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6.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ags/tag58.xml" ContentType="application/vnd.openxmlformats-officedocument.presentationml.tag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ags/tag59.xml" ContentType="application/vnd.openxmlformats-officedocument.presentationml.tags+xml"/>
  <Override PartName="/ppt/tags/tag60.xml" ContentType="application/vnd.openxmlformats-officedocument.presentationml.tags+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7.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8.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9.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0.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1.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2.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3.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4.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5.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6.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7.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8.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9.xml" ContentType="application/vnd.openxmlformats-officedocument.drawingml.chart+xml"/>
  <Override PartName="/ppt/charts/style26.xml" ContentType="application/vnd.ms-office.chartstyle+xml"/>
  <Override PartName="/ppt/charts/colors26.xml" ContentType="application/vnd.ms-office.chartcolorstyl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charts/chart30.xml" ContentType="application/vnd.openxmlformats-officedocument.drawingml.chart+xml"/>
  <Override PartName="/ppt/charts/style27.xml" ContentType="application/vnd.ms-office.chartstyle+xml"/>
  <Override PartName="/ppt/charts/colors27.xml" ContentType="application/vnd.ms-office.chartcolorstyle+xml"/>
  <Override PartName="/ppt/tags/tag67.xml" ContentType="application/vnd.openxmlformats-officedocument.presentationml.tags+xml"/>
  <Override PartName="/ppt/charts/chart31.xml" ContentType="application/vnd.openxmlformats-officedocument.drawingml.chart+xml"/>
  <Override PartName="/ppt/charts/style28.xml" ContentType="application/vnd.ms-office.chartstyle+xml"/>
  <Override PartName="/ppt/charts/colors28.xml" ContentType="application/vnd.ms-office.chartcolorstyle+xml"/>
  <Override PartName="/ppt/tags/tag68.xml" ContentType="application/vnd.openxmlformats-officedocument.presentationml.tags+xml"/>
  <Override PartName="/ppt/tags/tag69.xml" ContentType="application/vnd.openxmlformats-officedocument.presentationml.tags+xml"/>
  <Override PartName="/ppt/charts/chart32.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6.xml" ContentType="application/vnd.openxmlformats-officedocument.drawingml.chart+xml"/>
  <Override PartName="/ppt/charts/style31.xml" ContentType="application/vnd.ms-office.chartstyle+xml"/>
  <Override PartName="/ppt/charts/colors31.xml" ContentType="application/vnd.ms-office.chartcolorstyl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charts/chart37.xml" ContentType="application/vnd.openxmlformats-officedocument.drawingml.chart+xml"/>
  <Override PartName="/ppt/charts/style32.xml" ContentType="application/vnd.ms-office.chartstyle+xml"/>
  <Override PartName="/ppt/charts/colors32.xml" ContentType="application/vnd.ms-office.chartcolorstyl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charts/chart38.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tags/tag77.xml" ContentType="application/vnd.openxmlformats-officedocument.presentationml.tags+xml"/>
  <Override PartName="/ppt/charts/chart42.xml" ContentType="application/vnd.openxmlformats-officedocument.drawingml.chart+xml"/>
  <Override PartName="/ppt/charts/chart43.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44.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45.xml" ContentType="application/vnd.openxmlformats-officedocument.drawingml.chart+xml"/>
  <Override PartName="/ppt/charts/chart4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4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4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4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handoutMasterIdLst>
    <p:handoutMasterId r:id="rId68"/>
  </p:handoutMasterIdLst>
  <p:sldIdLst>
    <p:sldId id="317" r:id="rId2"/>
    <p:sldId id="268" r:id="rId3"/>
    <p:sldId id="333" r:id="rId4"/>
    <p:sldId id="334" r:id="rId5"/>
    <p:sldId id="432" r:id="rId6"/>
    <p:sldId id="433" r:id="rId7"/>
    <p:sldId id="435" r:id="rId8"/>
    <p:sldId id="436" r:id="rId9"/>
    <p:sldId id="437" r:id="rId10"/>
    <p:sldId id="442" r:id="rId11"/>
    <p:sldId id="444" r:id="rId12"/>
    <p:sldId id="445" r:id="rId13"/>
    <p:sldId id="424" r:id="rId14"/>
    <p:sldId id="438" r:id="rId15"/>
    <p:sldId id="439" r:id="rId16"/>
    <p:sldId id="441" r:id="rId17"/>
    <p:sldId id="453" r:id="rId18"/>
    <p:sldId id="454" r:id="rId19"/>
    <p:sldId id="455" r:id="rId20"/>
    <p:sldId id="456" r:id="rId21"/>
    <p:sldId id="457" r:id="rId22"/>
    <p:sldId id="335" r:id="rId23"/>
    <p:sldId id="400" r:id="rId24"/>
    <p:sldId id="326" r:id="rId25"/>
    <p:sldId id="394" r:id="rId26"/>
    <p:sldId id="395" r:id="rId27"/>
    <p:sldId id="425" r:id="rId28"/>
    <p:sldId id="407" r:id="rId29"/>
    <p:sldId id="325" r:id="rId30"/>
    <p:sldId id="396" r:id="rId31"/>
    <p:sldId id="397" r:id="rId32"/>
    <p:sldId id="405" r:id="rId33"/>
    <p:sldId id="398" r:id="rId34"/>
    <p:sldId id="401" r:id="rId35"/>
    <p:sldId id="402" r:id="rId36"/>
    <p:sldId id="422" r:id="rId37"/>
    <p:sldId id="399" r:id="rId38"/>
    <p:sldId id="403" r:id="rId39"/>
    <p:sldId id="404" r:id="rId40"/>
    <p:sldId id="423" r:id="rId41"/>
    <p:sldId id="406" r:id="rId42"/>
    <p:sldId id="409" r:id="rId43"/>
    <p:sldId id="408" r:id="rId44"/>
    <p:sldId id="411" r:id="rId45"/>
    <p:sldId id="412" r:id="rId46"/>
    <p:sldId id="413" r:id="rId47"/>
    <p:sldId id="452" r:id="rId48"/>
    <p:sldId id="414" r:id="rId49"/>
    <p:sldId id="440" r:id="rId50"/>
    <p:sldId id="323" r:id="rId51"/>
    <p:sldId id="415" r:id="rId52"/>
    <p:sldId id="416" r:id="rId53"/>
    <p:sldId id="417" r:id="rId54"/>
    <p:sldId id="322" r:id="rId55"/>
    <p:sldId id="420" r:id="rId56"/>
    <p:sldId id="446" r:id="rId57"/>
    <p:sldId id="447" r:id="rId58"/>
    <p:sldId id="448" r:id="rId59"/>
    <p:sldId id="449" r:id="rId60"/>
    <p:sldId id="450" r:id="rId61"/>
    <p:sldId id="451" r:id="rId62"/>
    <p:sldId id="319" r:id="rId63"/>
    <p:sldId id="321" r:id="rId64"/>
    <p:sldId id="336" r:id="rId65"/>
    <p:sldId id="418" r:id="rId66"/>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w" initials="sw" lastIdx="4" clrIdx="0">
    <p:extLst>
      <p:ext uri="{19B8F6BF-5375-455C-9EA6-DF929625EA0E}">
        <p15:presenceInfo xmlns:p15="http://schemas.microsoft.com/office/powerpoint/2012/main" userId="s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6A6D"/>
    <a:srgbClr val="496249"/>
    <a:srgbClr val="71ADA7"/>
    <a:srgbClr val="85280F"/>
    <a:srgbClr val="414549"/>
    <a:srgbClr val="E2B726"/>
    <a:srgbClr val="FF0000"/>
    <a:srgbClr val="A6A6A6"/>
    <a:srgbClr val="E55A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115FB49-3FBE-41CF-8DFC-A938FE5134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115FB49-3FBE-41CF-8DFC-A938FE5134F0}" styleName="GfK">
    <a:wholeTbl>
      <a:tcTxStyle>
        <a:fontRef idx="minor">
          <a:scrgbClr r="0" g="0" b="0"/>
        </a:fontRef>
        <a:schemeClr val="tx1"/>
      </a:tcTxStyle>
      <a:tcStyle>
        <a:tcBdr>
          <a:left>
            <a:ln>
              <a:noFill/>
            </a:ln>
          </a:left>
          <a:right>
            <a:ln>
              <a:noFill/>
            </a:ln>
          </a:right>
          <a:top>
            <a:ln>
              <a:noFill/>
            </a:ln>
          </a:top>
          <a:bottom>
            <a:ln>
              <a:noFill/>
            </a:ln>
          </a:bottom>
          <a:insideH>
            <a:ln w="6350" cmpd="sng">
              <a:solidFill>
                <a:schemeClr val="tx1"/>
              </a:solidFill>
            </a:ln>
          </a:insideH>
          <a:insideV>
            <a:ln>
              <a:noFill/>
            </a:ln>
          </a:insideV>
        </a:tcBdr>
        <a:fill>
          <a:noFill/>
        </a:fill>
      </a:tcStyle>
    </a:wholeTbl>
  </a:tblStyle>
  <a:tblStyle styleId="{91EBBBCC-DAD2-459C-BE2E-F6DE35CF9A28}" styleName="Tmavý styl 2 – zvýraznění 3/zvýraznění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showGuides="1">
      <p:cViewPr varScale="1">
        <p:scale>
          <a:sx n="114" d="100"/>
          <a:sy n="114" d="100"/>
        </p:scale>
        <p:origin x="480" y="102"/>
      </p:cViewPr>
      <p:guideLst/>
    </p:cSldViewPr>
  </p:slideViewPr>
  <p:notesTextViewPr>
    <p:cViewPr>
      <p:scale>
        <a:sx n="1" d="1"/>
        <a:sy n="1" d="1"/>
      </p:scale>
      <p:origin x="0" y="0"/>
    </p:cViewPr>
  </p:notesTextViewPr>
  <p:sorterViewPr>
    <p:cViewPr varScale="1">
      <p:scale>
        <a:sx n="1" d="1"/>
        <a:sy n="1" d="1"/>
      </p:scale>
      <p:origin x="0" y="-13888"/>
    </p:cViewPr>
  </p:sorterViewPr>
  <p:notesViewPr>
    <p:cSldViewPr snapToGrid="0" showGuides="1">
      <p:cViewPr>
        <p:scale>
          <a:sx n="190" d="100"/>
          <a:sy n="190" d="100"/>
        </p:scale>
        <p:origin x="1536" y="-291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3.xml"/><Relationship Id="rId1" Type="http://schemas.microsoft.com/office/2011/relationships/chartStyle" Target="style13.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4.xml"/><Relationship Id="rId1" Type="http://schemas.microsoft.com/office/2011/relationships/chartStyle" Target="style14.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15.xml"/><Relationship Id="rId1" Type="http://schemas.microsoft.com/office/2011/relationships/chartStyle" Target="style15.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17.xml"/><Relationship Id="rId1" Type="http://schemas.microsoft.com/office/2011/relationships/chartStyle" Target="style17.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18.xml"/><Relationship Id="rId1" Type="http://schemas.microsoft.com/office/2011/relationships/chartStyle" Target="style18.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9.xml"/><Relationship Id="rId1" Type="http://schemas.microsoft.com/office/2011/relationships/chartStyle" Target="style19.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0.xml"/><Relationship Id="rId1" Type="http://schemas.microsoft.com/office/2011/relationships/chartStyle" Target="style20.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1.xml"/><Relationship Id="rId1" Type="http://schemas.microsoft.com/office/2011/relationships/chartStyle" Target="style21.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2.xml"/><Relationship Id="rId1" Type="http://schemas.microsoft.com/office/2011/relationships/chartStyle" Target="style22.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3.xml"/><Relationship Id="rId1" Type="http://schemas.microsoft.com/office/2011/relationships/chartStyle" Target="style23.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24.xml"/><Relationship Id="rId1" Type="http://schemas.microsoft.com/office/2011/relationships/chartStyle" Target="style24.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25.xml"/><Relationship Id="rId1" Type="http://schemas.microsoft.com/office/2011/relationships/chartStyle" Target="style25.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27.xml"/><Relationship Id="rId1" Type="http://schemas.microsoft.com/office/2011/relationships/chartStyle" Target="style27.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28.xml"/><Relationship Id="rId1" Type="http://schemas.microsoft.com/office/2011/relationships/chartStyle" Target="style28.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9.xml"/><Relationship Id="rId1" Type="http://schemas.microsoft.com/office/2011/relationships/chartStyle" Target="style29.xml"/></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0.xml"/><Relationship Id="rId1" Type="http://schemas.microsoft.com/office/2011/relationships/chartStyle" Target="style30.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1.xml"/><Relationship Id="rId1" Type="http://schemas.microsoft.com/office/2011/relationships/chartStyle" Target="style31.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2.xml"/><Relationship Id="rId1" Type="http://schemas.microsoft.com/office/2011/relationships/chartStyle" Target="style32.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33.xml"/><Relationship Id="rId1" Type="http://schemas.microsoft.com/office/2011/relationships/chartStyle" Target="style33.xml"/></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4.xml"/><Relationship Id="rId1" Type="http://schemas.microsoft.com/office/2011/relationships/chartStyle" Target="style34.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5.xml"/><Relationship Id="rId1" Type="http://schemas.microsoft.com/office/2011/relationships/chartStyle" Target="style35.xml"/></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6.xml"/><Relationship Id="rId1" Type="http://schemas.microsoft.com/office/2011/relationships/chartStyle" Target="style3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7.xml"/><Relationship Id="rId1" Type="http://schemas.microsoft.com/office/2011/relationships/chartStyle" Target="style3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8.xml"/><Relationship Id="rId1" Type="http://schemas.microsoft.com/office/2011/relationships/chartStyle" Target="style38.xml"/></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dirty="0"/>
              <a:t>Podíl segmentů ve vzorku a odhad velikosti v populaci</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3242736459146694"/>
          <c:y val="0.16757775239471925"/>
          <c:w val="0.33331053350776169"/>
          <c:h val="0.73208909709480574"/>
        </c:manualLayout>
      </c:layout>
      <c:pieChart>
        <c:varyColors val="1"/>
        <c:ser>
          <c:idx val="0"/>
          <c:order val="0"/>
          <c:tx>
            <c:strRef>
              <c:f>Sheet1!$B$1</c:f>
              <c:strCache>
                <c:ptCount val="1"/>
                <c:pt idx="0">
                  <c:v>Satelitní TV</c:v>
                </c:pt>
              </c:strCache>
            </c:strRef>
          </c:tx>
          <c:spPr>
            <a:ln w="6350"/>
          </c:spPr>
          <c:dPt>
            <c:idx val="0"/>
            <c:bubble3D val="0"/>
            <c:spPr>
              <a:solidFill>
                <a:srgbClr val="85280F"/>
              </a:solidFill>
              <a:ln w="6350">
                <a:solidFill>
                  <a:schemeClr val="lt1"/>
                </a:solidFill>
              </a:ln>
              <a:effectLst/>
            </c:spPr>
            <c:extLst>
              <c:ext xmlns:c16="http://schemas.microsoft.com/office/drawing/2014/chart" uri="{C3380CC4-5D6E-409C-BE32-E72D297353CC}">
                <c16:uniqueId val="{00000001-FF97-4956-8B7E-189C231216BB}"/>
              </c:ext>
            </c:extLst>
          </c:dPt>
          <c:dPt>
            <c:idx val="1"/>
            <c:bubble3D val="0"/>
            <c:spPr>
              <a:solidFill>
                <a:srgbClr val="71ADA7"/>
              </a:solidFill>
              <a:ln w="6350">
                <a:solidFill>
                  <a:schemeClr val="lt1"/>
                </a:solidFill>
              </a:ln>
              <a:effectLst/>
            </c:spPr>
            <c:extLst>
              <c:ext xmlns:c16="http://schemas.microsoft.com/office/drawing/2014/chart" uri="{C3380CC4-5D6E-409C-BE32-E72D297353CC}">
                <c16:uniqueId val="{00000003-FF97-4956-8B7E-189C231216BB}"/>
              </c:ext>
            </c:extLst>
          </c:dPt>
          <c:dPt>
            <c:idx val="2"/>
            <c:bubble3D val="0"/>
            <c:spPr>
              <a:solidFill>
                <a:srgbClr val="496249"/>
              </a:solidFill>
              <a:ln w="6350">
                <a:solidFill>
                  <a:schemeClr val="lt1"/>
                </a:solidFill>
              </a:ln>
              <a:effectLst/>
            </c:spPr>
            <c:extLst>
              <c:ext xmlns:c16="http://schemas.microsoft.com/office/drawing/2014/chart" uri="{C3380CC4-5D6E-409C-BE32-E72D297353CC}">
                <c16:uniqueId val="{00000005-FF97-4956-8B7E-189C231216BB}"/>
              </c:ext>
            </c:extLst>
          </c:dPt>
          <c:dPt>
            <c:idx val="3"/>
            <c:bubble3D val="0"/>
            <c:spPr>
              <a:solidFill>
                <a:srgbClr val="E2B726"/>
              </a:solidFill>
              <a:ln w="6350">
                <a:solidFill>
                  <a:schemeClr val="lt1"/>
                </a:solidFill>
              </a:ln>
              <a:effectLst/>
            </c:spPr>
            <c:extLst>
              <c:ext xmlns:c16="http://schemas.microsoft.com/office/drawing/2014/chart" uri="{C3380CC4-5D6E-409C-BE32-E72D297353CC}">
                <c16:uniqueId val="{00000007-FF97-4956-8B7E-189C231216BB}"/>
              </c:ext>
            </c:extLst>
          </c:dPt>
          <c:dPt>
            <c:idx val="4"/>
            <c:bubble3D val="0"/>
            <c:spPr>
              <a:solidFill>
                <a:srgbClr val="676A6D"/>
              </a:solidFill>
              <a:ln w="6350">
                <a:solidFill>
                  <a:schemeClr val="lt1"/>
                </a:solidFill>
              </a:ln>
              <a:effectLst/>
            </c:spPr>
            <c:extLst>
              <c:ext xmlns:c16="http://schemas.microsoft.com/office/drawing/2014/chart" uri="{C3380CC4-5D6E-409C-BE32-E72D297353CC}">
                <c16:uniqueId val="{00000009-FF97-4956-8B7E-189C231216BB}"/>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odpůrci reklamy</c:v>
                </c:pt>
                <c:pt idx="1">
                  <c:v>pohodlní konzumenti</c:v>
                </c:pt>
                <c:pt idx="2">
                  <c:v>hračičkové</c:v>
                </c:pt>
                <c:pt idx="3">
                  <c:v>nelineární diváci</c:v>
                </c:pt>
                <c:pt idx="4">
                  <c:v>nezařazení</c:v>
                </c:pt>
              </c:strCache>
            </c:strRef>
          </c:cat>
          <c:val>
            <c:numRef>
              <c:f>Sheet1!$B$2:$B$6</c:f>
              <c:numCache>
                <c:formatCode>0</c:formatCode>
                <c:ptCount val="5"/>
                <c:pt idx="0">
                  <c:v>28.854617889999997</c:v>
                </c:pt>
                <c:pt idx="1">
                  <c:v>25.406269459999997</c:v>
                </c:pt>
                <c:pt idx="2">
                  <c:v>27.237488620000001</c:v>
                </c:pt>
                <c:pt idx="3">
                  <c:v>16.368199789999998</c:v>
                </c:pt>
                <c:pt idx="4">
                  <c:v>2.1334242400000107</c:v>
                </c:pt>
              </c:numCache>
            </c:numRef>
          </c:val>
          <c:extLst>
            <c:ext xmlns:c16="http://schemas.microsoft.com/office/drawing/2014/chart" uri="{C3380CC4-5D6E-409C-BE32-E72D297353CC}">
              <c16:uniqueId val="{00000008-FF97-4956-8B7E-189C231216BB}"/>
            </c:ext>
          </c:extLst>
        </c:ser>
        <c:dLbls>
          <c:showLegendKey val="0"/>
          <c:showVal val="0"/>
          <c:showCatName val="0"/>
          <c:showSerName val="0"/>
          <c:showPercent val="0"/>
          <c:showBubbleSize val="0"/>
          <c:showLeaderLines val="1"/>
        </c:dLbls>
        <c:firstSliceAng val="328"/>
      </c:pieChart>
      <c:spPr>
        <a:noFill/>
        <a:ln>
          <a:noFill/>
        </a:ln>
        <a:effectLst/>
      </c:spPr>
    </c:plotArea>
    <c:legend>
      <c:legendPos val="r"/>
      <c:legendEntry>
        <c:idx val="0"/>
        <c:delete val="1"/>
      </c:legendEntry>
      <c:legendEntry>
        <c:idx val="1"/>
        <c:delete val="1"/>
      </c:legendEntry>
      <c:legendEntry>
        <c:idx val="2"/>
        <c:delete val="1"/>
      </c:legendEntry>
      <c:legendEntry>
        <c:idx val="3"/>
        <c:delete val="1"/>
      </c:legendEntry>
      <c:layout>
        <c:manualLayout>
          <c:xMode val="edge"/>
          <c:yMode val="edge"/>
          <c:x val="0.61245835293360928"/>
          <c:y val="0.83800418863121651"/>
          <c:w val="0.11080924970668043"/>
          <c:h val="6.572690769424885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solidFill>
                  <a:schemeClr val="bg1">
                    <a:lumMod val="50000"/>
                  </a:schemeClr>
                </a:solidFill>
                <a:effectLst/>
              </a:rPr>
              <a:t>TV zdarma či za peníze? Srovnání</a:t>
            </a:r>
            <a:r>
              <a:rPr lang="cs-CZ" sz="1600" baseline="0" dirty="0">
                <a:solidFill>
                  <a:schemeClr val="bg1">
                    <a:lumMod val="50000"/>
                  </a:schemeClr>
                </a:solidFill>
                <a:effectLst/>
              </a:rPr>
              <a:t> let 2019 a 2017</a:t>
            </a:r>
            <a:r>
              <a:rPr lang="cs-CZ" sz="1600" dirty="0">
                <a:solidFill>
                  <a:schemeClr val="bg1">
                    <a:lumMod val="50000"/>
                  </a:schemeClr>
                </a:solidFill>
                <a:effectLst/>
              </a:rPr>
              <a:t> </a:t>
            </a:r>
            <a:endParaRPr lang="cs-CZ" sz="1800" dirty="0">
              <a:solidFill>
                <a:schemeClr val="bg1">
                  <a:lumMod val="50000"/>
                </a:schemeClr>
              </a:solidFill>
              <a:effectLst/>
            </a:endParaRPr>
          </a:p>
        </c:rich>
      </c:tx>
      <c:layout>
        <c:manualLayout>
          <c:xMode val="edge"/>
          <c:yMode val="edge"/>
          <c:x val="0.34318094660877635"/>
          <c:y val="0.12819006672780836"/>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9.5662873759572775E-2"/>
          <c:y val="0.51440639168712932"/>
          <c:w val="0.88025221089028283"/>
          <c:h val="0.37881939893442895"/>
        </c:manualLayout>
      </c:layout>
      <c:barChart>
        <c:barDir val="bar"/>
        <c:grouping val="percentStacked"/>
        <c:varyColors val="0"/>
        <c:ser>
          <c:idx val="0"/>
          <c:order val="0"/>
          <c:tx>
            <c:strRef>
              <c:f>Sheet1!$B$1</c:f>
              <c:strCache>
                <c:ptCount val="1"/>
                <c:pt idx="0">
                  <c:v>Nějaká forma placené TV</c:v>
                </c:pt>
              </c:strCache>
            </c:strRef>
          </c:tx>
          <c:spPr>
            <a:solidFill>
              <a:srgbClr val="414549"/>
            </a:solidFill>
            <a:ln>
              <a:noFill/>
            </a:ln>
            <a:effectLst/>
          </c:spPr>
          <c:invertIfNegative val="0"/>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0-D866-4897-9494-76FF11B26D1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2019</c:v>
                </c:pt>
                <c:pt idx="1">
                  <c:v>2017</c:v>
                </c:pt>
              </c:numCache>
            </c:numRef>
          </c:cat>
          <c:val>
            <c:numRef>
              <c:f>Sheet1!$B$2:$B$3</c:f>
              <c:numCache>
                <c:formatCode>0</c:formatCode>
                <c:ptCount val="2"/>
                <c:pt idx="0" formatCode="General">
                  <c:v>62.419166248209592</c:v>
                </c:pt>
                <c:pt idx="1">
                  <c:v>63.096784822053088</c:v>
                </c:pt>
              </c:numCache>
            </c:numRef>
          </c:val>
          <c:extLst>
            <c:ext xmlns:c16="http://schemas.microsoft.com/office/drawing/2014/chart" uri="{C3380CC4-5D6E-409C-BE32-E72D297353CC}">
              <c16:uniqueId val="{00000000-47CC-436B-BECC-8C2A305E9395}"/>
            </c:ext>
          </c:extLst>
        </c:ser>
        <c:ser>
          <c:idx val="1"/>
          <c:order val="1"/>
          <c:tx>
            <c:strRef>
              <c:f>Sheet1!$C$1</c:f>
              <c:strCache>
                <c:ptCount val="1"/>
                <c:pt idx="0">
                  <c:v>Jen TV zdarma</c:v>
                </c:pt>
              </c:strCache>
            </c:strRef>
          </c:tx>
          <c:spPr>
            <a:solidFill>
              <a:srgbClr val="A6ABB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2019</c:v>
                </c:pt>
                <c:pt idx="1">
                  <c:v>2017</c:v>
                </c:pt>
              </c:numCache>
            </c:numRef>
          </c:cat>
          <c:val>
            <c:numRef>
              <c:f>Sheet1!$C$2:$C$3</c:f>
              <c:numCache>
                <c:formatCode>General</c:formatCode>
                <c:ptCount val="2"/>
                <c:pt idx="0">
                  <c:v>35.777903880000004</c:v>
                </c:pt>
                <c:pt idx="1">
                  <c:v>35.534491750000001</c:v>
                </c:pt>
              </c:numCache>
            </c:numRef>
          </c:val>
          <c:extLst>
            <c:ext xmlns:c16="http://schemas.microsoft.com/office/drawing/2014/chart" uri="{C3380CC4-5D6E-409C-BE32-E72D297353CC}">
              <c16:uniqueId val="{00000001-47CC-436B-BECC-8C2A305E9395}"/>
            </c:ext>
          </c:extLst>
        </c:ser>
        <c:ser>
          <c:idx val="2"/>
          <c:order val="2"/>
          <c:tx>
            <c:strRef>
              <c:f>Sheet1!$D$1</c:f>
              <c:strCache>
                <c:ptCount val="1"/>
                <c:pt idx="0">
                  <c:v>Nevyužívá TV</c:v>
                </c:pt>
              </c:strCache>
            </c:strRef>
          </c:tx>
          <c:spPr>
            <a:solidFill>
              <a:srgbClr val="E2B72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2019</c:v>
                </c:pt>
                <c:pt idx="1">
                  <c:v>2017</c:v>
                </c:pt>
              </c:numCache>
            </c:numRef>
          </c:cat>
          <c:val>
            <c:numRef>
              <c:f>Sheet1!$D$2:$D$3</c:f>
              <c:numCache>
                <c:formatCode>General</c:formatCode>
                <c:ptCount val="2"/>
                <c:pt idx="0">
                  <c:v>1.8029298717904083</c:v>
                </c:pt>
                <c:pt idx="1">
                  <c:v>1.36872342794691</c:v>
                </c:pt>
              </c:numCache>
            </c:numRef>
          </c:val>
          <c:extLst>
            <c:ext xmlns:c16="http://schemas.microsoft.com/office/drawing/2014/chart" uri="{C3380CC4-5D6E-409C-BE32-E72D297353CC}">
              <c16:uniqueId val="{00000001-D866-4897-9494-76FF11B26D1B}"/>
            </c:ext>
          </c:extLst>
        </c:ser>
        <c:dLbls>
          <c:dLblPos val="ctr"/>
          <c:showLegendKey val="0"/>
          <c:showVal val="1"/>
          <c:showCatName val="0"/>
          <c:showSerName val="0"/>
          <c:showPercent val="0"/>
          <c:showBubbleSize val="0"/>
        </c:dLbls>
        <c:gapWidth val="30"/>
        <c:overlap val="100"/>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566897664"/>
        <c:crosses val="autoZero"/>
        <c:crossBetween val="between"/>
      </c:valAx>
      <c:spPr>
        <a:noFill/>
        <a:ln>
          <a:noFill/>
        </a:ln>
        <a:effectLst/>
      </c:spPr>
    </c:plotArea>
    <c:legend>
      <c:legendPos val="b"/>
      <c:layout>
        <c:manualLayout>
          <c:xMode val="edge"/>
          <c:yMode val="edge"/>
          <c:x val="9.5023273235019898E-2"/>
          <c:y val="0.28697639951337117"/>
          <c:w val="0.43843565600844575"/>
          <c:h val="7.20048539510830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solidFill>
                  <a:schemeClr val="bg1">
                    <a:lumMod val="50000"/>
                  </a:schemeClr>
                </a:solidFill>
                <a:effectLst/>
              </a:rPr>
              <a:t>Informovanost o přechodu na DVB-T2</a:t>
            </a:r>
            <a:endParaRPr lang="cs-CZ" sz="1800" dirty="0">
              <a:solidFill>
                <a:schemeClr val="bg1">
                  <a:lumMod val="50000"/>
                </a:schemeClr>
              </a:solidFill>
              <a:effectLst/>
            </a:endParaRPr>
          </a:p>
        </c:rich>
      </c:tx>
      <c:layout>
        <c:manualLayout>
          <c:xMode val="edge"/>
          <c:yMode val="edge"/>
          <c:x val="0.19292480285446303"/>
          <c:y val="0.12227915676144414"/>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9.5662873759572775E-2"/>
          <c:y val="0.65415887818471885"/>
          <c:w val="0.88025221089028283"/>
          <c:h val="0.30428461876297874"/>
        </c:manualLayout>
      </c:layout>
      <c:barChart>
        <c:barDir val="bar"/>
        <c:grouping val="percentStacked"/>
        <c:varyColors val="0"/>
        <c:ser>
          <c:idx val="0"/>
          <c:order val="0"/>
          <c:tx>
            <c:strRef>
              <c:f>Sheet1!$B$1</c:f>
              <c:strCache>
                <c:ptCount val="1"/>
                <c:pt idx="0">
                  <c:v>Ano</c:v>
                </c:pt>
              </c:strCache>
            </c:strRef>
          </c:tx>
          <c:spPr>
            <a:solidFill>
              <a:srgbClr val="414549"/>
            </a:solidFill>
            <a:ln>
              <a:noFill/>
            </a:ln>
            <a:effectLst/>
          </c:spPr>
          <c:invertIfNegative val="0"/>
          <c:dLbls>
            <c:dLbl>
              <c:idx val="0"/>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6-0883-4B57-A01B-D9846D2CD1D4}"/>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(n=509)</c:v>
                </c:pt>
                <c:pt idx="1">
                  <c:v>2017 (n=522)</c:v>
                </c:pt>
              </c:strCache>
            </c:strRef>
          </c:cat>
          <c:val>
            <c:numRef>
              <c:f>Sheet1!$B$2:$B$3</c:f>
              <c:numCache>
                <c:formatCode>0</c:formatCode>
                <c:ptCount val="2"/>
                <c:pt idx="0">
                  <c:v>95.991640188646159</c:v>
                </c:pt>
                <c:pt idx="1">
                  <c:v>77</c:v>
                </c:pt>
              </c:numCache>
            </c:numRef>
          </c:val>
          <c:extLst>
            <c:ext xmlns:c16="http://schemas.microsoft.com/office/drawing/2014/chart" uri="{C3380CC4-5D6E-409C-BE32-E72D297353CC}">
              <c16:uniqueId val="{00000000-0883-4B57-A01B-D9846D2CD1D4}"/>
            </c:ext>
          </c:extLst>
        </c:ser>
        <c:ser>
          <c:idx val="1"/>
          <c:order val="1"/>
          <c:tx>
            <c:strRef>
              <c:f>Sheet1!$C$1</c:f>
              <c:strCache>
                <c:ptCount val="1"/>
                <c:pt idx="0">
                  <c:v>Ne</c:v>
                </c:pt>
              </c:strCache>
            </c:strRef>
          </c:tx>
          <c:spPr>
            <a:solidFill>
              <a:srgbClr val="94C2BD"/>
            </a:solidFill>
            <a:ln>
              <a:noFill/>
            </a:ln>
            <a:effectLst/>
          </c:spPr>
          <c:invertIfNegative val="0"/>
          <c:dLbls>
            <c:dLbl>
              <c:idx val="0"/>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7-0883-4B57-A01B-D9846D2CD1D4}"/>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(n=509)</c:v>
                </c:pt>
                <c:pt idx="1">
                  <c:v>2017 (n=522)</c:v>
                </c:pt>
              </c:strCache>
            </c:strRef>
          </c:cat>
          <c:val>
            <c:numRef>
              <c:f>Sheet1!$C$2:$C$3</c:f>
              <c:numCache>
                <c:formatCode>0</c:formatCode>
                <c:ptCount val="2"/>
                <c:pt idx="0">
                  <c:v>4.0083598113538308</c:v>
                </c:pt>
                <c:pt idx="1">
                  <c:v>23</c:v>
                </c:pt>
              </c:numCache>
            </c:numRef>
          </c:val>
          <c:extLst>
            <c:ext xmlns:c16="http://schemas.microsoft.com/office/drawing/2014/chart" uri="{C3380CC4-5D6E-409C-BE32-E72D297353CC}">
              <c16:uniqueId val="{00000001-0883-4B57-A01B-D9846D2CD1D4}"/>
            </c:ext>
          </c:extLst>
        </c:ser>
        <c:dLbls>
          <c:dLblPos val="ctr"/>
          <c:showLegendKey val="0"/>
          <c:showVal val="1"/>
          <c:showCatName val="0"/>
          <c:showSerName val="0"/>
          <c:showPercent val="0"/>
          <c:showBubbleSize val="0"/>
        </c:dLbls>
        <c:gapWidth val="30"/>
        <c:overlap val="100"/>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566897664"/>
        <c:crosses val="autoZero"/>
        <c:crossBetween val="between"/>
      </c:valAx>
      <c:spPr>
        <a:noFill/>
        <a:ln>
          <a:noFill/>
        </a:ln>
        <a:effectLst/>
      </c:spPr>
    </c:plotArea>
    <c:legend>
      <c:legendPos val="b"/>
      <c:layout>
        <c:manualLayout>
          <c:xMode val="edge"/>
          <c:yMode val="edge"/>
          <c:x val="0.19621907114715842"/>
          <c:y val="0.34126902614875826"/>
          <c:w val="0.23579378756793268"/>
          <c:h val="0.2000170197282125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solidFill>
                  <a:schemeClr val="bg1">
                    <a:lumMod val="50000"/>
                  </a:schemeClr>
                </a:solidFill>
                <a:effectLst/>
              </a:rPr>
              <a:t>Reakce</a:t>
            </a:r>
            <a:r>
              <a:rPr lang="cs-CZ" sz="1600" baseline="0" dirty="0">
                <a:solidFill>
                  <a:schemeClr val="bg1">
                    <a:lumMod val="50000"/>
                  </a:schemeClr>
                </a:solidFill>
                <a:effectLst/>
              </a:rPr>
              <a:t> na přechod na DVB-T2</a:t>
            </a:r>
            <a:endParaRPr lang="cs-CZ" sz="1800" dirty="0">
              <a:solidFill>
                <a:schemeClr val="bg1">
                  <a:lumMod val="50000"/>
                </a:schemeClr>
              </a:solidFill>
              <a:effectLst/>
            </a:endParaRPr>
          </a:p>
        </c:rich>
      </c:tx>
      <c:layout>
        <c:manualLayout>
          <c:xMode val="edge"/>
          <c:yMode val="edge"/>
          <c:x val="8.1481890195098217E-2"/>
          <c:y val="0.12227916658107897"/>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9.5662873759572775E-2"/>
          <c:y val="0.65415887818471885"/>
          <c:w val="0.88025221089028283"/>
          <c:h val="0.29807339611069866"/>
        </c:manualLayout>
      </c:layout>
      <c:barChart>
        <c:barDir val="bar"/>
        <c:grouping val="percentStacked"/>
        <c:varyColors val="0"/>
        <c:ser>
          <c:idx val="0"/>
          <c:order val="0"/>
          <c:tx>
            <c:strRef>
              <c:f>Sheet1!$B$1</c:f>
              <c:strCache>
                <c:ptCount val="1"/>
                <c:pt idx="0">
                  <c:v>Přestane využívat DBV-T bez náhrady</c:v>
                </c:pt>
              </c:strCache>
            </c:strRef>
          </c:tx>
          <c:spPr>
            <a:solidFill>
              <a:srgbClr val="414549"/>
            </a:solidFill>
            <a:ln>
              <a:noFill/>
            </a:ln>
            <a:effectLst/>
          </c:spPr>
          <c:invertIfNegative val="0"/>
          <c:dLbls>
            <c:numFmt formatCode="#,##0" sourceLinked="0"/>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(n=489)</c:v>
                </c:pt>
                <c:pt idx="1">
                  <c:v>2017 (n=402)</c:v>
                </c:pt>
              </c:strCache>
            </c:strRef>
          </c:cat>
          <c:val>
            <c:numRef>
              <c:f>Sheet1!$B$2:$B$3</c:f>
              <c:numCache>
                <c:formatCode>General</c:formatCode>
                <c:ptCount val="2"/>
                <c:pt idx="0">
                  <c:v>3.0304803548261825</c:v>
                </c:pt>
                <c:pt idx="1">
                  <c:v>3.07271927133255</c:v>
                </c:pt>
              </c:numCache>
            </c:numRef>
          </c:val>
          <c:extLst>
            <c:ext xmlns:c16="http://schemas.microsoft.com/office/drawing/2014/chart" uri="{C3380CC4-5D6E-409C-BE32-E72D297353CC}">
              <c16:uniqueId val="{00000001-C6BC-4ACE-958F-229F65E6E4BC}"/>
            </c:ext>
          </c:extLst>
        </c:ser>
        <c:ser>
          <c:idx val="1"/>
          <c:order val="1"/>
          <c:tx>
            <c:strRef>
              <c:f>Sheet1!$C$1</c:f>
              <c:strCache>
                <c:ptCount val="1"/>
                <c:pt idx="0">
                  <c:v>Prozkoumá možnosti využív. placené TV</c:v>
                </c:pt>
              </c:strCache>
            </c:strRef>
          </c:tx>
          <c:spPr>
            <a:solidFill>
              <a:srgbClr val="94C2BD"/>
            </a:solidFill>
            <a:ln>
              <a:noFill/>
            </a:ln>
            <a:effectLst/>
          </c:spPr>
          <c:invertIfNegative val="0"/>
          <c:dLbls>
            <c:numFmt formatCode="#,##0" sourceLinked="0"/>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(n=489)</c:v>
                </c:pt>
                <c:pt idx="1">
                  <c:v>2017 (n=402)</c:v>
                </c:pt>
              </c:strCache>
            </c:strRef>
          </c:cat>
          <c:val>
            <c:numRef>
              <c:f>Sheet1!$C$2:$C$3</c:f>
              <c:numCache>
                <c:formatCode>General</c:formatCode>
                <c:ptCount val="2"/>
                <c:pt idx="0">
                  <c:v>9.0445302070875311</c:v>
                </c:pt>
                <c:pt idx="1">
                  <c:v>9.1085317301970701</c:v>
                </c:pt>
              </c:numCache>
            </c:numRef>
          </c:val>
          <c:extLst>
            <c:ext xmlns:c16="http://schemas.microsoft.com/office/drawing/2014/chart" uri="{C3380CC4-5D6E-409C-BE32-E72D297353CC}">
              <c16:uniqueId val="{00000003-C6BC-4ACE-958F-229F65E6E4BC}"/>
            </c:ext>
          </c:extLst>
        </c:ser>
        <c:ser>
          <c:idx val="2"/>
          <c:order val="2"/>
          <c:tx>
            <c:strRef>
              <c:f>Sheet1!$D$1</c:f>
              <c:strCache>
                <c:ptCount val="1"/>
                <c:pt idx="0">
                  <c:v>Bude nadále využívat jen placenou TV</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(n=489)</c:v>
                </c:pt>
                <c:pt idx="1">
                  <c:v>2017 (n=402)</c:v>
                </c:pt>
              </c:strCache>
            </c:strRef>
          </c:cat>
          <c:val>
            <c:numRef>
              <c:f>Sheet1!$D$2:$D$3</c:f>
              <c:numCache>
                <c:formatCode>General</c:formatCode>
                <c:ptCount val="2"/>
                <c:pt idx="0">
                  <c:v>6.5016263570603385</c:v>
                </c:pt>
                <c:pt idx="1">
                  <c:v>7.1025416898496898</c:v>
                </c:pt>
              </c:numCache>
            </c:numRef>
          </c:val>
          <c:extLst>
            <c:ext xmlns:c16="http://schemas.microsoft.com/office/drawing/2014/chart" uri="{C3380CC4-5D6E-409C-BE32-E72D297353CC}">
              <c16:uniqueId val="{00000004-C6BC-4ACE-958F-229F65E6E4BC}"/>
            </c:ext>
          </c:extLst>
        </c:ser>
        <c:ser>
          <c:idx val="3"/>
          <c:order val="3"/>
          <c:tx>
            <c:strRef>
              <c:f>Sheet1!$E$1</c:f>
              <c:strCache>
                <c:ptCount val="1"/>
                <c:pt idx="0">
                  <c:v>Pořídí vybavení na příjem DVB-T</c:v>
                </c:pt>
              </c:strCache>
            </c:strRef>
          </c:tx>
          <c:spPr>
            <a:solidFill>
              <a:schemeClr val="accent4"/>
            </a:solidFill>
            <a:ln>
              <a:noFill/>
            </a:ln>
            <a:effectLst/>
          </c:spPr>
          <c:invertIfNegative val="0"/>
          <c:dLbls>
            <c:dLbl>
              <c:idx val="0"/>
              <c:numFmt formatCode="#,##0" sourceLinked="0"/>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9-C6BC-4ACE-958F-229F65E6E4B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(n=489)</c:v>
                </c:pt>
                <c:pt idx="1">
                  <c:v>2017 (n=402)</c:v>
                </c:pt>
              </c:strCache>
            </c:strRef>
          </c:cat>
          <c:val>
            <c:numRef>
              <c:f>Sheet1!$E$2:$E$3</c:f>
              <c:numCache>
                <c:formatCode>General</c:formatCode>
                <c:ptCount val="2"/>
                <c:pt idx="0">
                  <c:v>31.078769197912415</c:v>
                </c:pt>
                <c:pt idx="1">
                  <c:v>57.589657198780202</c:v>
                </c:pt>
              </c:numCache>
            </c:numRef>
          </c:val>
          <c:extLst>
            <c:ext xmlns:c16="http://schemas.microsoft.com/office/drawing/2014/chart" uri="{C3380CC4-5D6E-409C-BE32-E72D297353CC}">
              <c16:uniqueId val="{00000005-C6BC-4ACE-958F-229F65E6E4BC}"/>
            </c:ext>
          </c:extLst>
        </c:ser>
        <c:ser>
          <c:idx val="4"/>
          <c:order val="4"/>
          <c:tx>
            <c:strRef>
              <c:f>Sheet1!$F$1</c:f>
              <c:strCache>
                <c:ptCount val="1"/>
                <c:pt idx="0">
                  <c:v>Již má DVB-T2 kompatibilní vybavení *</c:v>
                </c:pt>
              </c:strCache>
            </c:strRef>
          </c:tx>
          <c:spPr>
            <a:solidFill>
              <a:srgbClr val="42122D"/>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8-C6BC-4ACE-958F-229F65E6E4B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(n=489)</c:v>
                </c:pt>
                <c:pt idx="1">
                  <c:v>2017 (n=402)</c:v>
                </c:pt>
              </c:strCache>
            </c:strRef>
          </c:cat>
          <c:val>
            <c:numRef>
              <c:f>Sheet1!$F$2:$F$3</c:f>
              <c:numCache>
                <c:formatCode>General</c:formatCode>
                <c:ptCount val="2"/>
                <c:pt idx="0">
                  <c:v>44.165125331446433</c:v>
                </c:pt>
                <c:pt idx="1">
                  <c:v>0</c:v>
                </c:pt>
              </c:numCache>
            </c:numRef>
          </c:val>
          <c:extLst>
            <c:ext xmlns:c16="http://schemas.microsoft.com/office/drawing/2014/chart" uri="{C3380CC4-5D6E-409C-BE32-E72D297353CC}">
              <c16:uniqueId val="{00000006-C6BC-4ACE-958F-229F65E6E4BC}"/>
            </c:ext>
          </c:extLst>
        </c:ser>
        <c:ser>
          <c:idx val="5"/>
          <c:order val="5"/>
          <c:tx>
            <c:strRef>
              <c:f>Sheet1!$G$1</c:f>
              <c:strCache>
                <c:ptCount val="1"/>
                <c:pt idx="0">
                  <c:v>Neví, nedokáže říci</c:v>
                </c:pt>
              </c:strCache>
            </c:strRef>
          </c:tx>
          <c:spPr>
            <a:solidFill>
              <a:schemeClr val="accent6"/>
            </a:solidFill>
            <a:ln>
              <a:noFill/>
            </a:ln>
            <a:effectLst/>
          </c:spPr>
          <c:invertIfNegative val="0"/>
          <c:dLbls>
            <c:dLbl>
              <c:idx val="0"/>
              <c:numFmt formatCode="#,##0" sourceLinked="0"/>
              <c:spPr>
                <a:noFill/>
                <a:ln w="12700">
                  <a:solidFill>
                    <a:schemeClr val="tx1"/>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A-C6BC-4ACE-958F-229F65E6E4B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(n=489)</c:v>
                </c:pt>
                <c:pt idx="1">
                  <c:v>2017 (n=402)</c:v>
                </c:pt>
              </c:strCache>
            </c:strRef>
          </c:cat>
          <c:val>
            <c:numRef>
              <c:f>Sheet1!$G$2:$G$3</c:f>
              <c:numCache>
                <c:formatCode>General</c:formatCode>
                <c:ptCount val="2"/>
                <c:pt idx="0">
                  <c:v>6.1794685516671031</c:v>
                </c:pt>
                <c:pt idx="1">
                  <c:v>23.126550109840501</c:v>
                </c:pt>
              </c:numCache>
            </c:numRef>
          </c:val>
          <c:extLst>
            <c:ext xmlns:c16="http://schemas.microsoft.com/office/drawing/2014/chart" uri="{C3380CC4-5D6E-409C-BE32-E72D297353CC}">
              <c16:uniqueId val="{00000007-C6BC-4ACE-958F-229F65E6E4BC}"/>
            </c:ext>
          </c:extLst>
        </c:ser>
        <c:dLbls>
          <c:dLblPos val="ctr"/>
          <c:showLegendKey val="0"/>
          <c:showVal val="1"/>
          <c:showCatName val="0"/>
          <c:showSerName val="0"/>
          <c:showPercent val="0"/>
          <c:showBubbleSize val="0"/>
        </c:dLbls>
        <c:gapWidth val="30"/>
        <c:overlap val="100"/>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566897664"/>
        <c:crosses val="autoZero"/>
        <c:crossBetween val="between"/>
      </c:valAx>
      <c:spPr>
        <a:noFill/>
        <a:ln>
          <a:noFill/>
        </a:ln>
        <a:effectLst/>
      </c:spPr>
    </c:plotArea>
    <c:legend>
      <c:legendPos val="b"/>
      <c:layout>
        <c:manualLayout>
          <c:xMode val="edge"/>
          <c:yMode val="edge"/>
          <c:x val="0.12710527645339792"/>
          <c:y val="0.35369147145331847"/>
          <c:w val="0.83372816545987816"/>
          <c:h val="0.2044362801916773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1600" b="0" dirty="0">
                <a:solidFill>
                  <a:schemeClr val="bg1">
                    <a:lumMod val="50000"/>
                  </a:schemeClr>
                </a:solidFill>
                <a:effectLst/>
              </a:rPr>
              <a:t>Spontánní a podpořená znalost</a:t>
            </a:r>
            <a:r>
              <a:rPr lang="cs-CZ" sz="1600" b="0" baseline="0" dirty="0">
                <a:solidFill>
                  <a:schemeClr val="bg1">
                    <a:lumMod val="50000"/>
                  </a:schemeClr>
                </a:solidFill>
                <a:effectLst/>
              </a:rPr>
              <a:t> značky</a:t>
            </a:r>
            <a:endParaRPr lang="cs-CZ" sz="1100" b="0" dirty="0">
              <a:solidFill>
                <a:schemeClr val="bg1">
                  <a:lumMod val="50000"/>
                </a:schemeClr>
              </a:solidFill>
              <a:effectLst/>
            </a:endParaRPr>
          </a:p>
        </c:rich>
      </c:tx>
      <c:overlay val="0"/>
    </c:title>
    <c:autoTitleDeleted val="0"/>
    <c:plotArea>
      <c:layout>
        <c:manualLayout>
          <c:layoutTarget val="inner"/>
          <c:xMode val="edge"/>
          <c:yMode val="edge"/>
          <c:x val="3.2850304579166177E-2"/>
          <c:y val="5.3264430144414468E-2"/>
          <c:w val="1"/>
          <c:h val="0.75592758765967238"/>
        </c:manualLayout>
      </c:layout>
      <c:barChart>
        <c:barDir val="col"/>
        <c:grouping val="stacked"/>
        <c:varyColors val="0"/>
        <c:ser>
          <c:idx val="0"/>
          <c:order val="0"/>
          <c:tx>
            <c:strRef>
              <c:f>List1!$B$1</c:f>
              <c:strCache>
                <c:ptCount val="1"/>
                <c:pt idx="0">
                  <c:v>Spontánní znalost TOM</c:v>
                </c:pt>
              </c:strCache>
            </c:strRef>
          </c:tx>
          <c:spPr>
            <a:solidFill>
              <a:srgbClr val="202D46"/>
            </a:solidFill>
          </c:spPr>
          <c:invertIfNegative val="0"/>
          <c:dPt>
            <c:idx val="0"/>
            <c:invertIfNegative val="0"/>
            <c:bubble3D val="0"/>
            <c:extLst>
              <c:ext xmlns:c16="http://schemas.microsoft.com/office/drawing/2014/chart" uri="{C3380CC4-5D6E-409C-BE32-E72D297353CC}">
                <c16:uniqueId val="{00000000-C804-45D5-8EE2-9A702003349A}"/>
              </c:ext>
            </c:extLst>
          </c:dPt>
          <c:dPt>
            <c:idx val="1"/>
            <c:invertIfNegative val="0"/>
            <c:bubble3D val="0"/>
            <c:extLst>
              <c:ext xmlns:c16="http://schemas.microsoft.com/office/drawing/2014/chart" uri="{C3380CC4-5D6E-409C-BE32-E72D297353CC}">
                <c16:uniqueId val="{00000001-C804-45D5-8EE2-9A702003349A}"/>
              </c:ext>
            </c:extLst>
          </c:dPt>
          <c:dPt>
            <c:idx val="2"/>
            <c:invertIfNegative val="0"/>
            <c:bubble3D val="0"/>
            <c:extLst>
              <c:ext xmlns:c16="http://schemas.microsoft.com/office/drawing/2014/chart" uri="{C3380CC4-5D6E-409C-BE32-E72D297353CC}">
                <c16:uniqueId val="{00000002-C804-45D5-8EE2-9A702003349A}"/>
              </c:ext>
            </c:extLst>
          </c:dPt>
          <c:dPt>
            <c:idx val="3"/>
            <c:invertIfNegative val="0"/>
            <c:bubble3D val="0"/>
            <c:extLst>
              <c:ext xmlns:c16="http://schemas.microsoft.com/office/drawing/2014/chart" uri="{C3380CC4-5D6E-409C-BE32-E72D297353CC}">
                <c16:uniqueId val="{00000003-C804-45D5-8EE2-9A702003349A}"/>
              </c:ext>
            </c:extLst>
          </c:dPt>
          <c:dPt>
            <c:idx val="4"/>
            <c:invertIfNegative val="0"/>
            <c:bubble3D val="0"/>
            <c:extLst>
              <c:ext xmlns:c16="http://schemas.microsoft.com/office/drawing/2014/chart" uri="{C3380CC4-5D6E-409C-BE32-E72D297353CC}">
                <c16:uniqueId val="{00000004-C804-45D5-8EE2-9A702003349A}"/>
              </c:ext>
            </c:extLst>
          </c:dPt>
          <c:dPt>
            <c:idx val="5"/>
            <c:invertIfNegative val="0"/>
            <c:bubble3D val="0"/>
            <c:extLst>
              <c:ext xmlns:c16="http://schemas.microsoft.com/office/drawing/2014/chart" uri="{C3380CC4-5D6E-409C-BE32-E72D297353CC}">
                <c16:uniqueId val="{00000005-C804-45D5-8EE2-9A702003349A}"/>
              </c:ext>
            </c:extLst>
          </c:dPt>
          <c:dPt>
            <c:idx val="6"/>
            <c:invertIfNegative val="0"/>
            <c:bubble3D val="0"/>
            <c:extLst>
              <c:ext xmlns:c16="http://schemas.microsoft.com/office/drawing/2014/chart" uri="{C3380CC4-5D6E-409C-BE32-E72D297353CC}">
                <c16:uniqueId val="{00000006-C804-45D5-8EE2-9A702003349A}"/>
              </c:ext>
            </c:extLst>
          </c:dPt>
          <c:dPt>
            <c:idx val="8"/>
            <c:invertIfNegative val="0"/>
            <c:bubble3D val="0"/>
            <c:extLst>
              <c:ext xmlns:c16="http://schemas.microsoft.com/office/drawing/2014/chart" uri="{C3380CC4-5D6E-409C-BE32-E72D297353CC}">
                <c16:uniqueId val="{00000007-C804-45D5-8EE2-9A702003349A}"/>
              </c:ext>
            </c:extLst>
          </c:dPt>
          <c:dPt>
            <c:idx val="9"/>
            <c:invertIfNegative val="0"/>
            <c:bubble3D val="0"/>
            <c:extLst>
              <c:ext xmlns:c16="http://schemas.microsoft.com/office/drawing/2014/chart" uri="{C3380CC4-5D6E-409C-BE32-E72D297353CC}">
                <c16:uniqueId val="{00000008-C804-45D5-8EE2-9A702003349A}"/>
              </c:ext>
            </c:extLst>
          </c:dPt>
          <c:dLbls>
            <c:dLbl>
              <c:idx val="6"/>
              <c:delete val="1"/>
              <c:extLst>
                <c:ext xmlns:c15="http://schemas.microsoft.com/office/drawing/2012/chart" uri="{CE6537A1-D6FC-4f65-9D91-7224C49458BB}"/>
                <c:ext xmlns:c16="http://schemas.microsoft.com/office/drawing/2014/chart" uri="{C3380CC4-5D6E-409C-BE32-E72D297353CC}">
                  <c16:uniqueId val="{00000006-C804-45D5-8EE2-9A702003349A}"/>
                </c:ext>
              </c:extLst>
            </c:dLbl>
            <c:dLbl>
              <c:idx val="7"/>
              <c:delete val="1"/>
              <c:extLst>
                <c:ext xmlns:c15="http://schemas.microsoft.com/office/drawing/2012/chart" uri="{CE6537A1-D6FC-4f65-9D91-7224C49458BB}"/>
                <c:ext xmlns:c16="http://schemas.microsoft.com/office/drawing/2014/chart" uri="{C3380CC4-5D6E-409C-BE32-E72D297353CC}">
                  <c16:uniqueId val="{0000000A-C804-45D5-8EE2-9A702003349A}"/>
                </c:ext>
              </c:extLst>
            </c:dLbl>
            <c:dLbl>
              <c:idx val="8"/>
              <c:delete val="1"/>
              <c:extLst>
                <c:ext xmlns:c15="http://schemas.microsoft.com/office/drawing/2012/chart" uri="{CE6537A1-D6FC-4f65-9D91-7224C49458BB}"/>
                <c:ext xmlns:c16="http://schemas.microsoft.com/office/drawing/2014/chart" uri="{C3380CC4-5D6E-409C-BE32-E72D297353CC}">
                  <c16:uniqueId val="{00000007-C804-45D5-8EE2-9A702003349A}"/>
                </c:ext>
              </c:extLst>
            </c:dLbl>
            <c:dLbl>
              <c:idx val="9"/>
              <c:delete val="1"/>
              <c:extLst>
                <c:ext xmlns:c15="http://schemas.microsoft.com/office/drawing/2012/chart" uri="{CE6537A1-D6FC-4f65-9D91-7224C49458BB}"/>
                <c:ext xmlns:c16="http://schemas.microsoft.com/office/drawing/2014/chart" uri="{C3380CC4-5D6E-409C-BE32-E72D297353CC}">
                  <c16:uniqueId val="{00000008-C804-45D5-8EE2-9A702003349A}"/>
                </c:ext>
              </c:extLst>
            </c:dLbl>
            <c:dLbl>
              <c:idx val="10"/>
              <c:delete val="1"/>
              <c:extLst>
                <c:ext xmlns:c15="http://schemas.microsoft.com/office/drawing/2012/chart" uri="{CE6537A1-D6FC-4f65-9D91-7224C49458BB}"/>
                <c:ext xmlns:c16="http://schemas.microsoft.com/office/drawing/2014/chart" uri="{C3380CC4-5D6E-409C-BE32-E72D297353CC}">
                  <c16:uniqueId val="{0000000B-C804-45D5-8EE2-9A702003349A}"/>
                </c:ext>
              </c:extLst>
            </c:dLbl>
            <c:spPr>
              <a:noFill/>
              <a:ln>
                <a:noFill/>
              </a:ln>
              <a:effectLst/>
            </c:spPr>
            <c:txPr>
              <a:bodyPr wrap="square" lIns="38100" tIns="19050" rIns="38100" bIns="19050" anchor="ctr">
                <a:spAutoFit/>
              </a:bodyPr>
              <a:lstStyle/>
              <a:p>
                <a:pPr>
                  <a:defRPr>
                    <a:solidFill>
                      <a:schemeClr val="bg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List1!$A$2:$A$14</c:f>
              <c:strCache>
                <c:ptCount val="13"/>
                <c:pt idx="0">
                  <c:v>O2 TV</c:v>
                </c:pt>
                <c:pt idx="1">
                  <c:v>UPC / Vodafone</c:v>
                </c:pt>
                <c:pt idx="2">
                  <c:v>Skylink</c:v>
                </c:pt>
                <c:pt idx="3">
                  <c:v>DIGI</c:v>
                </c:pt>
                <c:pt idx="4">
                  <c:v>T-Mobile TV</c:v>
                </c:pt>
                <c:pt idx="5">
                  <c:v>freeSAT</c:v>
                </c:pt>
                <c:pt idx="6">
                  <c:v>Kuki</c:v>
                </c:pt>
                <c:pt idx="7">
                  <c:v>PODA TV</c:v>
                </c:pt>
                <c:pt idx="8">
                  <c:v>NejTV</c:v>
                </c:pt>
                <c:pt idx="9">
                  <c:v>Sledovanitv.cz</c:v>
                </c:pt>
                <c:pt idx="10">
                  <c:v>RIO Media</c:v>
                </c:pt>
                <c:pt idx="11">
                  <c:v>jiné</c:v>
                </c:pt>
                <c:pt idx="12">
                  <c:v>neví / žádná</c:v>
                </c:pt>
              </c:strCache>
            </c:strRef>
          </c:cat>
          <c:val>
            <c:numRef>
              <c:f>List1!$B$2:$B$14</c:f>
              <c:numCache>
                <c:formatCode>0</c:formatCode>
                <c:ptCount val="13"/>
                <c:pt idx="0">
                  <c:v>22.764481920078733</c:v>
                </c:pt>
                <c:pt idx="1">
                  <c:v>27.622403381013722</c:v>
                </c:pt>
                <c:pt idx="2">
                  <c:v>19.975994488242456</c:v>
                </c:pt>
                <c:pt idx="3">
                  <c:v>3.8726374308863618</c:v>
                </c:pt>
                <c:pt idx="4">
                  <c:v>2.8689221410238863</c:v>
                </c:pt>
                <c:pt idx="5">
                  <c:v>1.9203875706040854</c:v>
                </c:pt>
                <c:pt idx="6">
                  <c:v>0.97367059016592694</c:v>
                </c:pt>
                <c:pt idx="7">
                  <c:v>2.3776120759861179</c:v>
                </c:pt>
                <c:pt idx="8">
                  <c:v>1.4728797151239148</c:v>
                </c:pt>
                <c:pt idx="9">
                  <c:v>0.50731781487609007</c:v>
                </c:pt>
                <c:pt idx="10">
                  <c:v>0.37335068622915807</c:v>
                </c:pt>
                <c:pt idx="11">
                  <c:v>7</c:v>
                </c:pt>
              </c:numCache>
            </c:numRef>
          </c:val>
          <c:extLst>
            <c:ext xmlns:c16="http://schemas.microsoft.com/office/drawing/2014/chart" uri="{C3380CC4-5D6E-409C-BE32-E72D297353CC}">
              <c16:uniqueId val="{0000000F-C804-45D5-8EE2-9A702003349A}"/>
            </c:ext>
          </c:extLst>
        </c:ser>
        <c:ser>
          <c:idx val="1"/>
          <c:order val="1"/>
          <c:tx>
            <c:strRef>
              <c:f>List1!$C$1</c:f>
              <c:strCache>
                <c:ptCount val="1"/>
                <c:pt idx="0">
                  <c:v>Spontánní znalost</c:v>
                </c:pt>
              </c:strCache>
            </c:strRef>
          </c:tx>
          <c:spPr>
            <a:solidFill>
              <a:srgbClr val="E2B726"/>
            </a:solidFill>
          </c:spPr>
          <c:invertIfNegative val="0"/>
          <c:cat>
            <c:strRef>
              <c:f>List1!$A$2:$A$14</c:f>
              <c:strCache>
                <c:ptCount val="13"/>
                <c:pt idx="0">
                  <c:v>O2 TV</c:v>
                </c:pt>
                <c:pt idx="1">
                  <c:v>UPC / Vodafone</c:v>
                </c:pt>
                <c:pt idx="2">
                  <c:v>Skylink</c:v>
                </c:pt>
                <c:pt idx="3">
                  <c:v>DIGI</c:v>
                </c:pt>
                <c:pt idx="4">
                  <c:v>T-Mobile TV</c:v>
                </c:pt>
                <c:pt idx="5">
                  <c:v>freeSAT</c:v>
                </c:pt>
                <c:pt idx="6">
                  <c:v>Kuki</c:v>
                </c:pt>
                <c:pt idx="7">
                  <c:v>PODA TV</c:v>
                </c:pt>
                <c:pt idx="8">
                  <c:v>NejTV</c:v>
                </c:pt>
                <c:pt idx="9">
                  <c:v>Sledovanitv.cz</c:v>
                </c:pt>
                <c:pt idx="10">
                  <c:v>RIO Media</c:v>
                </c:pt>
                <c:pt idx="11">
                  <c:v>jiné</c:v>
                </c:pt>
                <c:pt idx="12">
                  <c:v>neví / žádná</c:v>
                </c:pt>
              </c:strCache>
            </c:strRef>
          </c:cat>
          <c:val>
            <c:numRef>
              <c:f>List1!$C$2:$C$14</c:f>
              <c:numCache>
                <c:formatCode>0</c:formatCode>
                <c:ptCount val="13"/>
                <c:pt idx="0">
                  <c:v>37.400143452258561</c:v>
                </c:pt>
                <c:pt idx="1">
                  <c:v>27.829125028925841</c:v>
                </c:pt>
                <c:pt idx="2">
                  <c:v>23.700215250627821</c:v>
                </c:pt>
                <c:pt idx="3">
                  <c:v>13.855929100055112</c:v>
                </c:pt>
                <c:pt idx="4">
                  <c:v>17.079764877494373</c:v>
                </c:pt>
                <c:pt idx="5">
                  <c:v>5.2740020067325801</c:v>
                </c:pt>
                <c:pt idx="6">
                  <c:v>3.1282927484042435</c:v>
                </c:pt>
                <c:pt idx="7">
                  <c:v>2.3496301462687352</c:v>
                </c:pt>
                <c:pt idx="8">
                  <c:v>0.72337513269391107</c:v>
                </c:pt>
                <c:pt idx="9">
                  <c:v>1.0300495095965001</c:v>
                </c:pt>
                <c:pt idx="10">
                  <c:v>0.54136629453220042</c:v>
                </c:pt>
                <c:pt idx="11">
                  <c:v>21</c:v>
                </c:pt>
              </c:numCache>
            </c:numRef>
          </c:val>
          <c:extLst>
            <c:ext xmlns:c16="http://schemas.microsoft.com/office/drawing/2014/chart" uri="{C3380CC4-5D6E-409C-BE32-E72D297353CC}">
              <c16:uniqueId val="{00000010-C804-45D5-8EE2-9A702003349A}"/>
            </c:ext>
          </c:extLst>
        </c:ser>
        <c:ser>
          <c:idx val="2"/>
          <c:order val="2"/>
          <c:tx>
            <c:strRef>
              <c:f>List1!$D$1</c:f>
              <c:strCache>
                <c:ptCount val="1"/>
                <c:pt idx="0">
                  <c:v>Podpořená znalost</c:v>
                </c:pt>
              </c:strCache>
            </c:strRef>
          </c:tx>
          <c:spPr>
            <a:solidFill>
              <a:srgbClr val="BCBCBC"/>
            </a:solidFill>
            <a:ln>
              <a:noFill/>
            </a:ln>
          </c:spPr>
          <c:invertIfNegative val="0"/>
          <c:cat>
            <c:strRef>
              <c:f>List1!$A$2:$A$14</c:f>
              <c:strCache>
                <c:ptCount val="13"/>
                <c:pt idx="0">
                  <c:v>O2 TV</c:v>
                </c:pt>
                <c:pt idx="1">
                  <c:v>UPC / Vodafone</c:v>
                </c:pt>
                <c:pt idx="2">
                  <c:v>Skylink</c:v>
                </c:pt>
                <c:pt idx="3">
                  <c:v>DIGI</c:v>
                </c:pt>
                <c:pt idx="4">
                  <c:v>T-Mobile TV</c:v>
                </c:pt>
                <c:pt idx="5">
                  <c:v>freeSAT</c:v>
                </c:pt>
                <c:pt idx="6">
                  <c:v>Kuki</c:v>
                </c:pt>
                <c:pt idx="7">
                  <c:v>PODA TV</c:v>
                </c:pt>
                <c:pt idx="8">
                  <c:v>NejTV</c:v>
                </c:pt>
                <c:pt idx="9">
                  <c:v>Sledovanitv.cz</c:v>
                </c:pt>
                <c:pt idx="10">
                  <c:v>RIO Media</c:v>
                </c:pt>
                <c:pt idx="11">
                  <c:v>jiné</c:v>
                </c:pt>
                <c:pt idx="12">
                  <c:v>neví / žádná</c:v>
                </c:pt>
              </c:strCache>
            </c:strRef>
          </c:cat>
          <c:val>
            <c:numRef>
              <c:f>List1!$D$2:$D$14</c:f>
              <c:numCache>
                <c:formatCode>0</c:formatCode>
                <c:ptCount val="13"/>
                <c:pt idx="0">
                  <c:v>25.955137917853001</c:v>
                </c:pt>
                <c:pt idx="1">
                  <c:v>24.372267303839898</c:v>
                </c:pt>
                <c:pt idx="2">
                  <c:v>35.82057485821209</c:v>
                </c:pt>
                <c:pt idx="3">
                  <c:v>46.35424023182216</c:v>
                </c:pt>
                <c:pt idx="4">
                  <c:v>36.925568047051769</c:v>
                </c:pt>
                <c:pt idx="5">
                  <c:v>21.105123736838248</c:v>
                </c:pt>
                <c:pt idx="6">
                  <c:v>9.7381651116445322</c:v>
                </c:pt>
                <c:pt idx="7">
                  <c:v>5.6729813027028904</c:v>
                </c:pt>
                <c:pt idx="8">
                  <c:v>8.1926463472542714</c:v>
                </c:pt>
                <c:pt idx="9">
                  <c:v>6.6874015024572442</c:v>
                </c:pt>
                <c:pt idx="10">
                  <c:v>5.6914447325164064</c:v>
                </c:pt>
                <c:pt idx="12" formatCode="0.0">
                  <c:v>1</c:v>
                </c:pt>
              </c:numCache>
            </c:numRef>
          </c:val>
          <c:extLst>
            <c:ext xmlns:c16="http://schemas.microsoft.com/office/drawing/2014/chart" uri="{C3380CC4-5D6E-409C-BE32-E72D297353CC}">
              <c16:uniqueId val="{00000011-C804-45D5-8EE2-9A702003349A}"/>
            </c:ext>
          </c:extLst>
        </c:ser>
        <c:dLbls>
          <c:showLegendKey val="0"/>
          <c:showVal val="0"/>
          <c:showCatName val="0"/>
          <c:showSerName val="0"/>
          <c:showPercent val="0"/>
          <c:showBubbleSize val="0"/>
        </c:dLbls>
        <c:gapWidth val="70"/>
        <c:overlap val="100"/>
        <c:axId val="121141504"/>
        <c:axId val="121438208"/>
      </c:barChart>
      <c:lineChart>
        <c:grouping val="stacked"/>
        <c:varyColors val="0"/>
        <c:ser>
          <c:idx val="4"/>
          <c:order val="4"/>
          <c:tx>
            <c:strRef>
              <c:f>List1!$F$1</c:f>
              <c:strCache>
                <c:ptCount val="1"/>
                <c:pt idx="0">
                  <c:v>Celkem spont</c:v>
                </c:pt>
              </c:strCache>
            </c:strRef>
          </c:tx>
          <c:spPr>
            <a:ln w="28575">
              <a:noFill/>
            </a:ln>
          </c:spPr>
          <c:marker>
            <c:symbol val="none"/>
          </c:marker>
          <c:dLbls>
            <c:dLbl>
              <c:idx val="12"/>
              <c:delete val="1"/>
              <c:extLst>
                <c:ext xmlns:c15="http://schemas.microsoft.com/office/drawing/2012/chart" uri="{CE6537A1-D6FC-4f65-9D91-7224C49458BB}"/>
                <c:ext xmlns:c16="http://schemas.microsoft.com/office/drawing/2014/chart" uri="{C3380CC4-5D6E-409C-BE32-E72D297353CC}">
                  <c16:uniqueId val="{00000009-5BD1-45F8-8F7F-800564A3E531}"/>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List1!$A$2:$A$14</c:f>
              <c:strCache>
                <c:ptCount val="13"/>
                <c:pt idx="0">
                  <c:v>O2 TV</c:v>
                </c:pt>
                <c:pt idx="1">
                  <c:v>UPC / Vodafone</c:v>
                </c:pt>
                <c:pt idx="2">
                  <c:v>Skylink</c:v>
                </c:pt>
                <c:pt idx="3">
                  <c:v>DIGI</c:v>
                </c:pt>
                <c:pt idx="4">
                  <c:v>T-Mobile TV</c:v>
                </c:pt>
                <c:pt idx="5">
                  <c:v>freeSAT</c:v>
                </c:pt>
                <c:pt idx="6">
                  <c:v>Kuki</c:v>
                </c:pt>
                <c:pt idx="7">
                  <c:v>PODA TV</c:v>
                </c:pt>
                <c:pt idx="8">
                  <c:v>NejTV</c:v>
                </c:pt>
                <c:pt idx="9">
                  <c:v>Sledovanitv.cz</c:v>
                </c:pt>
                <c:pt idx="10">
                  <c:v>RIO Media</c:v>
                </c:pt>
                <c:pt idx="11">
                  <c:v>jiné</c:v>
                </c:pt>
                <c:pt idx="12">
                  <c:v>neví / žádná</c:v>
                </c:pt>
              </c:strCache>
            </c:strRef>
          </c:cat>
          <c:val>
            <c:numRef>
              <c:f>List1!$F$2:$F$14</c:f>
              <c:numCache>
                <c:formatCode>0</c:formatCode>
                <c:ptCount val="13"/>
                <c:pt idx="0">
                  <c:v>60.164625372337291</c:v>
                </c:pt>
                <c:pt idx="1">
                  <c:v>55.451528409939563</c:v>
                </c:pt>
                <c:pt idx="2">
                  <c:v>43.676209738870277</c:v>
                </c:pt>
                <c:pt idx="3">
                  <c:v>17.728566530941475</c:v>
                </c:pt>
                <c:pt idx="4">
                  <c:v>19.94868701851826</c:v>
                </c:pt>
                <c:pt idx="5">
                  <c:v>7.1943895773366657</c:v>
                </c:pt>
                <c:pt idx="6">
                  <c:v>4.1019633385701706</c:v>
                </c:pt>
                <c:pt idx="7">
                  <c:v>4.7272422222548531</c:v>
                </c:pt>
                <c:pt idx="8">
                  <c:v>2.1962548478178259</c:v>
                </c:pt>
                <c:pt idx="9">
                  <c:v>1.5373673244725901</c:v>
                </c:pt>
                <c:pt idx="10">
                  <c:v>0.91471698076135843</c:v>
                </c:pt>
                <c:pt idx="11">
                  <c:v>28</c:v>
                </c:pt>
              </c:numCache>
            </c:numRef>
          </c:val>
          <c:smooth val="0"/>
          <c:extLst>
            <c:ext xmlns:c16="http://schemas.microsoft.com/office/drawing/2014/chart" uri="{C3380CC4-5D6E-409C-BE32-E72D297353CC}">
              <c16:uniqueId val="{00000014-C804-45D5-8EE2-9A702003349A}"/>
            </c:ext>
          </c:extLst>
        </c:ser>
        <c:dLbls>
          <c:showLegendKey val="0"/>
          <c:showVal val="0"/>
          <c:showCatName val="0"/>
          <c:showSerName val="0"/>
          <c:showPercent val="0"/>
          <c:showBubbleSize val="0"/>
        </c:dLbls>
        <c:marker val="1"/>
        <c:smooth val="0"/>
        <c:axId val="121141504"/>
        <c:axId val="121438208"/>
      </c:lineChart>
      <c:lineChart>
        <c:grouping val="stacked"/>
        <c:varyColors val="0"/>
        <c:ser>
          <c:idx val="3"/>
          <c:order val="3"/>
          <c:tx>
            <c:strRef>
              <c:f>List1!$E$1</c:f>
              <c:strCache>
                <c:ptCount val="1"/>
                <c:pt idx="0">
                  <c:v>Celkem podpořená</c:v>
                </c:pt>
              </c:strCache>
            </c:strRef>
          </c:tx>
          <c:spPr>
            <a:ln w="28575">
              <a:noFill/>
            </a:ln>
          </c:spPr>
          <c:marker>
            <c:symbol val="none"/>
          </c:marker>
          <c:dLbls>
            <c:dLbl>
              <c:idx val="11"/>
              <c:delete val="1"/>
              <c:extLst>
                <c:ext xmlns:c15="http://schemas.microsoft.com/office/drawing/2012/chart" uri="{CE6537A1-D6FC-4f65-9D91-7224C49458BB}"/>
                <c:ext xmlns:c16="http://schemas.microsoft.com/office/drawing/2014/chart" uri="{C3380CC4-5D6E-409C-BE32-E72D297353CC}">
                  <c16:uniqueId val="{0000000A-5BD1-45F8-8F7F-800564A3E531}"/>
                </c:ext>
              </c:extLst>
            </c:dLbl>
            <c:numFmt formatCode="#,##0" sourceLinked="0"/>
            <c:spPr>
              <a:noFill/>
              <a:ln>
                <a:noFill/>
              </a:ln>
              <a:effectLst/>
            </c:spPr>
            <c:txPr>
              <a:bodyPr wrap="square" lIns="38100" tIns="19050" rIns="38100" bIns="19050" anchor="ctr">
                <a:spAutoFit/>
              </a:bodyPr>
              <a:lstStyle/>
              <a:p>
                <a:pPr>
                  <a:defRPr b="1"/>
                </a:pPr>
                <a:endParaRPr lang="cs-C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List1!$A$2:$A$14</c:f>
              <c:strCache>
                <c:ptCount val="13"/>
                <c:pt idx="0">
                  <c:v>O2 TV</c:v>
                </c:pt>
                <c:pt idx="1">
                  <c:v>UPC / Vodafone</c:v>
                </c:pt>
                <c:pt idx="2">
                  <c:v>Skylink</c:v>
                </c:pt>
                <c:pt idx="3">
                  <c:v>DIGI</c:v>
                </c:pt>
                <c:pt idx="4">
                  <c:v>T-Mobile TV</c:v>
                </c:pt>
                <c:pt idx="5">
                  <c:v>freeSAT</c:v>
                </c:pt>
                <c:pt idx="6">
                  <c:v>Kuki</c:v>
                </c:pt>
                <c:pt idx="7">
                  <c:v>PODA TV</c:v>
                </c:pt>
                <c:pt idx="8">
                  <c:v>NejTV</c:v>
                </c:pt>
                <c:pt idx="9">
                  <c:v>Sledovanitv.cz</c:v>
                </c:pt>
                <c:pt idx="10">
                  <c:v>RIO Media</c:v>
                </c:pt>
                <c:pt idx="11">
                  <c:v>jiné</c:v>
                </c:pt>
                <c:pt idx="12">
                  <c:v>neví / žádná</c:v>
                </c:pt>
              </c:strCache>
            </c:strRef>
          </c:cat>
          <c:val>
            <c:numRef>
              <c:f>List1!$E$2:$E$14</c:f>
              <c:numCache>
                <c:formatCode>0</c:formatCode>
                <c:ptCount val="13"/>
                <c:pt idx="0">
                  <c:v>86.119763290190292</c:v>
                </c:pt>
                <c:pt idx="1">
                  <c:v>79.823795713779461</c:v>
                </c:pt>
                <c:pt idx="2">
                  <c:v>79.496784597082367</c:v>
                </c:pt>
                <c:pt idx="3">
                  <c:v>64.082806762763639</c:v>
                </c:pt>
                <c:pt idx="4">
                  <c:v>56.874255065570026</c:v>
                </c:pt>
                <c:pt idx="5">
                  <c:v>28.299513314174913</c:v>
                </c:pt>
                <c:pt idx="6">
                  <c:v>13.840128450214703</c:v>
                </c:pt>
                <c:pt idx="7">
                  <c:v>10.400223524957743</c:v>
                </c:pt>
                <c:pt idx="8">
                  <c:v>10.388901195072098</c:v>
                </c:pt>
                <c:pt idx="9">
                  <c:v>8.224768826929834</c:v>
                </c:pt>
                <c:pt idx="10">
                  <c:v>6.606161713277765</c:v>
                </c:pt>
                <c:pt idx="12" formatCode="0.0">
                  <c:v>1</c:v>
                </c:pt>
              </c:numCache>
            </c:numRef>
          </c:val>
          <c:smooth val="0"/>
          <c:extLst>
            <c:ext xmlns:c16="http://schemas.microsoft.com/office/drawing/2014/chart" uri="{C3380CC4-5D6E-409C-BE32-E72D297353CC}">
              <c16:uniqueId val="{00000015-C804-45D5-8EE2-9A702003349A}"/>
            </c:ext>
          </c:extLst>
        </c:ser>
        <c:dLbls>
          <c:showLegendKey val="0"/>
          <c:showVal val="0"/>
          <c:showCatName val="0"/>
          <c:showSerName val="0"/>
          <c:showPercent val="0"/>
          <c:showBubbleSize val="0"/>
        </c:dLbls>
        <c:marker val="1"/>
        <c:smooth val="0"/>
        <c:axId val="400762120"/>
        <c:axId val="400759824"/>
      </c:lineChart>
      <c:catAx>
        <c:axId val="121141504"/>
        <c:scaling>
          <c:orientation val="minMax"/>
        </c:scaling>
        <c:delete val="0"/>
        <c:axPos val="b"/>
        <c:numFmt formatCode="General" sourceLinked="0"/>
        <c:majorTickMark val="out"/>
        <c:minorTickMark val="none"/>
        <c:tickLblPos val="low"/>
        <c:txPr>
          <a:bodyPr/>
          <a:lstStyle/>
          <a:p>
            <a:pPr>
              <a:defRPr sz="1000" b="0">
                <a:solidFill>
                  <a:schemeClr val="tx1"/>
                </a:solidFill>
              </a:defRPr>
            </a:pPr>
            <a:endParaRPr lang="cs-CZ"/>
          </a:p>
        </c:txPr>
        <c:crossAx val="121438208"/>
        <c:crosses val="autoZero"/>
        <c:auto val="1"/>
        <c:lblAlgn val="ctr"/>
        <c:lblOffset val="0"/>
        <c:noMultiLvlLbl val="0"/>
      </c:catAx>
      <c:valAx>
        <c:axId val="121438208"/>
        <c:scaling>
          <c:orientation val="minMax"/>
          <c:max val="100"/>
          <c:min val="0"/>
        </c:scaling>
        <c:delete val="0"/>
        <c:axPos val="l"/>
        <c:numFmt formatCode="0" sourceLinked="1"/>
        <c:majorTickMark val="out"/>
        <c:minorTickMark val="none"/>
        <c:tickLblPos val="nextTo"/>
        <c:crossAx val="121141504"/>
        <c:crosses val="autoZero"/>
        <c:crossBetween val="between"/>
      </c:valAx>
      <c:valAx>
        <c:axId val="400759824"/>
        <c:scaling>
          <c:orientation val="minMax"/>
        </c:scaling>
        <c:delete val="1"/>
        <c:axPos val="r"/>
        <c:numFmt formatCode="0" sourceLinked="1"/>
        <c:majorTickMark val="out"/>
        <c:minorTickMark val="none"/>
        <c:tickLblPos val="nextTo"/>
        <c:crossAx val="400762120"/>
        <c:crosses val="max"/>
        <c:crossBetween val="between"/>
      </c:valAx>
      <c:catAx>
        <c:axId val="400762120"/>
        <c:scaling>
          <c:orientation val="minMax"/>
        </c:scaling>
        <c:delete val="1"/>
        <c:axPos val="t"/>
        <c:numFmt formatCode="General" sourceLinked="1"/>
        <c:majorTickMark val="out"/>
        <c:minorTickMark val="none"/>
        <c:tickLblPos val="nextTo"/>
        <c:crossAx val="400759824"/>
        <c:crosses val="max"/>
        <c:auto val="1"/>
        <c:lblAlgn val="ctr"/>
        <c:lblOffset val="100"/>
        <c:tickMarkSkip val="1"/>
        <c:noMultiLvlLbl val="0"/>
      </c:catAx>
    </c:plotArea>
    <c:legend>
      <c:legendPos val="r"/>
      <c:legendEntry>
        <c:idx val="0"/>
        <c:txPr>
          <a:bodyPr/>
          <a:lstStyle/>
          <a:p>
            <a:pPr>
              <a:defRPr b="0"/>
            </a:pPr>
            <a:endParaRPr lang="cs-CZ"/>
          </a:p>
        </c:txPr>
      </c:legendEntry>
      <c:legendEntry>
        <c:idx val="3"/>
        <c:delete val="1"/>
      </c:legendEntry>
      <c:legendEntry>
        <c:idx val="4"/>
        <c:delete val="1"/>
      </c:legendEntry>
      <c:layout>
        <c:manualLayout>
          <c:xMode val="edge"/>
          <c:yMode val="edge"/>
          <c:x val="0.80613288857085774"/>
          <c:y val="4.7839532245418467E-2"/>
          <c:w val="0.17949026452339298"/>
          <c:h val="0.24710081350955751"/>
        </c:manualLayout>
      </c:layout>
      <c:overlay val="0"/>
    </c:legend>
    <c:plotVisOnly val="1"/>
    <c:dispBlanksAs val="gap"/>
    <c:showDLblsOverMax val="0"/>
  </c:chart>
  <c:txPr>
    <a:bodyPr/>
    <a:lstStyle/>
    <a:p>
      <a:pPr>
        <a:defRPr sz="1000"/>
      </a:pPr>
      <a:endParaRPr lang="cs-CZ"/>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1600" b="0" dirty="0">
                <a:solidFill>
                  <a:schemeClr val="bg1">
                    <a:lumMod val="50000"/>
                  </a:schemeClr>
                </a:solidFill>
                <a:effectLst/>
              </a:rPr>
              <a:t>Srovnání znalosti značky v letech 2017 a 2019</a:t>
            </a:r>
          </a:p>
        </c:rich>
      </c:tx>
      <c:overlay val="0"/>
    </c:title>
    <c:autoTitleDeleted val="0"/>
    <c:plotArea>
      <c:layout>
        <c:manualLayout>
          <c:layoutTarget val="inner"/>
          <c:xMode val="edge"/>
          <c:yMode val="edge"/>
          <c:x val="0"/>
          <c:y val="5.3264317493133886E-2"/>
          <c:w val="1"/>
          <c:h val="0.72375059902042971"/>
        </c:manualLayout>
      </c:layout>
      <c:barChart>
        <c:barDir val="col"/>
        <c:grouping val="stacked"/>
        <c:varyColors val="0"/>
        <c:ser>
          <c:idx val="0"/>
          <c:order val="0"/>
          <c:tx>
            <c:strRef>
              <c:f>List1!$C$1</c:f>
              <c:strCache>
                <c:ptCount val="1"/>
                <c:pt idx="0">
                  <c:v> TOM</c:v>
                </c:pt>
              </c:strCache>
            </c:strRef>
          </c:tx>
          <c:spPr>
            <a:solidFill>
              <a:srgbClr val="202D46"/>
            </a:solidFill>
          </c:spPr>
          <c:invertIfNegative val="0"/>
          <c:dPt>
            <c:idx val="0"/>
            <c:invertIfNegative val="0"/>
            <c:bubble3D val="0"/>
            <c:extLst>
              <c:ext xmlns:c16="http://schemas.microsoft.com/office/drawing/2014/chart" uri="{C3380CC4-5D6E-409C-BE32-E72D297353CC}">
                <c16:uniqueId val="{00000000-F483-4892-82CA-46B007173848}"/>
              </c:ext>
            </c:extLst>
          </c:dPt>
          <c:dPt>
            <c:idx val="1"/>
            <c:invertIfNegative val="0"/>
            <c:bubble3D val="0"/>
            <c:extLst>
              <c:ext xmlns:c16="http://schemas.microsoft.com/office/drawing/2014/chart" uri="{C3380CC4-5D6E-409C-BE32-E72D297353CC}">
                <c16:uniqueId val="{00000001-F483-4892-82CA-46B007173848}"/>
              </c:ext>
            </c:extLst>
          </c:dPt>
          <c:dPt>
            <c:idx val="2"/>
            <c:invertIfNegative val="0"/>
            <c:bubble3D val="0"/>
            <c:extLst>
              <c:ext xmlns:c16="http://schemas.microsoft.com/office/drawing/2014/chart" uri="{C3380CC4-5D6E-409C-BE32-E72D297353CC}">
                <c16:uniqueId val="{00000002-F483-4892-82CA-46B007173848}"/>
              </c:ext>
            </c:extLst>
          </c:dPt>
          <c:dPt>
            <c:idx val="3"/>
            <c:invertIfNegative val="0"/>
            <c:bubble3D val="0"/>
            <c:extLst>
              <c:ext xmlns:c16="http://schemas.microsoft.com/office/drawing/2014/chart" uri="{C3380CC4-5D6E-409C-BE32-E72D297353CC}">
                <c16:uniqueId val="{00000003-F483-4892-82CA-46B007173848}"/>
              </c:ext>
            </c:extLst>
          </c:dPt>
          <c:dPt>
            <c:idx val="4"/>
            <c:invertIfNegative val="0"/>
            <c:bubble3D val="0"/>
            <c:extLst>
              <c:ext xmlns:c16="http://schemas.microsoft.com/office/drawing/2014/chart" uri="{C3380CC4-5D6E-409C-BE32-E72D297353CC}">
                <c16:uniqueId val="{00000004-F483-4892-82CA-46B007173848}"/>
              </c:ext>
            </c:extLst>
          </c:dPt>
          <c:dPt>
            <c:idx val="5"/>
            <c:invertIfNegative val="0"/>
            <c:bubble3D val="0"/>
            <c:extLst>
              <c:ext xmlns:c16="http://schemas.microsoft.com/office/drawing/2014/chart" uri="{C3380CC4-5D6E-409C-BE32-E72D297353CC}">
                <c16:uniqueId val="{00000005-F483-4892-82CA-46B007173848}"/>
              </c:ext>
            </c:extLst>
          </c:dPt>
          <c:dPt>
            <c:idx val="6"/>
            <c:invertIfNegative val="0"/>
            <c:bubble3D val="0"/>
            <c:extLst>
              <c:ext xmlns:c16="http://schemas.microsoft.com/office/drawing/2014/chart" uri="{C3380CC4-5D6E-409C-BE32-E72D297353CC}">
                <c16:uniqueId val="{00000006-F483-4892-82CA-46B007173848}"/>
              </c:ext>
            </c:extLst>
          </c:dPt>
          <c:dPt>
            <c:idx val="7"/>
            <c:invertIfNegative val="0"/>
            <c:bubble3D val="0"/>
            <c:extLst>
              <c:ext xmlns:c16="http://schemas.microsoft.com/office/drawing/2014/chart" uri="{C3380CC4-5D6E-409C-BE32-E72D297353CC}">
                <c16:uniqueId val="{00000007-412F-40E6-8600-432BFB949585}"/>
              </c:ext>
            </c:extLst>
          </c:dPt>
          <c:dPt>
            <c:idx val="10"/>
            <c:invertIfNegative val="0"/>
            <c:bubble3D val="0"/>
            <c:extLst>
              <c:ext xmlns:c16="http://schemas.microsoft.com/office/drawing/2014/chart" uri="{C3380CC4-5D6E-409C-BE32-E72D297353CC}">
                <c16:uniqueId val="{00000008-412F-40E6-8600-432BFB949585}"/>
              </c:ext>
            </c:extLst>
          </c:dPt>
          <c:dLbls>
            <c:dLbl>
              <c:idx val="1"/>
              <c:spPr>
                <a:noFill/>
                <a:ln w="12700">
                  <a:solidFill>
                    <a:srgbClr val="00B050"/>
                  </a:solidFill>
                </a:ln>
                <a:effectLst/>
              </c:spPr>
              <c:txPr>
                <a:bodyPr wrap="square" lIns="38100" tIns="19050" rIns="38100" bIns="19050" anchor="ctr">
                  <a:spAutoFit/>
                </a:bodyPr>
                <a:lstStyle/>
                <a:p>
                  <a:pPr>
                    <a:defRPr sz="1000">
                      <a:solidFill>
                        <a:schemeClr val="bg1"/>
                      </a:solidFill>
                    </a:defRPr>
                  </a:pPr>
                  <a:endParaRPr lang="cs-CZ"/>
                </a:p>
              </c:txPr>
              <c:showLegendKey val="0"/>
              <c:showVal val="1"/>
              <c:showCatName val="0"/>
              <c:showSerName val="0"/>
              <c:showPercent val="0"/>
              <c:showBubbleSize val="0"/>
              <c:extLst>
                <c:ext xmlns:c16="http://schemas.microsoft.com/office/drawing/2014/chart" uri="{C3380CC4-5D6E-409C-BE32-E72D297353CC}">
                  <c16:uniqueId val="{00000001-F483-4892-82CA-46B007173848}"/>
                </c:ext>
              </c:extLst>
            </c:dLbl>
            <c:dLbl>
              <c:idx val="4"/>
              <c:spPr>
                <a:noFill/>
                <a:ln w="12700">
                  <a:solidFill>
                    <a:srgbClr val="FF0000"/>
                  </a:solidFill>
                </a:ln>
                <a:effectLst/>
              </c:spPr>
              <c:txPr>
                <a:bodyPr wrap="square" lIns="38100" tIns="19050" rIns="38100" bIns="19050" anchor="ctr">
                  <a:spAutoFit/>
                </a:bodyPr>
                <a:lstStyle/>
                <a:p>
                  <a:pPr>
                    <a:defRPr sz="1000">
                      <a:solidFill>
                        <a:schemeClr val="bg1"/>
                      </a:solidFill>
                    </a:defRPr>
                  </a:pPr>
                  <a:endParaRPr lang="cs-CZ"/>
                </a:p>
              </c:txPr>
              <c:showLegendKey val="0"/>
              <c:showVal val="1"/>
              <c:showCatName val="0"/>
              <c:showSerName val="0"/>
              <c:showPercent val="0"/>
              <c:showBubbleSize val="0"/>
              <c:extLst>
                <c:ext xmlns:c16="http://schemas.microsoft.com/office/drawing/2014/chart" uri="{C3380CC4-5D6E-409C-BE32-E72D297353CC}">
                  <c16:uniqueId val="{00000004-F483-4892-82CA-46B007173848}"/>
                </c:ext>
              </c:extLst>
            </c:dLbl>
            <c:dLbl>
              <c:idx val="13"/>
              <c:spPr>
                <a:noFill/>
                <a:ln w="12700">
                  <a:solidFill>
                    <a:srgbClr val="00B050"/>
                  </a:solidFill>
                </a:ln>
                <a:effectLst/>
              </c:spPr>
              <c:txPr>
                <a:bodyPr wrap="square" lIns="38100" tIns="19050" rIns="38100" bIns="19050" anchor="ctr">
                  <a:spAutoFit/>
                </a:bodyPr>
                <a:lstStyle/>
                <a:p>
                  <a:pPr>
                    <a:defRPr sz="1000">
                      <a:solidFill>
                        <a:schemeClr val="bg1"/>
                      </a:solidFill>
                    </a:defRPr>
                  </a:pPr>
                  <a:endParaRPr lang="cs-CZ"/>
                </a:p>
              </c:txPr>
              <c:showLegendKey val="0"/>
              <c:showVal val="1"/>
              <c:showCatName val="0"/>
              <c:showSerName val="0"/>
              <c:showPercent val="0"/>
              <c:showBubbleSize val="0"/>
              <c:extLst>
                <c:ext xmlns:c16="http://schemas.microsoft.com/office/drawing/2014/chart" uri="{C3380CC4-5D6E-409C-BE32-E72D297353CC}">
                  <c16:uniqueId val="{00000009-F483-4892-82CA-46B007173848}"/>
                </c:ext>
              </c:extLst>
            </c:dLbl>
            <c:spPr>
              <a:noFill/>
              <a:ln w="12700">
                <a:noFill/>
              </a:ln>
              <a:effectLst/>
            </c:spPr>
            <c:txPr>
              <a:bodyPr wrap="square" lIns="38100" tIns="19050" rIns="38100" bIns="19050" anchor="ctr">
                <a:spAutoFit/>
              </a:bodyPr>
              <a:lstStyle/>
              <a:p>
                <a:pPr>
                  <a:defRPr sz="1000">
                    <a:solidFill>
                      <a:schemeClr val="bg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List1!$A$2:$B$22</c:f>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f>List1!$C$2:$C$22</c:f>
              <c:numCache>
                <c:formatCode>0</c:formatCode>
                <c:ptCount val="21"/>
                <c:pt idx="0">
                  <c:v>19</c:v>
                </c:pt>
                <c:pt idx="1">
                  <c:v>23</c:v>
                </c:pt>
                <c:pt idx="3">
                  <c:v>33</c:v>
                </c:pt>
                <c:pt idx="4">
                  <c:v>28</c:v>
                </c:pt>
                <c:pt idx="6">
                  <c:v>17</c:v>
                </c:pt>
                <c:pt idx="7">
                  <c:v>20</c:v>
                </c:pt>
                <c:pt idx="9">
                  <c:v>3</c:v>
                </c:pt>
                <c:pt idx="10">
                  <c:v>4</c:v>
                </c:pt>
                <c:pt idx="12">
                  <c:v>1</c:v>
                </c:pt>
                <c:pt idx="13">
                  <c:v>3</c:v>
                </c:pt>
                <c:pt idx="15">
                  <c:v>2</c:v>
                </c:pt>
                <c:pt idx="16">
                  <c:v>2</c:v>
                </c:pt>
                <c:pt idx="18">
                  <c:v>2</c:v>
                </c:pt>
                <c:pt idx="19">
                  <c:v>1</c:v>
                </c:pt>
              </c:numCache>
            </c:numRef>
          </c:val>
          <c:extLst>
            <c:ext xmlns:c16="http://schemas.microsoft.com/office/drawing/2014/chart" uri="{C3380CC4-5D6E-409C-BE32-E72D297353CC}">
              <c16:uniqueId val="{0000000E-F483-4892-82CA-46B007173848}"/>
            </c:ext>
          </c:extLst>
        </c:ser>
        <c:ser>
          <c:idx val="1"/>
          <c:order val="1"/>
          <c:tx>
            <c:strRef>
              <c:f>List1!$D$1</c:f>
              <c:strCache>
                <c:ptCount val="1"/>
                <c:pt idx="0">
                  <c:v>Spontánní zaznamenání</c:v>
                </c:pt>
              </c:strCache>
            </c:strRef>
          </c:tx>
          <c:spPr>
            <a:solidFill>
              <a:srgbClr val="E2B726"/>
            </a:solidFill>
          </c:spPr>
          <c:invertIfNegative val="0"/>
          <c:cat>
            <c:multiLvlStrRef>
              <c:f>List1!$A$2:$B$22</c:f>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f>List1!$D$2:$D$22</c:f>
              <c:numCache>
                <c:formatCode>0</c:formatCode>
                <c:ptCount val="21"/>
                <c:pt idx="0">
                  <c:v>35</c:v>
                </c:pt>
                <c:pt idx="1">
                  <c:v>37</c:v>
                </c:pt>
                <c:pt idx="3">
                  <c:v>26</c:v>
                </c:pt>
                <c:pt idx="4">
                  <c:v>27</c:v>
                </c:pt>
                <c:pt idx="6">
                  <c:v>26</c:v>
                </c:pt>
                <c:pt idx="7">
                  <c:v>24</c:v>
                </c:pt>
                <c:pt idx="9">
                  <c:v>14</c:v>
                </c:pt>
                <c:pt idx="10">
                  <c:v>14</c:v>
                </c:pt>
                <c:pt idx="12">
                  <c:v>14</c:v>
                </c:pt>
                <c:pt idx="13">
                  <c:v>17</c:v>
                </c:pt>
                <c:pt idx="15">
                  <c:v>9</c:v>
                </c:pt>
                <c:pt idx="16">
                  <c:v>5</c:v>
                </c:pt>
                <c:pt idx="18">
                  <c:v>0</c:v>
                </c:pt>
                <c:pt idx="19">
                  <c:v>3</c:v>
                </c:pt>
              </c:numCache>
            </c:numRef>
          </c:val>
          <c:extLst>
            <c:ext xmlns:c16="http://schemas.microsoft.com/office/drawing/2014/chart" uri="{C3380CC4-5D6E-409C-BE32-E72D297353CC}">
              <c16:uniqueId val="{0000000F-F483-4892-82CA-46B007173848}"/>
            </c:ext>
          </c:extLst>
        </c:ser>
        <c:ser>
          <c:idx val="2"/>
          <c:order val="2"/>
          <c:tx>
            <c:strRef>
              <c:f>List1!$E$1</c:f>
              <c:strCache>
                <c:ptCount val="1"/>
                <c:pt idx="0">
                  <c:v>Podpořené zaznamenání</c:v>
                </c:pt>
              </c:strCache>
            </c:strRef>
          </c:tx>
          <c:spPr>
            <a:solidFill>
              <a:srgbClr val="BCBCBC"/>
            </a:solidFill>
            <a:ln>
              <a:noFill/>
            </a:ln>
          </c:spPr>
          <c:invertIfNegative val="0"/>
          <c:cat>
            <c:multiLvlStrRef>
              <c:f>List1!$A$2:$B$22</c:f>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f>List1!$E$2:$E$22</c:f>
              <c:numCache>
                <c:formatCode>0</c:formatCode>
                <c:ptCount val="21"/>
                <c:pt idx="0">
                  <c:v>27.948645327077003</c:v>
                </c:pt>
                <c:pt idx="1">
                  <c:v>26</c:v>
                </c:pt>
                <c:pt idx="3">
                  <c:v>15.571447468142907</c:v>
                </c:pt>
                <c:pt idx="4">
                  <c:v>25</c:v>
                </c:pt>
                <c:pt idx="6">
                  <c:v>35.667292241999206</c:v>
                </c:pt>
                <c:pt idx="7">
                  <c:v>35</c:v>
                </c:pt>
                <c:pt idx="9">
                  <c:v>35</c:v>
                </c:pt>
                <c:pt idx="10">
                  <c:v>46</c:v>
                </c:pt>
                <c:pt idx="12">
                  <c:v>35</c:v>
                </c:pt>
                <c:pt idx="13">
                  <c:v>37</c:v>
                </c:pt>
                <c:pt idx="15">
                  <c:v>19</c:v>
                </c:pt>
                <c:pt idx="16">
                  <c:v>21</c:v>
                </c:pt>
                <c:pt idx="18">
                  <c:v>6</c:v>
                </c:pt>
                <c:pt idx="19">
                  <c:v>10</c:v>
                </c:pt>
              </c:numCache>
            </c:numRef>
          </c:val>
          <c:extLst>
            <c:ext xmlns:c16="http://schemas.microsoft.com/office/drawing/2014/chart" uri="{C3380CC4-5D6E-409C-BE32-E72D297353CC}">
              <c16:uniqueId val="{00000010-F483-4892-82CA-46B007173848}"/>
            </c:ext>
          </c:extLst>
        </c:ser>
        <c:dLbls>
          <c:showLegendKey val="0"/>
          <c:showVal val="0"/>
          <c:showCatName val="0"/>
          <c:showSerName val="0"/>
          <c:showPercent val="0"/>
          <c:showBubbleSize val="0"/>
        </c:dLbls>
        <c:gapWidth val="15"/>
        <c:overlap val="100"/>
        <c:axId val="121141504"/>
        <c:axId val="121438208"/>
      </c:barChart>
      <c:lineChart>
        <c:grouping val="stacked"/>
        <c:varyColors val="0"/>
        <c:ser>
          <c:idx val="4"/>
          <c:order val="4"/>
          <c:tx>
            <c:strRef>
              <c:f>List1!$G$1</c:f>
              <c:strCache>
                <c:ptCount val="1"/>
                <c:pt idx="0">
                  <c:v>Celkem spont</c:v>
                </c:pt>
              </c:strCache>
            </c:strRef>
          </c:tx>
          <c:spPr>
            <a:ln w="28575">
              <a:noFill/>
            </a:ln>
          </c:spPr>
          <c:marker>
            <c:symbol val="none"/>
          </c:marker>
          <c:dLbls>
            <c:dLbl>
              <c:idx val="1"/>
              <c:spPr>
                <a:noFill/>
                <a:ln w="12700">
                  <a:solidFill>
                    <a:srgbClr val="00B050"/>
                  </a:solidFill>
                </a:ln>
                <a:effectLst/>
              </c:spPr>
              <c:txPr>
                <a:bodyPr wrap="square" lIns="38100" tIns="36000" rIns="38100" bIns="19050" anchor="ctr">
                  <a:spAutoFit/>
                </a:bodyPr>
                <a:lstStyle/>
                <a:p>
                  <a:pPr>
                    <a:defRPr sz="1000">
                      <a:solidFill>
                        <a:schemeClr val="bg1"/>
                      </a:solidFill>
                    </a:defRPr>
                  </a:pPr>
                  <a:endParaRPr lang="cs-CZ"/>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1-0F07-4FF6-8B01-4AC071EEFD22}"/>
                </c:ext>
              </c:extLst>
            </c:dLbl>
            <c:dLbl>
              <c:idx val="2"/>
              <c:delete val="1"/>
              <c:extLst>
                <c:ext xmlns:c15="http://schemas.microsoft.com/office/drawing/2012/chart" uri="{CE6537A1-D6FC-4f65-9D91-7224C49458BB}"/>
                <c:ext xmlns:c16="http://schemas.microsoft.com/office/drawing/2014/chart" uri="{C3380CC4-5D6E-409C-BE32-E72D297353CC}">
                  <c16:uniqueId val="{0000000A-0F07-4FF6-8B01-4AC071EEFD22}"/>
                </c:ext>
              </c:extLst>
            </c:dLbl>
            <c:dLbl>
              <c:idx val="4"/>
              <c:spPr>
                <a:noFill/>
                <a:ln w="12700">
                  <a:solidFill>
                    <a:srgbClr val="FF0000"/>
                  </a:solidFill>
                </a:ln>
                <a:effectLst/>
              </c:spPr>
              <c:txPr>
                <a:bodyPr wrap="square" lIns="38100" tIns="36000" rIns="38100" bIns="19050" anchor="ctr">
                  <a:spAutoFit/>
                </a:bodyPr>
                <a:lstStyle/>
                <a:p>
                  <a:pPr>
                    <a:defRPr sz="1000">
                      <a:solidFill>
                        <a:schemeClr val="bg1"/>
                      </a:solidFill>
                    </a:defRPr>
                  </a:pPr>
                  <a:endParaRPr lang="cs-CZ"/>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6-0F07-4FF6-8B01-4AC071EEFD22}"/>
                </c:ext>
              </c:extLst>
            </c:dLbl>
            <c:dLbl>
              <c:idx val="5"/>
              <c:delete val="1"/>
              <c:extLst>
                <c:ext xmlns:c15="http://schemas.microsoft.com/office/drawing/2012/chart" uri="{CE6537A1-D6FC-4f65-9D91-7224C49458BB}"/>
                <c:ext xmlns:c16="http://schemas.microsoft.com/office/drawing/2014/chart" uri="{C3380CC4-5D6E-409C-BE32-E72D297353CC}">
                  <c16:uniqueId val="{0000000B-0F07-4FF6-8B01-4AC071EEFD22}"/>
                </c:ext>
              </c:extLst>
            </c:dLbl>
            <c:dLbl>
              <c:idx val="8"/>
              <c:delete val="1"/>
              <c:extLst>
                <c:ext xmlns:c15="http://schemas.microsoft.com/office/drawing/2012/chart" uri="{CE6537A1-D6FC-4f65-9D91-7224C49458BB}"/>
                <c:ext xmlns:c16="http://schemas.microsoft.com/office/drawing/2014/chart" uri="{C3380CC4-5D6E-409C-BE32-E72D297353CC}">
                  <c16:uniqueId val="{0000000C-0F07-4FF6-8B01-4AC071EEFD22}"/>
                </c:ext>
              </c:extLst>
            </c:dLbl>
            <c:dLbl>
              <c:idx val="11"/>
              <c:delete val="1"/>
              <c:extLst>
                <c:ext xmlns:c15="http://schemas.microsoft.com/office/drawing/2012/chart" uri="{CE6537A1-D6FC-4f65-9D91-7224C49458BB}"/>
                <c:ext xmlns:c16="http://schemas.microsoft.com/office/drawing/2014/chart" uri="{C3380CC4-5D6E-409C-BE32-E72D297353CC}">
                  <c16:uniqueId val="{0000000D-0F07-4FF6-8B01-4AC071EEFD22}"/>
                </c:ext>
              </c:extLst>
            </c:dLbl>
            <c:dLbl>
              <c:idx val="13"/>
              <c:spPr>
                <a:noFill/>
                <a:ln w="12700">
                  <a:solidFill>
                    <a:srgbClr val="00B050"/>
                  </a:solidFill>
                </a:ln>
                <a:effectLst/>
              </c:spPr>
              <c:txPr>
                <a:bodyPr wrap="square" lIns="38100" tIns="36000" rIns="38100" bIns="19050" anchor="ctr">
                  <a:spAutoFit/>
                </a:bodyPr>
                <a:lstStyle/>
                <a:p>
                  <a:pPr>
                    <a:defRPr sz="1000">
                      <a:solidFill>
                        <a:schemeClr val="bg1"/>
                      </a:solidFill>
                    </a:defRPr>
                  </a:pPr>
                  <a:endParaRPr lang="cs-CZ"/>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4-0F07-4FF6-8B01-4AC071EEFD22}"/>
                </c:ext>
              </c:extLst>
            </c:dLbl>
            <c:dLbl>
              <c:idx val="14"/>
              <c:delete val="1"/>
              <c:extLst>
                <c:ext xmlns:c15="http://schemas.microsoft.com/office/drawing/2012/chart" uri="{CE6537A1-D6FC-4f65-9D91-7224C49458BB}"/>
                <c:ext xmlns:c16="http://schemas.microsoft.com/office/drawing/2014/chart" uri="{C3380CC4-5D6E-409C-BE32-E72D297353CC}">
                  <c16:uniqueId val="{0000000E-0F07-4FF6-8B01-4AC071EEFD22}"/>
                </c:ext>
              </c:extLst>
            </c:dLbl>
            <c:dLbl>
              <c:idx val="16"/>
              <c:spPr>
                <a:noFill/>
                <a:ln w="12700">
                  <a:solidFill>
                    <a:srgbClr val="FF0000"/>
                  </a:solidFill>
                </a:ln>
                <a:effectLst/>
              </c:spPr>
              <c:txPr>
                <a:bodyPr wrap="square" lIns="38100" tIns="36000" rIns="38100" bIns="19050" anchor="ctr">
                  <a:spAutoFit/>
                </a:bodyPr>
                <a:lstStyle/>
                <a:p>
                  <a:pPr>
                    <a:defRPr sz="1000">
                      <a:solidFill>
                        <a:schemeClr val="bg1"/>
                      </a:solidFill>
                    </a:defRPr>
                  </a:pPr>
                  <a:endParaRPr lang="cs-CZ"/>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3-0F07-4FF6-8B01-4AC071EEFD22}"/>
                </c:ext>
              </c:extLst>
            </c:dLbl>
            <c:dLbl>
              <c:idx val="17"/>
              <c:delete val="1"/>
              <c:extLst>
                <c:ext xmlns:c15="http://schemas.microsoft.com/office/drawing/2012/chart" uri="{CE6537A1-D6FC-4f65-9D91-7224C49458BB}"/>
                <c:ext xmlns:c16="http://schemas.microsoft.com/office/drawing/2014/chart" uri="{C3380CC4-5D6E-409C-BE32-E72D297353CC}">
                  <c16:uniqueId val="{0000000F-0F07-4FF6-8B01-4AC071EEFD22}"/>
                </c:ext>
              </c:extLst>
            </c:dLbl>
            <c:dLbl>
              <c:idx val="18"/>
              <c:delete val="1"/>
              <c:extLst>
                <c:ext xmlns:c15="http://schemas.microsoft.com/office/drawing/2012/chart" uri="{CE6537A1-D6FC-4f65-9D91-7224C49458BB}"/>
                <c:ext xmlns:c16="http://schemas.microsoft.com/office/drawing/2014/chart" uri="{C3380CC4-5D6E-409C-BE32-E72D297353CC}">
                  <c16:uniqueId val="{00000017-0F07-4FF6-8B01-4AC071EEFD22}"/>
                </c:ext>
              </c:extLst>
            </c:dLbl>
            <c:dLbl>
              <c:idx val="19"/>
              <c:spPr>
                <a:noFill/>
                <a:ln w="12700">
                  <a:solidFill>
                    <a:srgbClr val="00B050"/>
                  </a:solidFill>
                </a:ln>
                <a:effectLst/>
              </c:spPr>
              <c:txPr>
                <a:bodyPr wrap="square" lIns="38100" tIns="36000" rIns="38100" bIns="19050" anchor="ctr">
                  <a:spAutoFit/>
                </a:bodyPr>
                <a:lstStyle/>
                <a:p>
                  <a:pPr>
                    <a:defRPr sz="1000">
                      <a:solidFill>
                        <a:schemeClr val="bg1"/>
                      </a:solidFill>
                    </a:defRPr>
                  </a:pPr>
                  <a:endParaRPr lang="cs-CZ"/>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A-0F07-4FF6-8B01-4AC071EEFD22}"/>
                </c:ext>
              </c:extLst>
            </c:dLbl>
            <c:dLbl>
              <c:idx val="20"/>
              <c:delete val="1"/>
              <c:extLst>
                <c:ext xmlns:c15="http://schemas.microsoft.com/office/drawing/2012/chart" uri="{CE6537A1-D6FC-4f65-9D91-7224C49458BB}"/>
                <c:ext xmlns:c16="http://schemas.microsoft.com/office/drawing/2014/chart" uri="{C3380CC4-5D6E-409C-BE32-E72D297353CC}">
                  <c16:uniqueId val="{00000018-0F07-4FF6-8B01-4AC071EEFD22}"/>
                </c:ext>
              </c:extLst>
            </c:dLbl>
            <c:spPr>
              <a:noFill/>
              <a:ln w="12700">
                <a:noFill/>
              </a:ln>
              <a:effectLst/>
            </c:spPr>
            <c:txPr>
              <a:bodyPr wrap="square" lIns="38100" tIns="36000" rIns="38100" bIns="19050" anchor="ctr">
                <a:spAutoFit/>
              </a:bodyPr>
              <a:lstStyle/>
              <a:p>
                <a:pPr>
                  <a:defRPr sz="1000">
                    <a:solidFill>
                      <a:schemeClr val="bg1"/>
                    </a:solidFill>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multiLvlStrRef>
              <c:f>List1!$A$2:$B$22</c:f>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f>List1!$G$2:$G$22</c:f>
              <c:numCache>
                <c:formatCode>0</c:formatCode>
                <c:ptCount val="21"/>
                <c:pt idx="0">
                  <c:v>54</c:v>
                </c:pt>
                <c:pt idx="1">
                  <c:v>60</c:v>
                </c:pt>
                <c:pt idx="3">
                  <c:v>59</c:v>
                </c:pt>
                <c:pt idx="4">
                  <c:v>55</c:v>
                </c:pt>
                <c:pt idx="6">
                  <c:v>43</c:v>
                </c:pt>
                <c:pt idx="7">
                  <c:v>44</c:v>
                </c:pt>
                <c:pt idx="9">
                  <c:v>17</c:v>
                </c:pt>
                <c:pt idx="10">
                  <c:v>18</c:v>
                </c:pt>
                <c:pt idx="12">
                  <c:v>15</c:v>
                </c:pt>
                <c:pt idx="13">
                  <c:v>20</c:v>
                </c:pt>
                <c:pt idx="15">
                  <c:v>11</c:v>
                </c:pt>
                <c:pt idx="16">
                  <c:v>7</c:v>
                </c:pt>
                <c:pt idx="18">
                  <c:v>2</c:v>
                </c:pt>
                <c:pt idx="19">
                  <c:v>4</c:v>
                </c:pt>
              </c:numCache>
            </c:numRef>
          </c:val>
          <c:smooth val="0"/>
          <c:extLst>
            <c:ext xmlns:c16="http://schemas.microsoft.com/office/drawing/2014/chart" uri="{C3380CC4-5D6E-409C-BE32-E72D297353CC}">
              <c16:uniqueId val="{00000011-F483-4892-82CA-46B007173848}"/>
            </c:ext>
          </c:extLst>
        </c:ser>
        <c:dLbls>
          <c:showLegendKey val="0"/>
          <c:showVal val="0"/>
          <c:showCatName val="0"/>
          <c:showSerName val="0"/>
          <c:showPercent val="0"/>
          <c:showBubbleSize val="0"/>
        </c:dLbls>
        <c:marker val="1"/>
        <c:smooth val="0"/>
        <c:axId val="121141504"/>
        <c:axId val="121438208"/>
      </c:lineChart>
      <c:lineChart>
        <c:grouping val="stacked"/>
        <c:varyColors val="0"/>
        <c:ser>
          <c:idx val="3"/>
          <c:order val="3"/>
          <c:tx>
            <c:strRef>
              <c:f>List1!$F$1</c:f>
              <c:strCache>
                <c:ptCount val="1"/>
                <c:pt idx="0">
                  <c:v>Celkem</c:v>
                </c:pt>
              </c:strCache>
            </c:strRef>
          </c:tx>
          <c:spPr>
            <a:ln w="28575">
              <a:noFill/>
            </a:ln>
          </c:spPr>
          <c:marker>
            <c:symbol val="none"/>
          </c:marker>
          <c:dLbls>
            <c:dLbl>
              <c:idx val="1"/>
              <c:spPr>
                <a:noFill/>
                <a:ln w="12700">
                  <a:solidFill>
                    <a:srgbClr val="00B050"/>
                  </a:solid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extLst>
                <c:ext xmlns:c16="http://schemas.microsoft.com/office/drawing/2014/chart" uri="{C3380CC4-5D6E-409C-BE32-E72D297353CC}">
                  <c16:uniqueId val="{00000010-0F07-4FF6-8B01-4AC071EEFD22}"/>
                </c:ext>
              </c:extLst>
            </c:dLbl>
            <c:dLbl>
              <c:idx val="2"/>
              <c:delete val="1"/>
              <c:extLst>
                <c:ext xmlns:c15="http://schemas.microsoft.com/office/drawing/2012/chart" uri="{CE6537A1-D6FC-4f65-9D91-7224C49458BB}"/>
                <c:ext xmlns:c16="http://schemas.microsoft.com/office/drawing/2014/chart" uri="{C3380CC4-5D6E-409C-BE32-E72D297353CC}">
                  <c16:uniqueId val="{00000012-F483-4892-82CA-46B007173848}"/>
                </c:ext>
              </c:extLst>
            </c:dLbl>
            <c:dLbl>
              <c:idx val="4"/>
              <c:spPr>
                <a:noFill/>
                <a:ln w="12700">
                  <a:solidFill>
                    <a:srgbClr val="00B050"/>
                  </a:solid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extLst>
                <c:ext xmlns:c16="http://schemas.microsoft.com/office/drawing/2014/chart" uri="{C3380CC4-5D6E-409C-BE32-E72D297353CC}">
                  <c16:uniqueId val="{00000015-0F07-4FF6-8B01-4AC071EEFD22}"/>
                </c:ext>
              </c:extLst>
            </c:dLbl>
            <c:dLbl>
              <c:idx val="5"/>
              <c:delete val="1"/>
              <c:extLst>
                <c:ext xmlns:c15="http://schemas.microsoft.com/office/drawing/2012/chart" uri="{CE6537A1-D6FC-4f65-9D91-7224C49458BB}"/>
                <c:ext xmlns:c16="http://schemas.microsoft.com/office/drawing/2014/chart" uri="{C3380CC4-5D6E-409C-BE32-E72D297353CC}">
                  <c16:uniqueId val="{00000009-412F-40E6-8600-432BFB949585}"/>
                </c:ext>
              </c:extLst>
            </c:dLbl>
            <c:dLbl>
              <c:idx val="8"/>
              <c:delete val="1"/>
              <c:extLst>
                <c:ext xmlns:c15="http://schemas.microsoft.com/office/drawing/2012/chart" uri="{CE6537A1-D6FC-4f65-9D91-7224C49458BB}"/>
                <c:ext xmlns:c16="http://schemas.microsoft.com/office/drawing/2014/chart" uri="{C3380CC4-5D6E-409C-BE32-E72D297353CC}">
                  <c16:uniqueId val="{0000000A-412F-40E6-8600-432BFB949585}"/>
                </c:ext>
              </c:extLst>
            </c:dLbl>
            <c:dLbl>
              <c:idx val="10"/>
              <c:spPr>
                <a:noFill/>
                <a:ln w="12700">
                  <a:solidFill>
                    <a:srgbClr val="00B050"/>
                  </a:solid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extLst>
                <c:ext xmlns:c16="http://schemas.microsoft.com/office/drawing/2014/chart" uri="{C3380CC4-5D6E-409C-BE32-E72D297353CC}">
                  <c16:uniqueId val="{00000016-F483-4892-82CA-46B007173848}"/>
                </c:ext>
              </c:extLst>
            </c:dLbl>
            <c:dLbl>
              <c:idx val="11"/>
              <c:delete val="1"/>
              <c:extLst>
                <c:ext xmlns:c15="http://schemas.microsoft.com/office/drawing/2012/chart" uri="{CE6537A1-D6FC-4f65-9D91-7224C49458BB}"/>
                <c:ext xmlns:c16="http://schemas.microsoft.com/office/drawing/2014/chart" uri="{C3380CC4-5D6E-409C-BE32-E72D297353CC}">
                  <c16:uniqueId val="{00000017-F483-4892-82CA-46B007173848}"/>
                </c:ext>
              </c:extLst>
            </c:dLbl>
            <c:dLbl>
              <c:idx val="13"/>
              <c:spPr>
                <a:noFill/>
                <a:ln w="12700">
                  <a:solidFill>
                    <a:srgbClr val="00B050"/>
                  </a:solid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extLst>
                <c:ext xmlns:c16="http://schemas.microsoft.com/office/drawing/2014/chart" uri="{C3380CC4-5D6E-409C-BE32-E72D297353CC}">
                  <c16:uniqueId val="{00000012-0F07-4FF6-8B01-4AC071EEFD22}"/>
                </c:ext>
              </c:extLst>
            </c:dLbl>
            <c:dLbl>
              <c:idx val="14"/>
              <c:delete val="1"/>
              <c:extLst>
                <c:ext xmlns:c15="http://schemas.microsoft.com/office/drawing/2012/chart" uri="{CE6537A1-D6FC-4f65-9D91-7224C49458BB}"/>
                <c:ext xmlns:c16="http://schemas.microsoft.com/office/drawing/2014/chart" uri="{C3380CC4-5D6E-409C-BE32-E72D297353CC}">
                  <c16:uniqueId val="{00000018-F483-4892-82CA-46B007173848}"/>
                </c:ext>
              </c:extLst>
            </c:dLbl>
            <c:dLbl>
              <c:idx val="17"/>
              <c:delete val="1"/>
              <c:extLst>
                <c:ext xmlns:c15="http://schemas.microsoft.com/office/drawing/2012/chart" uri="{CE6537A1-D6FC-4f65-9D91-7224C49458BB}"/>
                <c:ext xmlns:c16="http://schemas.microsoft.com/office/drawing/2014/chart" uri="{C3380CC4-5D6E-409C-BE32-E72D297353CC}">
                  <c16:uniqueId val="{0000000B-412F-40E6-8600-432BFB949585}"/>
                </c:ext>
              </c:extLst>
            </c:dLbl>
            <c:dLbl>
              <c:idx val="19"/>
              <c:spPr>
                <a:noFill/>
                <a:ln w="12700">
                  <a:solidFill>
                    <a:srgbClr val="00B050"/>
                  </a:solid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extLst>
                <c:ext xmlns:c16="http://schemas.microsoft.com/office/drawing/2014/chart" uri="{C3380CC4-5D6E-409C-BE32-E72D297353CC}">
                  <c16:uniqueId val="{0000001B-F483-4892-82CA-46B007173848}"/>
                </c:ext>
              </c:extLst>
            </c:dLbl>
            <c:dLbl>
              <c:idx val="20"/>
              <c:delete val="1"/>
              <c:extLst>
                <c:ext xmlns:c15="http://schemas.microsoft.com/office/drawing/2012/chart" uri="{CE6537A1-D6FC-4f65-9D91-7224C49458BB}"/>
                <c:ext xmlns:c16="http://schemas.microsoft.com/office/drawing/2014/chart" uri="{C3380CC4-5D6E-409C-BE32-E72D297353CC}">
                  <c16:uniqueId val="{00000019-0F07-4FF6-8B01-4AC071EEFD22}"/>
                </c:ext>
              </c:extLst>
            </c:dLbl>
            <c:spPr>
              <a:noFill/>
              <a:ln w="12700">
                <a:no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List1!$A$2:$B$22</c:f>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f>List1!$F$2:$F$22</c:f>
              <c:numCache>
                <c:formatCode>0</c:formatCode>
                <c:ptCount val="21"/>
                <c:pt idx="0">
                  <c:v>81.948645327077003</c:v>
                </c:pt>
                <c:pt idx="1">
                  <c:v>86</c:v>
                </c:pt>
                <c:pt idx="3">
                  <c:v>74.571447468142907</c:v>
                </c:pt>
                <c:pt idx="4">
                  <c:v>80</c:v>
                </c:pt>
                <c:pt idx="6">
                  <c:v>78.667292241999206</c:v>
                </c:pt>
                <c:pt idx="7">
                  <c:v>79</c:v>
                </c:pt>
                <c:pt idx="9">
                  <c:v>52</c:v>
                </c:pt>
                <c:pt idx="10">
                  <c:v>64</c:v>
                </c:pt>
                <c:pt idx="12">
                  <c:v>50</c:v>
                </c:pt>
                <c:pt idx="13">
                  <c:v>57</c:v>
                </c:pt>
                <c:pt idx="15">
                  <c:v>30</c:v>
                </c:pt>
                <c:pt idx="16">
                  <c:v>28</c:v>
                </c:pt>
                <c:pt idx="18">
                  <c:v>8</c:v>
                </c:pt>
                <c:pt idx="19">
                  <c:v>14</c:v>
                </c:pt>
              </c:numCache>
            </c:numRef>
          </c:val>
          <c:smooth val="0"/>
          <c:extLst>
            <c:ext xmlns:c16="http://schemas.microsoft.com/office/drawing/2014/chart" uri="{C3380CC4-5D6E-409C-BE32-E72D297353CC}">
              <c16:uniqueId val="{00000022-F483-4892-82CA-46B007173848}"/>
            </c:ext>
          </c:extLst>
        </c:ser>
        <c:dLbls>
          <c:showLegendKey val="0"/>
          <c:showVal val="0"/>
          <c:showCatName val="0"/>
          <c:showSerName val="0"/>
          <c:showPercent val="0"/>
          <c:showBubbleSize val="0"/>
        </c:dLbls>
        <c:marker val="1"/>
        <c:smooth val="0"/>
        <c:axId val="400762120"/>
        <c:axId val="400759824"/>
      </c:lineChart>
      <c:catAx>
        <c:axId val="121141504"/>
        <c:scaling>
          <c:orientation val="minMax"/>
        </c:scaling>
        <c:delete val="0"/>
        <c:axPos val="b"/>
        <c:numFmt formatCode="General" sourceLinked="0"/>
        <c:majorTickMark val="out"/>
        <c:minorTickMark val="none"/>
        <c:tickLblPos val="low"/>
        <c:txPr>
          <a:bodyPr/>
          <a:lstStyle/>
          <a:p>
            <a:pPr>
              <a:defRPr sz="900" b="0">
                <a:solidFill>
                  <a:schemeClr val="tx1"/>
                </a:solidFill>
              </a:defRPr>
            </a:pPr>
            <a:endParaRPr lang="cs-CZ"/>
          </a:p>
        </c:txPr>
        <c:crossAx val="121438208"/>
        <c:crosses val="autoZero"/>
        <c:auto val="1"/>
        <c:lblAlgn val="ctr"/>
        <c:lblOffset val="0"/>
        <c:noMultiLvlLbl val="0"/>
      </c:catAx>
      <c:valAx>
        <c:axId val="121438208"/>
        <c:scaling>
          <c:orientation val="minMax"/>
          <c:max val="100"/>
        </c:scaling>
        <c:delete val="0"/>
        <c:axPos val="l"/>
        <c:numFmt formatCode="0" sourceLinked="1"/>
        <c:majorTickMark val="out"/>
        <c:minorTickMark val="none"/>
        <c:tickLblPos val="nextTo"/>
        <c:crossAx val="121141504"/>
        <c:crosses val="autoZero"/>
        <c:crossBetween val="between"/>
      </c:valAx>
      <c:valAx>
        <c:axId val="400759824"/>
        <c:scaling>
          <c:orientation val="minMax"/>
        </c:scaling>
        <c:delete val="1"/>
        <c:axPos val="r"/>
        <c:numFmt formatCode="0" sourceLinked="1"/>
        <c:majorTickMark val="out"/>
        <c:minorTickMark val="none"/>
        <c:tickLblPos val="nextTo"/>
        <c:crossAx val="400762120"/>
        <c:crosses val="max"/>
        <c:crossBetween val="between"/>
      </c:valAx>
      <c:catAx>
        <c:axId val="400762120"/>
        <c:scaling>
          <c:orientation val="minMax"/>
        </c:scaling>
        <c:delete val="1"/>
        <c:axPos val="t"/>
        <c:numFmt formatCode="General" sourceLinked="1"/>
        <c:majorTickMark val="out"/>
        <c:minorTickMark val="none"/>
        <c:tickLblPos val="nextTo"/>
        <c:crossAx val="400759824"/>
        <c:crosses val="max"/>
        <c:auto val="1"/>
        <c:lblAlgn val="ctr"/>
        <c:lblOffset val="100"/>
        <c:tickMarkSkip val="1"/>
        <c:noMultiLvlLbl val="0"/>
      </c:catAx>
    </c:plotArea>
    <c:legend>
      <c:legendPos val="r"/>
      <c:legendEntry>
        <c:idx val="0"/>
        <c:txPr>
          <a:bodyPr/>
          <a:lstStyle/>
          <a:p>
            <a:pPr>
              <a:defRPr b="0"/>
            </a:pPr>
            <a:endParaRPr lang="cs-CZ"/>
          </a:p>
        </c:txPr>
      </c:legendEntry>
      <c:legendEntry>
        <c:idx val="3"/>
        <c:delete val="1"/>
      </c:legendEntry>
      <c:legendEntry>
        <c:idx val="4"/>
        <c:delete val="1"/>
      </c:legendEntry>
      <c:layout>
        <c:manualLayout>
          <c:xMode val="edge"/>
          <c:yMode val="edge"/>
          <c:x val="0.79459130853094273"/>
          <c:y val="8.2416051236613164E-2"/>
          <c:w val="0.19647258524660005"/>
          <c:h val="0.19030090297275251"/>
        </c:manualLayout>
      </c:layout>
      <c:overlay val="0"/>
    </c:legend>
    <c:plotVisOnly val="1"/>
    <c:dispBlanksAs val="gap"/>
    <c:showDLblsOverMax val="0"/>
  </c:chart>
  <c:txPr>
    <a:bodyPr/>
    <a:lstStyle/>
    <a:p>
      <a:pPr>
        <a:defRPr sz="1000"/>
      </a:pPr>
      <a:endParaRPr lang="cs-CZ"/>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1600" b="0" dirty="0">
                <a:solidFill>
                  <a:schemeClr val="bg1">
                    <a:lumMod val="50000"/>
                  </a:schemeClr>
                </a:solidFill>
                <a:effectLst/>
              </a:rPr>
              <a:t>Srovnání znalosti značky v letech 2017 a 2019</a:t>
            </a:r>
          </a:p>
        </c:rich>
      </c:tx>
      <c:overlay val="0"/>
    </c:title>
    <c:autoTitleDeleted val="0"/>
    <c:plotArea>
      <c:layout>
        <c:manualLayout>
          <c:layoutTarget val="inner"/>
          <c:xMode val="edge"/>
          <c:yMode val="edge"/>
          <c:x val="0"/>
          <c:y val="5.3264317493133886E-2"/>
          <c:w val="0.89826646100861662"/>
          <c:h val="0.72375059902042971"/>
        </c:manualLayout>
      </c:layout>
      <c:barChart>
        <c:barDir val="col"/>
        <c:grouping val="stacked"/>
        <c:varyColors val="0"/>
        <c:ser>
          <c:idx val="0"/>
          <c:order val="0"/>
          <c:tx>
            <c:strRef>
              <c:f>List1!$C$1</c:f>
              <c:strCache>
                <c:ptCount val="1"/>
                <c:pt idx="0">
                  <c:v> TOM</c:v>
                </c:pt>
              </c:strCache>
            </c:strRef>
          </c:tx>
          <c:spPr>
            <a:solidFill>
              <a:srgbClr val="202D46"/>
            </a:solidFill>
          </c:spPr>
          <c:invertIfNegative val="0"/>
          <c:dPt>
            <c:idx val="0"/>
            <c:invertIfNegative val="0"/>
            <c:bubble3D val="0"/>
            <c:extLst>
              <c:ext xmlns:c16="http://schemas.microsoft.com/office/drawing/2014/chart" uri="{C3380CC4-5D6E-409C-BE32-E72D297353CC}">
                <c16:uniqueId val="{00000000-F483-4892-82CA-46B007173848}"/>
              </c:ext>
            </c:extLst>
          </c:dPt>
          <c:dPt>
            <c:idx val="1"/>
            <c:invertIfNegative val="0"/>
            <c:bubble3D val="0"/>
            <c:extLst>
              <c:ext xmlns:c16="http://schemas.microsoft.com/office/drawing/2014/chart" uri="{C3380CC4-5D6E-409C-BE32-E72D297353CC}">
                <c16:uniqueId val="{00000001-F483-4892-82CA-46B007173848}"/>
              </c:ext>
            </c:extLst>
          </c:dPt>
          <c:dPt>
            <c:idx val="2"/>
            <c:invertIfNegative val="0"/>
            <c:bubble3D val="0"/>
            <c:extLst>
              <c:ext xmlns:c16="http://schemas.microsoft.com/office/drawing/2014/chart" uri="{C3380CC4-5D6E-409C-BE32-E72D297353CC}">
                <c16:uniqueId val="{00000002-F483-4892-82CA-46B007173848}"/>
              </c:ext>
            </c:extLst>
          </c:dPt>
          <c:dPt>
            <c:idx val="3"/>
            <c:invertIfNegative val="0"/>
            <c:bubble3D val="0"/>
            <c:extLst>
              <c:ext xmlns:c16="http://schemas.microsoft.com/office/drawing/2014/chart" uri="{C3380CC4-5D6E-409C-BE32-E72D297353CC}">
                <c16:uniqueId val="{00000003-F483-4892-82CA-46B007173848}"/>
              </c:ext>
            </c:extLst>
          </c:dPt>
          <c:dPt>
            <c:idx val="4"/>
            <c:invertIfNegative val="0"/>
            <c:bubble3D val="0"/>
            <c:extLst>
              <c:ext xmlns:c16="http://schemas.microsoft.com/office/drawing/2014/chart" uri="{C3380CC4-5D6E-409C-BE32-E72D297353CC}">
                <c16:uniqueId val="{00000004-F483-4892-82CA-46B007173848}"/>
              </c:ext>
            </c:extLst>
          </c:dPt>
          <c:dPt>
            <c:idx val="5"/>
            <c:invertIfNegative val="0"/>
            <c:bubble3D val="0"/>
            <c:extLst>
              <c:ext xmlns:c16="http://schemas.microsoft.com/office/drawing/2014/chart" uri="{C3380CC4-5D6E-409C-BE32-E72D297353CC}">
                <c16:uniqueId val="{00000005-F483-4892-82CA-46B007173848}"/>
              </c:ext>
            </c:extLst>
          </c:dPt>
          <c:dPt>
            <c:idx val="6"/>
            <c:invertIfNegative val="0"/>
            <c:bubble3D val="0"/>
            <c:extLst>
              <c:ext xmlns:c16="http://schemas.microsoft.com/office/drawing/2014/chart" uri="{C3380CC4-5D6E-409C-BE32-E72D297353CC}">
                <c16:uniqueId val="{00000006-F483-4892-82CA-46B007173848}"/>
              </c:ext>
            </c:extLst>
          </c:dPt>
          <c:dPt>
            <c:idx val="7"/>
            <c:invertIfNegative val="0"/>
            <c:bubble3D val="0"/>
            <c:extLst>
              <c:ext xmlns:c16="http://schemas.microsoft.com/office/drawing/2014/chart" uri="{C3380CC4-5D6E-409C-BE32-E72D297353CC}">
                <c16:uniqueId val="{00000007-412F-40E6-8600-432BFB949585}"/>
              </c:ext>
            </c:extLst>
          </c:dPt>
          <c:dPt>
            <c:idx val="10"/>
            <c:invertIfNegative val="0"/>
            <c:bubble3D val="0"/>
            <c:extLst>
              <c:ext xmlns:c16="http://schemas.microsoft.com/office/drawing/2014/chart" uri="{C3380CC4-5D6E-409C-BE32-E72D297353CC}">
                <c16:uniqueId val="{00000008-412F-40E6-8600-432BFB949585}"/>
              </c:ext>
            </c:extLst>
          </c:dPt>
          <c:dLbls>
            <c:dLbl>
              <c:idx val="6"/>
              <c:delete val="1"/>
              <c:extLst>
                <c:ext xmlns:c15="http://schemas.microsoft.com/office/drawing/2012/chart" uri="{CE6537A1-D6FC-4f65-9D91-7224C49458BB}"/>
                <c:ext xmlns:c16="http://schemas.microsoft.com/office/drawing/2014/chart" uri="{C3380CC4-5D6E-409C-BE32-E72D297353CC}">
                  <c16:uniqueId val="{00000006-F483-4892-82CA-46B007173848}"/>
                </c:ext>
              </c:extLst>
            </c:dLbl>
            <c:spPr>
              <a:noFill/>
              <a:ln w="12700">
                <a:noFill/>
              </a:ln>
              <a:effectLst/>
            </c:spPr>
            <c:txPr>
              <a:bodyPr wrap="square" lIns="38100" tIns="19050" rIns="38100" bIns="19050" anchor="ctr">
                <a:spAutoFit/>
              </a:bodyPr>
              <a:lstStyle/>
              <a:p>
                <a:pPr>
                  <a:defRPr sz="1000">
                    <a:solidFill>
                      <a:schemeClr val="bg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List1!$A$2:$B$8</c:f>
              <c:multiLvlStrCache>
                <c:ptCount val="7"/>
                <c:lvl>
                  <c:pt idx="0">
                    <c:v>2017</c:v>
                  </c:pt>
                  <c:pt idx="1">
                    <c:v>2019</c:v>
                  </c:pt>
                  <c:pt idx="3">
                    <c:v>2017</c:v>
                  </c:pt>
                  <c:pt idx="4">
                    <c:v>2019</c:v>
                  </c:pt>
                  <c:pt idx="6">
                    <c:v>2017</c:v>
                  </c:pt>
                </c:lvl>
                <c:lvl>
                  <c:pt idx="0">
                    <c:v>Samotná značka DIGI TV</c:v>
                  </c:pt>
                  <c:pt idx="3">
                    <c:v>DIGI + DIGI2GO</c:v>
                  </c:pt>
                  <c:pt idx="6">
                    <c:v>DIGI2GO</c:v>
                  </c:pt>
                </c:lvl>
              </c:multiLvlStrCache>
            </c:multiLvlStrRef>
          </c:cat>
          <c:val>
            <c:numRef>
              <c:f>List1!$C$2:$C$8</c:f>
              <c:numCache>
                <c:formatCode>0</c:formatCode>
                <c:ptCount val="7"/>
                <c:pt idx="0">
                  <c:v>3</c:v>
                </c:pt>
                <c:pt idx="1">
                  <c:v>4</c:v>
                </c:pt>
                <c:pt idx="3">
                  <c:v>3.454879</c:v>
                </c:pt>
                <c:pt idx="4">
                  <c:v>4</c:v>
                </c:pt>
                <c:pt idx="6">
                  <c:v>0</c:v>
                </c:pt>
              </c:numCache>
            </c:numRef>
          </c:val>
          <c:extLst>
            <c:ext xmlns:c16="http://schemas.microsoft.com/office/drawing/2014/chart" uri="{C3380CC4-5D6E-409C-BE32-E72D297353CC}">
              <c16:uniqueId val="{0000000E-F483-4892-82CA-46B007173848}"/>
            </c:ext>
          </c:extLst>
        </c:ser>
        <c:ser>
          <c:idx val="1"/>
          <c:order val="1"/>
          <c:tx>
            <c:strRef>
              <c:f>List1!$D$1</c:f>
              <c:strCache>
                <c:ptCount val="1"/>
                <c:pt idx="0">
                  <c:v>Spontánní zaznamenání</c:v>
                </c:pt>
              </c:strCache>
            </c:strRef>
          </c:tx>
          <c:spPr>
            <a:solidFill>
              <a:srgbClr val="E2B726"/>
            </a:solidFill>
          </c:spPr>
          <c:invertIfNegative val="0"/>
          <c:cat>
            <c:multiLvlStrRef>
              <c:f>List1!$A$2:$B$8</c:f>
              <c:multiLvlStrCache>
                <c:ptCount val="7"/>
                <c:lvl>
                  <c:pt idx="0">
                    <c:v>2017</c:v>
                  </c:pt>
                  <c:pt idx="1">
                    <c:v>2019</c:v>
                  </c:pt>
                  <c:pt idx="3">
                    <c:v>2017</c:v>
                  </c:pt>
                  <c:pt idx="4">
                    <c:v>2019</c:v>
                  </c:pt>
                  <c:pt idx="6">
                    <c:v>2017</c:v>
                  </c:pt>
                </c:lvl>
                <c:lvl>
                  <c:pt idx="0">
                    <c:v>Samotná značka DIGI TV</c:v>
                  </c:pt>
                  <c:pt idx="3">
                    <c:v>DIGI + DIGI2GO</c:v>
                  </c:pt>
                  <c:pt idx="6">
                    <c:v>DIGI2GO</c:v>
                  </c:pt>
                </c:lvl>
              </c:multiLvlStrCache>
            </c:multiLvlStrRef>
          </c:cat>
          <c:val>
            <c:numRef>
              <c:f>List1!$D$2:$D$8</c:f>
              <c:numCache>
                <c:formatCode>0</c:formatCode>
                <c:ptCount val="7"/>
                <c:pt idx="0">
                  <c:v>14</c:v>
                </c:pt>
                <c:pt idx="1">
                  <c:v>14</c:v>
                </c:pt>
                <c:pt idx="3">
                  <c:v>13.946841000000001</c:v>
                </c:pt>
                <c:pt idx="4">
                  <c:v>14</c:v>
                </c:pt>
                <c:pt idx="6">
                  <c:v>0.52887300000000004</c:v>
                </c:pt>
              </c:numCache>
            </c:numRef>
          </c:val>
          <c:extLst>
            <c:ext xmlns:c16="http://schemas.microsoft.com/office/drawing/2014/chart" uri="{C3380CC4-5D6E-409C-BE32-E72D297353CC}">
              <c16:uniqueId val="{0000000F-F483-4892-82CA-46B007173848}"/>
            </c:ext>
          </c:extLst>
        </c:ser>
        <c:ser>
          <c:idx val="2"/>
          <c:order val="2"/>
          <c:tx>
            <c:strRef>
              <c:f>List1!$E$1</c:f>
              <c:strCache>
                <c:ptCount val="1"/>
                <c:pt idx="0">
                  <c:v>Podpořené zaznamenání</c:v>
                </c:pt>
              </c:strCache>
            </c:strRef>
          </c:tx>
          <c:spPr>
            <a:solidFill>
              <a:srgbClr val="BCBCBC"/>
            </a:solidFill>
            <a:ln>
              <a:noFill/>
            </a:ln>
          </c:spPr>
          <c:invertIfNegative val="0"/>
          <c:cat>
            <c:multiLvlStrRef>
              <c:f>List1!$A$2:$B$8</c:f>
              <c:multiLvlStrCache>
                <c:ptCount val="7"/>
                <c:lvl>
                  <c:pt idx="0">
                    <c:v>2017</c:v>
                  </c:pt>
                  <c:pt idx="1">
                    <c:v>2019</c:v>
                  </c:pt>
                  <c:pt idx="3">
                    <c:v>2017</c:v>
                  </c:pt>
                  <c:pt idx="4">
                    <c:v>2019</c:v>
                  </c:pt>
                  <c:pt idx="6">
                    <c:v>2017</c:v>
                  </c:pt>
                </c:lvl>
                <c:lvl>
                  <c:pt idx="0">
                    <c:v>Samotná značka DIGI TV</c:v>
                  </c:pt>
                  <c:pt idx="3">
                    <c:v>DIGI + DIGI2GO</c:v>
                  </c:pt>
                  <c:pt idx="6">
                    <c:v>DIGI2GO</c:v>
                  </c:pt>
                </c:lvl>
              </c:multiLvlStrCache>
            </c:multiLvlStrRef>
          </c:cat>
          <c:val>
            <c:numRef>
              <c:f>List1!$E$2:$E$8</c:f>
              <c:numCache>
                <c:formatCode>0</c:formatCode>
                <c:ptCount val="7"/>
                <c:pt idx="0">
                  <c:v>35</c:v>
                </c:pt>
                <c:pt idx="1">
                  <c:v>46</c:v>
                </c:pt>
                <c:pt idx="3">
                  <c:v>38.718639999999994</c:v>
                </c:pt>
                <c:pt idx="4">
                  <c:v>46</c:v>
                </c:pt>
                <c:pt idx="6">
                  <c:v>16.174896999999998</c:v>
                </c:pt>
              </c:numCache>
            </c:numRef>
          </c:val>
          <c:extLst>
            <c:ext xmlns:c16="http://schemas.microsoft.com/office/drawing/2014/chart" uri="{C3380CC4-5D6E-409C-BE32-E72D297353CC}">
              <c16:uniqueId val="{00000010-F483-4892-82CA-46B007173848}"/>
            </c:ext>
          </c:extLst>
        </c:ser>
        <c:dLbls>
          <c:showLegendKey val="0"/>
          <c:showVal val="0"/>
          <c:showCatName val="0"/>
          <c:showSerName val="0"/>
          <c:showPercent val="0"/>
          <c:showBubbleSize val="0"/>
        </c:dLbls>
        <c:gapWidth val="15"/>
        <c:overlap val="100"/>
        <c:axId val="121141504"/>
        <c:axId val="121438208"/>
      </c:barChart>
      <c:lineChart>
        <c:grouping val="stacked"/>
        <c:varyColors val="0"/>
        <c:ser>
          <c:idx val="4"/>
          <c:order val="4"/>
          <c:tx>
            <c:strRef>
              <c:f>List1!$G$1</c:f>
              <c:strCache>
                <c:ptCount val="1"/>
                <c:pt idx="0">
                  <c:v>Celkem spont</c:v>
                </c:pt>
              </c:strCache>
            </c:strRef>
          </c:tx>
          <c:spPr>
            <a:ln w="28575">
              <a:noFill/>
            </a:ln>
          </c:spPr>
          <c:marker>
            <c:symbol val="none"/>
          </c:marker>
          <c:dLbls>
            <c:dLbl>
              <c:idx val="2"/>
              <c:delete val="1"/>
              <c:extLst>
                <c:ext xmlns:c15="http://schemas.microsoft.com/office/drawing/2012/chart" uri="{CE6537A1-D6FC-4f65-9D91-7224C49458BB}"/>
                <c:ext xmlns:c16="http://schemas.microsoft.com/office/drawing/2014/chart" uri="{C3380CC4-5D6E-409C-BE32-E72D297353CC}">
                  <c16:uniqueId val="{0000000A-0F07-4FF6-8B01-4AC071EEFD22}"/>
                </c:ext>
              </c:extLst>
            </c:dLbl>
            <c:dLbl>
              <c:idx val="5"/>
              <c:delete val="1"/>
              <c:extLst>
                <c:ext xmlns:c15="http://schemas.microsoft.com/office/drawing/2012/chart" uri="{CE6537A1-D6FC-4f65-9D91-7224C49458BB}"/>
                <c:ext xmlns:c16="http://schemas.microsoft.com/office/drawing/2014/chart" uri="{C3380CC4-5D6E-409C-BE32-E72D297353CC}">
                  <c16:uniqueId val="{0000000B-0F07-4FF6-8B01-4AC071EEFD22}"/>
                </c:ext>
              </c:extLst>
            </c:dLbl>
            <c:dLbl>
              <c:idx val="6"/>
              <c:layout>
                <c:manualLayout>
                  <c:x val="1.7164937607392388E-2"/>
                  <c:y val="-3.49030738889829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F7-42A4-AB3A-0E5B1986B3BC}"/>
                </c:ext>
              </c:extLst>
            </c:dLbl>
            <c:dLbl>
              <c:idx val="8"/>
              <c:delete val="1"/>
              <c:extLst>
                <c:ext xmlns:c15="http://schemas.microsoft.com/office/drawing/2012/chart" uri="{CE6537A1-D6FC-4f65-9D91-7224C49458BB}"/>
                <c:ext xmlns:c16="http://schemas.microsoft.com/office/drawing/2014/chart" uri="{C3380CC4-5D6E-409C-BE32-E72D297353CC}">
                  <c16:uniqueId val="{0000000C-0F07-4FF6-8B01-4AC071EEFD22}"/>
                </c:ext>
              </c:extLst>
            </c:dLbl>
            <c:dLbl>
              <c:idx val="11"/>
              <c:delete val="1"/>
              <c:extLst>
                <c:ext xmlns:c15="http://schemas.microsoft.com/office/drawing/2012/chart" uri="{CE6537A1-D6FC-4f65-9D91-7224C49458BB}"/>
                <c:ext xmlns:c16="http://schemas.microsoft.com/office/drawing/2014/chart" uri="{C3380CC4-5D6E-409C-BE32-E72D297353CC}">
                  <c16:uniqueId val="{0000000D-0F07-4FF6-8B01-4AC071EEFD22}"/>
                </c:ext>
              </c:extLst>
            </c:dLbl>
            <c:dLbl>
              <c:idx val="14"/>
              <c:delete val="1"/>
              <c:extLst>
                <c:ext xmlns:c15="http://schemas.microsoft.com/office/drawing/2012/chart" uri="{CE6537A1-D6FC-4f65-9D91-7224C49458BB}"/>
                <c:ext xmlns:c16="http://schemas.microsoft.com/office/drawing/2014/chart" uri="{C3380CC4-5D6E-409C-BE32-E72D297353CC}">
                  <c16:uniqueId val="{0000000E-0F07-4FF6-8B01-4AC071EEFD22}"/>
                </c:ext>
              </c:extLst>
            </c:dLbl>
            <c:dLbl>
              <c:idx val="17"/>
              <c:delete val="1"/>
              <c:extLst>
                <c:ext xmlns:c15="http://schemas.microsoft.com/office/drawing/2012/chart" uri="{CE6537A1-D6FC-4f65-9D91-7224C49458BB}"/>
                <c:ext xmlns:c16="http://schemas.microsoft.com/office/drawing/2014/chart" uri="{C3380CC4-5D6E-409C-BE32-E72D297353CC}">
                  <c16:uniqueId val="{0000000F-0F07-4FF6-8B01-4AC071EEFD22}"/>
                </c:ext>
              </c:extLst>
            </c:dLbl>
            <c:dLbl>
              <c:idx val="18"/>
              <c:delete val="1"/>
              <c:extLst>
                <c:ext xmlns:c15="http://schemas.microsoft.com/office/drawing/2012/chart" uri="{CE6537A1-D6FC-4f65-9D91-7224C49458BB}"/>
                <c:ext xmlns:c16="http://schemas.microsoft.com/office/drawing/2014/chart" uri="{C3380CC4-5D6E-409C-BE32-E72D297353CC}">
                  <c16:uniqueId val="{00000017-0F07-4FF6-8B01-4AC071EEFD22}"/>
                </c:ext>
              </c:extLst>
            </c:dLbl>
            <c:dLbl>
              <c:idx val="20"/>
              <c:delete val="1"/>
              <c:extLst>
                <c:ext xmlns:c15="http://schemas.microsoft.com/office/drawing/2012/chart" uri="{CE6537A1-D6FC-4f65-9D91-7224C49458BB}"/>
                <c:ext xmlns:c16="http://schemas.microsoft.com/office/drawing/2014/chart" uri="{C3380CC4-5D6E-409C-BE32-E72D297353CC}">
                  <c16:uniqueId val="{00000018-0F07-4FF6-8B01-4AC071EEFD22}"/>
                </c:ext>
              </c:extLst>
            </c:dLbl>
            <c:spPr>
              <a:noFill/>
              <a:ln w="12700">
                <a:noFill/>
              </a:ln>
              <a:effectLst/>
            </c:spPr>
            <c:txPr>
              <a:bodyPr wrap="square" lIns="38100" tIns="36000" rIns="38100" bIns="19050" anchor="ctr">
                <a:spAutoFit/>
              </a:bodyPr>
              <a:lstStyle/>
              <a:p>
                <a:pPr>
                  <a:defRPr sz="1000">
                    <a:solidFill>
                      <a:schemeClr val="bg1"/>
                    </a:solidFill>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multiLvlStrRef>
              <c:f>List1!$A$2:$B$8</c:f>
              <c:multiLvlStrCache>
                <c:ptCount val="7"/>
                <c:lvl>
                  <c:pt idx="0">
                    <c:v>2017</c:v>
                  </c:pt>
                  <c:pt idx="1">
                    <c:v>2019</c:v>
                  </c:pt>
                  <c:pt idx="3">
                    <c:v>2017</c:v>
                  </c:pt>
                  <c:pt idx="4">
                    <c:v>2019</c:v>
                  </c:pt>
                  <c:pt idx="6">
                    <c:v>2017</c:v>
                  </c:pt>
                </c:lvl>
                <c:lvl>
                  <c:pt idx="0">
                    <c:v>Samotná značka DIGI TV</c:v>
                  </c:pt>
                  <c:pt idx="3">
                    <c:v>DIGI + DIGI2GO</c:v>
                  </c:pt>
                  <c:pt idx="6">
                    <c:v>DIGI2GO</c:v>
                  </c:pt>
                </c:lvl>
              </c:multiLvlStrCache>
            </c:multiLvlStrRef>
          </c:cat>
          <c:val>
            <c:numRef>
              <c:f>List1!$G$2:$G$8</c:f>
              <c:numCache>
                <c:formatCode>0</c:formatCode>
                <c:ptCount val="7"/>
                <c:pt idx="0">
                  <c:v>17</c:v>
                </c:pt>
                <c:pt idx="1">
                  <c:v>18</c:v>
                </c:pt>
                <c:pt idx="3">
                  <c:v>17.401720000000001</c:v>
                </c:pt>
                <c:pt idx="4">
                  <c:v>18</c:v>
                </c:pt>
                <c:pt idx="6">
                  <c:v>0.52887300000000004</c:v>
                </c:pt>
              </c:numCache>
            </c:numRef>
          </c:val>
          <c:smooth val="0"/>
          <c:extLst>
            <c:ext xmlns:c16="http://schemas.microsoft.com/office/drawing/2014/chart" uri="{C3380CC4-5D6E-409C-BE32-E72D297353CC}">
              <c16:uniqueId val="{00000011-F483-4892-82CA-46B007173848}"/>
            </c:ext>
          </c:extLst>
        </c:ser>
        <c:dLbls>
          <c:showLegendKey val="0"/>
          <c:showVal val="0"/>
          <c:showCatName val="0"/>
          <c:showSerName val="0"/>
          <c:showPercent val="0"/>
          <c:showBubbleSize val="0"/>
        </c:dLbls>
        <c:marker val="1"/>
        <c:smooth val="0"/>
        <c:axId val="121141504"/>
        <c:axId val="121438208"/>
      </c:lineChart>
      <c:lineChart>
        <c:grouping val="stacked"/>
        <c:varyColors val="0"/>
        <c:ser>
          <c:idx val="3"/>
          <c:order val="3"/>
          <c:tx>
            <c:strRef>
              <c:f>List1!$F$1</c:f>
              <c:strCache>
                <c:ptCount val="1"/>
                <c:pt idx="0">
                  <c:v>Celkem</c:v>
                </c:pt>
              </c:strCache>
            </c:strRef>
          </c:tx>
          <c:spPr>
            <a:ln w="28575">
              <a:noFill/>
            </a:ln>
          </c:spPr>
          <c:marker>
            <c:symbol val="none"/>
          </c:marker>
          <c:dLbls>
            <c:dLbl>
              <c:idx val="1"/>
              <c:numFmt formatCode="#,##0" sourceLinked="0"/>
              <c:spPr>
                <a:noFill/>
                <a:ln w="12700">
                  <a:solidFill>
                    <a:srgbClr val="00B050"/>
                  </a:solid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extLst>
                <c:ext xmlns:c16="http://schemas.microsoft.com/office/drawing/2014/chart" uri="{C3380CC4-5D6E-409C-BE32-E72D297353CC}">
                  <c16:uniqueId val="{00000010-0F07-4FF6-8B01-4AC071EEFD22}"/>
                </c:ext>
              </c:extLst>
            </c:dLbl>
            <c:dLbl>
              <c:idx val="2"/>
              <c:delete val="1"/>
              <c:extLst>
                <c:ext xmlns:c15="http://schemas.microsoft.com/office/drawing/2012/chart" uri="{CE6537A1-D6FC-4f65-9D91-7224C49458BB}"/>
                <c:ext xmlns:c16="http://schemas.microsoft.com/office/drawing/2014/chart" uri="{C3380CC4-5D6E-409C-BE32-E72D297353CC}">
                  <c16:uniqueId val="{00000012-F483-4892-82CA-46B007173848}"/>
                </c:ext>
              </c:extLst>
            </c:dLbl>
            <c:dLbl>
              <c:idx val="4"/>
              <c:numFmt formatCode="#,##0" sourceLinked="0"/>
              <c:spPr>
                <a:noFill/>
                <a:ln w="12700">
                  <a:solidFill>
                    <a:srgbClr val="00B050"/>
                  </a:solid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extLst>
                <c:ext xmlns:c16="http://schemas.microsoft.com/office/drawing/2014/chart" uri="{C3380CC4-5D6E-409C-BE32-E72D297353CC}">
                  <c16:uniqueId val="{00000015-0F07-4FF6-8B01-4AC071EEFD22}"/>
                </c:ext>
              </c:extLst>
            </c:dLbl>
            <c:dLbl>
              <c:idx val="5"/>
              <c:delete val="1"/>
              <c:extLst>
                <c:ext xmlns:c15="http://schemas.microsoft.com/office/drawing/2012/chart" uri="{CE6537A1-D6FC-4f65-9D91-7224C49458BB}"/>
                <c:ext xmlns:c16="http://schemas.microsoft.com/office/drawing/2014/chart" uri="{C3380CC4-5D6E-409C-BE32-E72D297353CC}">
                  <c16:uniqueId val="{00000009-412F-40E6-8600-432BFB949585}"/>
                </c:ext>
              </c:extLst>
            </c:dLbl>
            <c:dLbl>
              <c:idx val="8"/>
              <c:delete val="1"/>
              <c:extLst>
                <c:ext xmlns:c15="http://schemas.microsoft.com/office/drawing/2012/chart" uri="{CE6537A1-D6FC-4f65-9D91-7224C49458BB}"/>
                <c:ext xmlns:c16="http://schemas.microsoft.com/office/drawing/2014/chart" uri="{C3380CC4-5D6E-409C-BE32-E72D297353CC}">
                  <c16:uniqueId val="{0000000A-412F-40E6-8600-432BFB949585}"/>
                </c:ext>
              </c:extLst>
            </c:dLbl>
            <c:dLbl>
              <c:idx val="11"/>
              <c:delete val="1"/>
              <c:extLst>
                <c:ext xmlns:c15="http://schemas.microsoft.com/office/drawing/2012/chart" uri="{CE6537A1-D6FC-4f65-9D91-7224C49458BB}"/>
                <c:ext xmlns:c16="http://schemas.microsoft.com/office/drawing/2014/chart" uri="{C3380CC4-5D6E-409C-BE32-E72D297353CC}">
                  <c16:uniqueId val="{00000017-F483-4892-82CA-46B007173848}"/>
                </c:ext>
              </c:extLst>
            </c:dLbl>
            <c:dLbl>
              <c:idx val="14"/>
              <c:delete val="1"/>
              <c:extLst>
                <c:ext xmlns:c15="http://schemas.microsoft.com/office/drawing/2012/chart" uri="{CE6537A1-D6FC-4f65-9D91-7224C49458BB}"/>
                <c:ext xmlns:c16="http://schemas.microsoft.com/office/drawing/2014/chart" uri="{C3380CC4-5D6E-409C-BE32-E72D297353CC}">
                  <c16:uniqueId val="{00000018-F483-4892-82CA-46B007173848}"/>
                </c:ext>
              </c:extLst>
            </c:dLbl>
            <c:dLbl>
              <c:idx val="17"/>
              <c:delete val="1"/>
              <c:extLst>
                <c:ext xmlns:c15="http://schemas.microsoft.com/office/drawing/2012/chart" uri="{CE6537A1-D6FC-4f65-9D91-7224C49458BB}"/>
                <c:ext xmlns:c16="http://schemas.microsoft.com/office/drawing/2014/chart" uri="{C3380CC4-5D6E-409C-BE32-E72D297353CC}">
                  <c16:uniqueId val="{0000000B-412F-40E6-8600-432BFB949585}"/>
                </c:ext>
              </c:extLst>
            </c:dLbl>
            <c:dLbl>
              <c:idx val="20"/>
              <c:delete val="1"/>
              <c:extLst>
                <c:ext xmlns:c15="http://schemas.microsoft.com/office/drawing/2012/chart" uri="{CE6537A1-D6FC-4f65-9D91-7224C49458BB}"/>
                <c:ext xmlns:c16="http://schemas.microsoft.com/office/drawing/2014/chart" uri="{C3380CC4-5D6E-409C-BE32-E72D297353CC}">
                  <c16:uniqueId val="{00000019-0F07-4FF6-8B01-4AC071EEFD22}"/>
                </c:ext>
              </c:extLst>
            </c:dLbl>
            <c:numFmt formatCode="#,##0" sourceLinked="0"/>
            <c:spPr>
              <a:noFill/>
              <a:ln w="12700">
                <a:no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List1!$A$2:$B$8</c:f>
              <c:multiLvlStrCache>
                <c:ptCount val="7"/>
                <c:lvl>
                  <c:pt idx="0">
                    <c:v>2017</c:v>
                  </c:pt>
                  <c:pt idx="1">
                    <c:v>2019</c:v>
                  </c:pt>
                  <c:pt idx="3">
                    <c:v>2017</c:v>
                  </c:pt>
                  <c:pt idx="4">
                    <c:v>2019</c:v>
                  </c:pt>
                  <c:pt idx="6">
                    <c:v>2017</c:v>
                  </c:pt>
                </c:lvl>
                <c:lvl>
                  <c:pt idx="0">
                    <c:v>Samotná značka DIGI TV</c:v>
                  </c:pt>
                  <c:pt idx="3">
                    <c:v>DIGI + DIGI2GO</c:v>
                  </c:pt>
                  <c:pt idx="6">
                    <c:v>DIGI2GO</c:v>
                  </c:pt>
                </c:lvl>
              </c:multiLvlStrCache>
            </c:multiLvlStrRef>
          </c:cat>
          <c:val>
            <c:numRef>
              <c:f>List1!$F$2:$F$8</c:f>
              <c:numCache>
                <c:formatCode>0</c:formatCode>
                <c:ptCount val="7"/>
                <c:pt idx="0">
                  <c:v>52</c:v>
                </c:pt>
                <c:pt idx="1">
                  <c:v>64</c:v>
                </c:pt>
                <c:pt idx="3">
                  <c:v>56.120359999999998</c:v>
                </c:pt>
                <c:pt idx="4">
                  <c:v>64</c:v>
                </c:pt>
                <c:pt idx="6">
                  <c:v>16.703769999999999</c:v>
                </c:pt>
              </c:numCache>
            </c:numRef>
          </c:val>
          <c:smooth val="0"/>
          <c:extLst>
            <c:ext xmlns:c16="http://schemas.microsoft.com/office/drawing/2014/chart" uri="{C3380CC4-5D6E-409C-BE32-E72D297353CC}">
              <c16:uniqueId val="{00000022-F483-4892-82CA-46B007173848}"/>
            </c:ext>
          </c:extLst>
        </c:ser>
        <c:dLbls>
          <c:showLegendKey val="0"/>
          <c:showVal val="0"/>
          <c:showCatName val="0"/>
          <c:showSerName val="0"/>
          <c:showPercent val="0"/>
          <c:showBubbleSize val="0"/>
        </c:dLbls>
        <c:marker val="1"/>
        <c:smooth val="0"/>
        <c:axId val="400762120"/>
        <c:axId val="400759824"/>
      </c:lineChart>
      <c:catAx>
        <c:axId val="121141504"/>
        <c:scaling>
          <c:orientation val="minMax"/>
        </c:scaling>
        <c:delete val="0"/>
        <c:axPos val="b"/>
        <c:numFmt formatCode="General" sourceLinked="0"/>
        <c:majorTickMark val="out"/>
        <c:minorTickMark val="none"/>
        <c:tickLblPos val="low"/>
        <c:txPr>
          <a:bodyPr/>
          <a:lstStyle/>
          <a:p>
            <a:pPr>
              <a:defRPr sz="900" b="0">
                <a:solidFill>
                  <a:schemeClr val="tx1"/>
                </a:solidFill>
              </a:defRPr>
            </a:pPr>
            <a:endParaRPr lang="cs-CZ"/>
          </a:p>
        </c:txPr>
        <c:crossAx val="121438208"/>
        <c:crosses val="autoZero"/>
        <c:auto val="1"/>
        <c:lblAlgn val="ctr"/>
        <c:lblOffset val="0"/>
        <c:noMultiLvlLbl val="0"/>
      </c:catAx>
      <c:valAx>
        <c:axId val="121438208"/>
        <c:scaling>
          <c:orientation val="minMax"/>
          <c:max val="100"/>
        </c:scaling>
        <c:delete val="0"/>
        <c:axPos val="l"/>
        <c:numFmt formatCode="0" sourceLinked="1"/>
        <c:majorTickMark val="out"/>
        <c:minorTickMark val="none"/>
        <c:tickLblPos val="nextTo"/>
        <c:crossAx val="121141504"/>
        <c:crosses val="autoZero"/>
        <c:crossBetween val="between"/>
      </c:valAx>
      <c:valAx>
        <c:axId val="400759824"/>
        <c:scaling>
          <c:orientation val="minMax"/>
        </c:scaling>
        <c:delete val="1"/>
        <c:axPos val="r"/>
        <c:numFmt formatCode="0" sourceLinked="1"/>
        <c:majorTickMark val="out"/>
        <c:minorTickMark val="none"/>
        <c:tickLblPos val="nextTo"/>
        <c:crossAx val="400762120"/>
        <c:crosses val="max"/>
        <c:crossBetween val="between"/>
      </c:valAx>
      <c:catAx>
        <c:axId val="400762120"/>
        <c:scaling>
          <c:orientation val="minMax"/>
        </c:scaling>
        <c:delete val="1"/>
        <c:axPos val="t"/>
        <c:numFmt formatCode="General" sourceLinked="1"/>
        <c:majorTickMark val="out"/>
        <c:minorTickMark val="none"/>
        <c:tickLblPos val="nextTo"/>
        <c:crossAx val="400759824"/>
        <c:crosses val="max"/>
        <c:auto val="1"/>
        <c:lblAlgn val="ctr"/>
        <c:lblOffset val="100"/>
        <c:tickMarkSkip val="1"/>
        <c:noMultiLvlLbl val="0"/>
      </c:catAx>
    </c:plotArea>
    <c:legend>
      <c:legendPos val="r"/>
      <c:legendEntry>
        <c:idx val="0"/>
        <c:txPr>
          <a:bodyPr/>
          <a:lstStyle/>
          <a:p>
            <a:pPr>
              <a:defRPr b="0"/>
            </a:pPr>
            <a:endParaRPr lang="cs-CZ"/>
          </a:p>
        </c:txPr>
      </c:legendEntry>
      <c:legendEntry>
        <c:idx val="3"/>
        <c:delete val="1"/>
      </c:legendEntry>
      <c:legendEntry>
        <c:idx val="4"/>
        <c:delete val="1"/>
      </c:legendEntry>
      <c:layout>
        <c:manualLayout>
          <c:xMode val="edge"/>
          <c:yMode val="edge"/>
          <c:x val="0.79459130853094273"/>
          <c:y val="8.2416051236613164E-2"/>
          <c:w val="0.19647258524660005"/>
          <c:h val="0.19030090297275251"/>
        </c:manualLayout>
      </c:layout>
      <c:overlay val="0"/>
    </c:legend>
    <c:plotVisOnly val="1"/>
    <c:dispBlanksAs val="gap"/>
    <c:showDLblsOverMax val="0"/>
  </c:chart>
  <c:txPr>
    <a:bodyPr/>
    <a:lstStyle/>
    <a:p>
      <a:pPr>
        <a:defRPr sz="1000"/>
      </a:pPr>
      <a:endParaRPr lang="cs-CZ"/>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effectLst/>
              </a:rPr>
              <a:t>Poskytovatel placené televize</a:t>
            </a:r>
            <a:endParaRPr lang="cs-CZ" sz="18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1.3815361891278541E-2"/>
          <c:y val="0.13810157387487942"/>
          <c:w val="0.97236927621744296"/>
          <c:h val="0.69894591144562157"/>
        </c:manualLayout>
      </c:layout>
      <c:barChart>
        <c:barDir val="col"/>
        <c:grouping val="clustered"/>
        <c:varyColors val="0"/>
        <c:ser>
          <c:idx val="0"/>
          <c:order val="0"/>
          <c:tx>
            <c:strRef>
              <c:f>Sheet1!$B$1</c:f>
              <c:strCache>
                <c:ptCount val="1"/>
                <c:pt idx="0">
                  <c:v>2017 (n=631)</c:v>
                </c:pt>
              </c:strCache>
            </c:strRef>
          </c:tx>
          <c:spPr>
            <a:solidFill>
              <a:srgbClr val="414549"/>
            </a:solidFill>
            <a:ln>
              <a:noFill/>
            </a:ln>
            <a:effectLst/>
          </c:spPr>
          <c:invertIfNegative val="0"/>
          <c:dLbls>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Skylink</c:v>
                </c:pt>
                <c:pt idx="1">
                  <c:v>UPC / Vodafone *</c:v>
                </c:pt>
                <c:pt idx="2">
                  <c:v>O2 TV</c:v>
                </c:pt>
                <c:pt idx="3">
                  <c:v>T-Mobile TV</c:v>
                </c:pt>
                <c:pt idx="4">
                  <c:v>freeSAT</c:v>
                </c:pt>
                <c:pt idx="5">
                  <c:v>PODA TV</c:v>
                </c:pt>
                <c:pt idx="6">
                  <c:v>DIGI **</c:v>
                </c:pt>
                <c:pt idx="7">
                  <c:v>Sledovanitv.cz</c:v>
                </c:pt>
                <c:pt idx="8">
                  <c:v>NejTV</c:v>
                </c:pt>
                <c:pt idx="9">
                  <c:v>Kuki</c:v>
                </c:pt>
                <c:pt idx="10">
                  <c:v>Jiný poskytovatel</c:v>
                </c:pt>
                <c:pt idx="11">
                  <c:v>Neví</c:v>
                </c:pt>
              </c:strCache>
            </c:strRef>
          </c:cat>
          <c:val>
            <c:numRef>
              <c:f>Sheet1!$B$2:$B$13</c:f>
              <c:numCache>
                <c:formatCode>0</c:formatCode>
                <c:ptCount val="12"/>
                <c:pt idx="0">
                  <c:v>29.093492320928881</c:v>
                </c:pt>
                <c:pt idx="1">
                  <c:v>22.581249213845549</c:v>
                </c:pt>
                <c:pt idx="2">
                  <c:v>16.971625884094564</c:v>
                </c:pt>
                <c:pt idx="3">
                  <c:v>2.9158180418776389</c:v>
                </c:pt>
                <c:pt idx="4">
                  <c:v>7.3096908855069236</c:v>
                </c:pt>
                <c:pt idx="5">
                  <c:v>3.5149668735966233</c:v>
                </c:pt>
                <c:pt idx="6">
                  <c:v>4.5355224063486839</c:v>
                </c:pt>
                <c:pt idx="7">
                  <c:v>2.2028846488150977</c:v>
                </c:pt>
                <c:pt idx="8">
                  <c:v>2.2120103435755119</c:v>
                </c:pt>
                <c:pt idx="9">
                  <c:v>2.573589527219291</c:v>
                </c:pt>
                <c:pt idx="10">
                  <c:v>11.010450141482059</c:v>
                </c:pt>
                <c:pt idx="11">
                  <c:v>3.4742003590868373</c:v>
                </c:pt>
              </c:numCache>
            </c:numRef>
          </c:val>
          <c:extLst>
            <c:ext xmlns:c16="http://schemas.microsoft.com/office/drawing/2014/chart" uri="{C3380CC4-5D6E-409C-BE32-E72D297353CC}">
              <c16:uniqueId val="{00000000-057B-42F2-B832-33B555F11A89}"/>
            </c:ext>
          </c:extLst>
        </c:ser>
        <c:ser>
          <c:idx val="1"/>
          <c:order val="1"/>
          <c:tx>
            <c:strRef>
              <c:f>Sheet1!$C$1</c:f>
              <c:strCache>
                <c:ptCount val="1"/>
                <c:pt idx="0">
                  <c:v>2019 (n=619)</c:v>
                </c:pt>
              </c:strCache>
            </c:strRef>
          </c:tx>
          <c:spPr>
            <a:solidFill>
              <a:srgbClr val="E2B726"/>
            </a:solidFill>
            <a:ln>
              <a:noFill/>
            </a:ln>
            <a:effectLst/>
          </c:spPr>
          <c:invertIfNegative val="0"/>
          <c:dLbls>
            <c:dLbl>
              <c:idx val="0"/>
              <c:numFmt formatCode="#,##0" sourceLinked="0"/>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5-057B-42F2-B832-33B555F11A89}"/>
                </c:ext>
              </c:extLst>
            </c:dLbl>
            <c:dLbl>
              <c:idx val="3"/>
              <c:numFmt formatCode="#,##0" sourceLinked="0"/>
              <c:spPr>
                <a:noFill/>
                <a:ln w="12700">
                  <a:solidFill>
                    <a:srgbClr val="00B05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3-057B-42F2-B832-33B555F11A89}"/>
                </c:ext>
              </c:extLst>
            </c:dLbl>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Skylink</c:v>
                </c:pt>
                <c:pt idx="1">
                  <c:v>UPC / Vodafone *</c:v>
                </c:pt>
                <c:pt idx="2">
                  <c:v>O2 TV</c:v>
                </c:pt>
                <c:pt idx="3">
                  <c:v>T-Mobile TV</c:v>
                </c:pt>
                <c:pt idx="4">
                  <c:v>freeSAT</c:v>
                </c:pt>
                <c:pt idx="5">
                  <c:v>PODA TV</c:v>
                </c:pt>
                <c:pt idx="6">
                  <c:v>DIGI **</c:v>
                </c:pt>
                <c:pt idx="7">
                  <c:v>Sledovanitv.cz</c:v>
                </c:pt>
                <c:pt idx="8">
                  <c:v>NejTV</c:v>
                </c:pt>
                <c:pt idx="9">
                  <c:v>Kuki</c:v>
                </c:pt>
                <c:pt idx="10">
                  <c:v>Jiný poskytovatel</c:v>
                </c:pt>
                <c:pt idx="11">
                  <c:v>Neví</c:v>
                </c:pt>
              </c:strCache>
            </c:strRef>
          </c:cat>
          <c:val>
            <c:numRef>
              <c:f>Sheet1!$C$2:$C$13</c:f>
              <c:numCache>
                <c:formatCode>0</c:formatCode>
                <c:ptCount val="12"/>
                <c:pt idx="0">
                  <c:v>26.502827018367576</c:v>
                </c:pt>
                <c:pt idx="1">
                  <c:v>20.493625806949435</c:v>
                </c:pt>
                <c:pt idx="2">
                  <c:v>17.171265638404744</c:v>
                </c:pt>
                <c:pt idx="3">
                  <c:v>6.6320839431931633</c:v>
                </c:pt>
                <c:pt idx="4">
                  <c:v>5.2580215419672545</c:v>
                </c:pt>
                <c:pt idx="5">
                  <c:v>4.6682109103994884</c:v>
                </c:pt>
                <c:pt idx="6">
                  <c:v>4.3164275352623429</c:v>
                </c:pt>
                <c:pt idx="7">
                  <c:v>4.0804832810868303</c:v>
                </c:pt>
                <c:pt idx="8">
                  <c:v>3.3239130409788569</c:v>
                </c:pt>
                <c:pt idx="9">
                  <c:v>1.5641547765094479</c:v>
                </c:pt>
                <c:pt idx="10">
                  <c:v>10.094173911882649</c:v>
                </c:pt>
                <c:pt idx="11">
                  <c:v>2.2165861557420086</c:v>
                </c:pt>
              </c:numCache>
            </c:numRef>
          </c:val>
          <c:extLst>
            <c:ext xmlns:c16="http://schemas.microsoft.com/office/drawing/2014/chart" uri="{C3380CC4-5D6E-409C-BE32-E72D297353CC}">
              <c16:uniqueId val="{00000004-057B-42F2-B832-33B555F11A89}"/>
            </c:ext>
          </c:extLst>
        </c:ser>
        <c:dLbls>
          <c:showLegendKey val="0"/>
          <c:showVal val="0"/>
          <c:showCatName val="0"/>
          <c:showSerName val="0"/>
          <c:showPercent val="0"/>
          <c:showBubbleSize val="0"/>
        </c:dLbls>
        <c:gapWidth val="219"/>
        <c:overlap val="-27"/>
        <c:axId val="1566897664"/>
        <c:axId val="1498829616"/>
      </c:barChart>
      <c:catAx>
        <c:axId val="156689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l"/>
        <c:numFmt formatCode="0" sourceLinked="1"/>
        <c:majorTickMark val="none"/>
        <c:minorTickMark val="none"/>
        <c:tickLblPos val="nextTo"/>
        <c:crossAx val="1566897664"/>
        <c:crosses val="autoZero"/>
        <c:crossBetween val="between"/>
      </c:valAx>
      <c:spPr>
        <a:noFill/>
        <a:ln>
          <a:noFill/>
        </a:ln>
        <a:effectLst/>
      </c:spPr>
    </c:plotArea>
    <c:legend>
      <c:legendPos val="b"/>
      <c:layout>
        <c:manualLayout>
          <c:xMode val="edge"/>
          <c:yMode val="edge"/>
          <c:x val="0.81919716232268958"/>
          <c:y val="0.11987862624503345"/>
          <c:w val="0.15912883907842734"/>
          <c:h val="0.1720664322268818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noProof="0" dirty="0"/>
              <a:t>Satelitní TV</a:t>
            </a:r>
          </a:p>
          <a:p>
            <a:pPr>
              <a:defRPr sz="1600"/>
            </a:pPr>
            <a:r>
              <a:rPr lang="cs-CZ" sz="1050" noProof="0" dirty="0"/>
              <a:t>(n=240)</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rgbClr val="85280F"/>
              </a:solidFill>
              <a:ln w="6350">
                <a:solidFill>
                  <a:schemeClr val="lt1"/>
                </a:solidFill>
              </a:ln>
              <a:effectLst/>
            </c:spPr>
            <c:extLst>
              <c:ext xmlns:c16="http://schemas.microsoft.com/office/drawing/2014/chart" uri="{C3380CC4-5D6E-409C-BE32-E72D297353CC}">
                <c16:uniqueId val="{00000001-27A3-4AB6-8DA4-24DF5C84559A}"/>
              </c:ext>
            </c:extLst>
          </c:dPt>
          <c:dPt>
            <c:idx val="1"/>
            <c:bubble3D val="0"/>
            <c:spPr>
              <a:solidFill>
                <a:srgbClr val="CEA99F"/>
              </a:solidFill>
              <a:ln w="6350">
                <a:solidFill>
                  <a:schemeClr val="lt1"/>
                </a:solidFill>
              </a:ln>
              <a:effectLst/>
            </c:spPr>
            <c:extLst>
              <c:ext xmlns:c16="http://schemas.microsoft.com/office/drawing/2014/chart" uri="{C3380CC4-5D6E-409C-BE32-E72D297353CC}">
                <c16:uniqueId val="{00000002-27A3-4AB6-8DA4-24DF5C84559A}"/>
              </c:ext>
            </c:extLst>
          </c:dPt>
          <c:dPt>
            <c:idx val="2"/>
            <c:bubble3D val="0"/>
            <c:spPr>
              <a:solidFill>
                <a:srgbClr val="0E97D4"/>
              </a:solidFill>
              <a:ln w="6350">
                <a:solidFill>
                  <a:schemeClr val="lt1"/>
                </a:solidFill>
              </a:ln>
              <a:effectLst/>
            </c:spPr>
            <c:extLst>
              <c:ext xmlns:c16="http://schemas.microsoft.com/office/drawing/2014/chart" uri="{C3380CC4-5D6E-409C-BE32-E72D297353CC}">
                <c16:uniqueId val="{00000003-27A3-4AB6-8DA4-24DF5C84559A}"/>
              </c:ext>
            </c:extLst>
          </c:dPt>
          <c:dPt>
            <c:idx val="3"/>
            <c:bubble3D val="0"/>
            <c:spPr>
              <a:solidFill>
                <a:schemeClr val="accent4"/>
              </a:solidFill>
              <a:ln w="6350">
                <a:solidFill>
                  <a:schemeClr val="lt1"/>
                </a:solidFill>
              </a:ln>
              <a:effectLst/>
            </c:spPr>
            <c:extLst>
              <c:ext xmlns:c16="http://schemas.microsoft.com/office/drawing/2014/chart" uri="{C3380CC4-5D6E-409C-BE32-E72D297353CC}">
                <c16:uniqueId val="{00000007-8E10-4D76-9D82-28694811CE06}"/>
              </c:ext>
            </c:extLst>
          </c:dPt>
          <c:dPt>
            <c:idx val="4"/>
            <c:bubble3D val="0"/>
            <c:spPr>
              <a:solidFill>
                <a:schemeClr val="bg1">
                  <a:lumMod val="50000"/>
                </a:schemeClr>
              </a:solidFill>
              <a:ln w="6350">
                <a:solidFill>
                  <a:schemeClr val="lt1"/>
                </a:solidFill>
              </a:ln>
              <a:effectLst/>
            </c:spPr>
            <c:extLst>
              <c:ext xmlns:c16="http://schemas.microsoft.com/office/drawing/2014/chart" uri="{C3380CC4-5D6E-409C-BE32-E72D297353CC}">
                <c16:uniqueId val="{00000004-27A3-4AB6-8DA4-24DF5C84559A}"/>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Skylink</c:v>
                </c:pt>
                <c:pt idx="1">
                  <c:v>freeSAT</c:v>
                </c:pt>
                <c:pt idx="2">
                  <c:v>DIGI</c:v>
                </c:pt>
                <c:pt idx="3">
                  <c:v>O2 TV</c:v>
                </c:pt>
                <c:pt idx="4">
                  <c:v>Jiný poskytovatel</c:v>
                </c:pt>
              </c:strCache>
            </c:strRef>
          </c:cat>
          <c:val>
            <c:numRef>
              <c:f>Sheet1!$B$2:$B$6</c:f>
              <c:numCache>
                <c:formatCode>General</c:formatCode>
                <c:ptCount val="5"/>
                <c:pt idx="0">
                  <c:v>63.229141284915883</c:v>
                </c:pt>
                <c:pt idx="1">
                  <c:v>12.840006747851263</c:v>
                </c:pt>
                <c:pt idx="2">
                  <c:v>6.6223004580523641</c:v>
                </c:pt>
                <c:pt idx="3">
                  <c:v>4.6753699497602401</c:v>
                </c:pt>
                <c:pt idx="4">
                  <c:v>12.633181559420251</c:v>
                </c:pt>
              </c:numCache>
            </c:numRef>
          </c:val>
          <c:extLst>
            <c:ext xmlns:c16="http://schemas.microsoft.com/office/drawing/2014/chart" uri="{C3380CC4-5D6E-409C-BE32-E72D297353CC}">
              <c16:uniqueId val="{00000000-27A3-4AB6-8DA4-24DF5C84559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9999852269873392E-2"/>
          <c:y val="0.70166060505309513"/>
          <c:w val="0.9"/>
          <c:h val="0.1633182815881266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dirty="0"/>
              <a:t>Kabelová</a:t>
            </a:r>
            <a:r>
              <a:rPr lang="en-US" sz="1600" dirty="0"/>
              <a:t> TV</a:t>
            </a:r>
            <a:endParaRPr lang="cs-CZ" sz="1600" dirty="0"/>
          </a:p>
          <a:p>
            <a:pPr>
              <a:defRPr sz="1600"/>
            </a:pPr>
            <a:r>
              <a:rPr lang="cs-CZ" sz="1050" dirty="0"/>
              <a:t>(n=235)</a:t>
            </a:r>
            <a:endParaRPr lang="en-US" sz="105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rgbClr val="414549"/>
              </a:solidFill>
              <a:ln w="6350">
                <a:solidFill>
                  <a:schemeClr val="lt1"/>
                </a:solidFill>
              </a:ln>
              <a:effectLst/>
            </c:spPr>
            <c:extLst>
              <c:ext xmlns:c16="http://schemas.microsoft.com/office/drawing/2014/chart" uri="{C3380CC4-5D6E-409C-BE32-E72D297353CC}">
                <c16:uniqueId val="{00000001-FDB1-4D57-A833-9D59DBFE91B6}"/>
              </c:ext>
            </c:extLst>
          </c:dPt>
          <c:dPt>
            <c:idx val="1"/>
            <c:bubble3D val="0"/>
            <c:spPr>
              <a:solidFill>
                <a:srgbClr val="E2B726"/>
              </a:solidFill>
              <a:ln w="6350">
                <a:solidFill>
                  <a:schemeClr val="lt1"/>
                </a:solidFill>
              </a:ln>
              <a:effectLst/>
            </c:spPr>
            <c:extLst>
              <c:ext xmlns:c16="http://schemas.microsoft.com/office/drawing/2014/chart" uri="{C3380CC4-5D6E-409C-BE32-E72D297353CC}">
                <c16:uniqueId val="{00000003-FDB1-4D57-A833-9D59DBFE91B6}"/>
              </c:ext>
            </c:extLst>
          </c:dPt>
          <c:dPt>
            <c:idx val="2"/>
            <c:bubble3D val="0"/>
            <c:spPr>
              <a:solidFill>
                <a:schemeClr val="accent3"/>
              </a:solidFill>
              <a:ln w="6350">
                <a:solidFill>
                  <a:schemeClr val="lt1"/>
                </a:solidFill>
              </a:ln>
              <a:effectLst/>
            </c:spPr>
            <c:extLst>
              <c:ext xmlns:c16="http://schemas.microsoft.com/office/drawing/2014/chart" uri="{C3380CC4-5D6E-409C-BE32-E72D297353CC}">
                <c16:uniqueId val="{00000005-FDB1-4D57-A833-9D59DBFE91B6}"/>
              </c:ext>
            </c:extLst>
          </c:dPt>
          <c:dPt>
            <c:idx val="3"/>
            <c:bubble3D val="0"/>
            <c:spPr>
              <a:solidFill>
                <a:schemeClr val="bg1">
                  <a:lumMod val="75000"/>
                </a:schemeClr>
              </a:solidFill>
              <a:ln w="6350">
                <a:solidFill>
                  <a:schemeClr val="lt1"/>
                </a:solidFill>
              </a:ln>
              <a:effectLst/>
            </c:spPr>
            <c:extLst>
              <c:ext xmlns:c16="http://schemas.microsoft.com/office/drawing/2014/chart" uri="{C3380CC4-5D6E-409C-BE32-E72D297353CC}">
                <c16:uniqueId val="{00000007-FDB1-4D57-A833-9D59DBFE91B6}"/>
              </c:ext>
            </c:extLst>
          </c:dPt>
          <c:dPt>
            <c:idx val="4"/>
            <c:bubble3D val="0"/>
            <c:spPr>
              <a:solidFill>
                <a:schemeClr val="bg1">
                  <a:lumMod val="50000"/>
                </a:schemeClr>
              </a:solidFill>
              <a:ln w="6350">
                <a:solidFill>
                  <a:schemeClr val="lt1"/>
                </a:solidFill>
              </a:ln>
              <a:effectLst/>
            </c:spPr>
            <c:extLst>
              <c:ext xmlns:c16="http://schemas.microsoft.com/office/drawing/2014/chart" uri="{C3380CC4-5D6E-409C-BE32-E72D297353CC}">
                <c16:uniqueId val="{00000009-FDB1-4D57-A833-9D59DBFE91B6}"/>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UPC / Vodafone</c:v>
                </c:pt>
                <c:pt idx="1">
                  <c:v>O2 TV</c:v>
                </c:pt>
                <c:pt idx="2">
                  <c:v>PODA TV</c:v>
                </c:pt>
                <c:pt idx="3">
                  <c:v>NejTV</c:v>
                </c:pt>
                <c:pt idx="4">
                  <c:v>Jiný poskytovatel</c:v>
                </c:pt>
              </c:strCache>
            </c:strRef>
          </c:cat>
          <c:val>
            <c:numRef>
              <c:f>Sheet1!$B$2:$B$6</c:f>
              <c:numCache>
                <c:formatCode>General</c:formatCode>
                <c:ptCount val="5"/>
                <c:pt idx="0">
                  <c:v>45.696314685873389</c:v>
                </c:pt>
                <c:pt idx="1">
                  <c:v>11.172670787543487</c:v>
                </c:pt>
                <c:pt idx="2">
                  <c:v>9.6620853165806473</c:v>
                </c:pt>
                <c:pt idx="3">
                  <c:v>6.1766795535885661</c:v>
                </c:pt>
                <c:pt idx="4">
                  <c:v>27.292249656413915</c:v>
                </c:pt>
              </c:numCache>
            </c:numRef>
          </c:val>
          <c:extLst>
            <c:ext xmlns:c16="http://schemas.microsoft.com/office/drawing/2014/chart" uri="{C3380CC4-5D6E-409C-BE32-E72D297353CC}">
              <c16:uniqueId val="{0000000A-FDB1-4D57-A833-9D59DBFE91B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9999852269873392E-2"/>
          <c:y val="0.70166060505309513"/>
          <c:w val="0.9"/>
          <c:h val="0.1633182815881266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dirty="0"/>
              <a:t>Internetová</a:t>
            </a:r>
            <a:r>
              <a:rPr lang="en-US" sz="1600" dirty="0"/>
              <a:t> TV</a:t>
            </a:r>
            <a:endParaRPr lang="cs-CZ" sz="1600" dirty="0"/>
          </a:p>
          <a:p>
            <a:pPr>
              <a:defRPr sz="1600"/>
            </a:pPr>
            <a:r>
              <a:rPr lang="cs-CZ" sz="1050" dirty="0"/>
              <a:t>(n=202)</a:t>
            </a:r>
            <a:endParaRPr lang="en-US" sz="105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rgbClr val="E2B726"/>
              </a:solidFill>
              <a:ln w="6350">
                <a:solidFill>
                  <a:schemeClr val="lt1"/>
                </a:solidFill>
              </a:ln>
              <a:effectLst/>
            </c:spPr>
            <c:extLst>
              <c:ext xmlns:c16="http://schemas.microsoft.com/office/drawing/2014/chart" uri="{C3380CC4-5D6E-409C-BE32-E72D297353CC}">
                <c16:uniqueId val="{00000001-FC90-4FEA-A08A-244C68F195A4}"/>
              </c:ext>
            </c:extLst>
          </c:dPt>
          <c:dPt>
            <c:idx val="1"/>
            <c:bubble3D val="0"/>
            <c:spPr>
              <a:solidFill>
                <a:srgbClr val="42122D"/>
              </a:solidFill>
              <a:ln w="6350">
                <a:solidFill>
                  <a:schemeClr val="lt1"/>
                </a:solidFill>
              </a:ln>
              <a:effectLst/>
            </c:spPr>
            <c:extLst>
              <c:ext xmlns:c16="http://schemas.microsoft.com/office/drawing/2014/chart" uri="{C3380CC4-5D6E-409C-BE32-E72D297353CC}">
                <c16:uniqueId val="{00000003-FC90-4FEA-A08A-244C68F195A4}"/>
              </c:ext>
            </c:extLst>
          </c:dPt>
          <c:dPt>
            <c:idx val="2"/>
            <c:bubble3D val="0"/>
            <c:spPr>
              <a:solidFill>
                <a:srgbClr val="798190"/>
              </a:solidFill>
              <a:ln w="6350">
                <a:solidFill>
                  <a:schemeClr val="lt1"/>
                </a:solidFill>
              </a:ln>
              <a:effectLst/>
            </c:spPr>
            <c:extLst>
              <c:ext xmlns:c16="http://schemas.microsoft.com/office/drawing/2014/chart" uri="{C3380CC4-5D6E-409C-BE32-E72D297353CC}">
                <c16:uniqueId val="{00000005-FC90-4FEA-A08A-244C68F195A4}"/>
              </c:ext>
            </c:extLst>
          </c:dPt>
          <c:dPt>
            <c:idx val="3"/>
            <c:bubble3D val="0"/>
            <c:spPr>
              <a:solidFill>
                <a:srgbClr val="414549"/>
              </a:solidFill>
              <a:ln w="6350">
                <a:solidFill>
                  <a:schemeClr val="lt1"/>
                </a:solidFill>
              </a:ln>
              <a:effectLst/>
            </c:spPr>
            <c:extLst>
              <c:ext xmlns:c16="http://schemas.microsoft.com/office/drawing/2014/chart" uri="{C3380CC4-5D6E-409C-BE32-E72D297353CC}">
                <c16:uniqueId val="{00000007-FC90-4FEA-A08A-244C68F195A4}"/>
              </c:ext>
            </c:extLst>
          </c:dPt>
          <c:dPt>
            <c:idx val="4"/>
            <c:bubble3D val="0"/>
            <c:spPr>
              <a:solidFill>
                <a:srgbClr val="85280F"/>
              </a:solidFill>
              <a:ln w="6350">
                <a:solidFill>
                  <a:schemeClr val="lt1"/>
                </a:solidFill>
              </a:ln>
              <a:effectLst/>
            </c:spPr>
            <c:extLst>
              <c:ext xmlns:c16="http://schemas.microsoft.com/office/drawing/2014/chart" uri="{C3380CC4-5D6E-409C-BE32-E72D297353CC}">
                <c16:uniqueId val="{00000009-FC90-4FEA-A08A-244C68F195A4}"/>
              </c:ext>
            </c:extLst>
          </c:dPt>
          <c:dPt>
            <c:idx val="5"/>
            <c:bubble3D val="0"/>
            <c:spPr>
              <a:solidFill>
                <a:srgbClr val="0E97D4"/>
              </a:solidFill>
              <a:ln w="6350">
                <a:solidFill>
                  <a:schemeClr val="lt1"/>
                </a:solidFill>
              </a:ln>
              <a:effectLst/>
            </c:spPr>
            <c:extLst>
              <c:ext xmlns:c16="http://schemas.microsoft.com/office/drawing/2014/chart" uri="{C3380CC4-5D6E-409C-BE32-E72D297353CC}">
                <c16:uniqueId val="{0000000B-FC90-4FEA-A08A-244C68F195A4}"/>
              </c:ext>
            </c:extLst>
          </c:dPt>
          <c:dPt>
            <c:idx val="6"/>
            <c:bubble3D val="0"/>
            <c:spPr>
              <a:solidFill>
                <a:schemeClr val="bg1">
                  <a:lumMod val="50000"/>
                </a:schemeClr>
              </a:solidFill>
              <a:ln w="6350">
                <a:solidFill>
                  <a:schemeClr val="lt1"/>
                </a:solidFill>
              </a:ln>
              <a:effectLst/>
            </c:spPr>
            <c:extLst>
              <c:ext xmlns:c16="http://schemas.microsoft.com/office/drawing/2014/chart" uri="{C3380CC4-5D6E-409C-BE32-E72D297353CC}">
                <c16:uniqueId val="{0000000D-A410-43EA-A531-CDA20F5FF4C3}"/>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O2 TV</c:v>
                </c:pt>
                <c:pt idx="1">
                  <c:v>T-Mobile TV</c:v>
                </c:pt>
                <c:pt idx="2">
                  <c:v>Sledovanitv.cz</c:v>
                </c:pt>
                <c:pt idx="3">
                  <c:v>UPC / Vodafone</c:v>
                </c:pt>
                <c:pt idx="4">
                  <c:v>Skylink</c:v>
                </c:pt>
                <c:pt idx="5">
                  <c:v>DIGI</c:v>
                </c:pt>
                <c:pt idx="6">
                  <c:v>Jiný poskytovatel</c:v>
                </c:pt>
              </c:strCache>
            </c:strRef>
          </c:cat>
          <c:val>
            <c:numRef>
              <c:f>Sheet1!$B$2:$B$8</c:f>
              <c:numCache>
                <c:formatCode>General</c:formatCode>
                <c:ptCount val="7"/>
                <c:pt idx="0">
                  <c:v>34.441764697383064</c:v>
                </c:pt>
                <c:pt idx="1">
                  <c:v>15.796153640120336</c:v>
                </c:pt>
                <c:pt idx="2">
                  <c:v>10.846846589776682</c:v>
                </c:pt>
                <c:pt idx="3">
                  <c:v>7.2602901953282339</c:v>
                </c:pt>
                <c:pt idx="4">
                  <c:v>5.1009191939973286</c:v>
                </c:pt>
                <c:pt idx="5">
                  <c:v>3.6818854819414875</c:v>
                </c:pt>
                <c:pt idx="6">
                  <c:v>22.872140201452854</c:v>
                </c:pt>
              </c:numCache>
            </c:numRef>
          </c:val>
          <c:extLst>
            <c:ext xmlns:c16="http://schemas.microsoft.com/office/drawing/2014/chart" uri="{C3380CC4-5D6E-409C-BE32-E72D297353CC}">
              <c16:uniqueId val="{0000000A-FC90-4FEA-A08A-244C68F195A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9999852269873392E-2"/>
          <c:y val="0.73109571338879054"/>
          <c:w val="0.9"/>
          <c:h val="0.2185541915985359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73456021817895"/>
          <c:y val="0.11886304410066344"/>
          <c:w val="0.6547265476586136"/>
          <c:h val="0.85588990760268058"/>
        </c:manualLayout>
      </c:layout>
      <c:barChart>
        <c:barDir val="bar"/>
        <c:grouping val="percentStacked"/>
        <c:varyColors val="0"/>
        <c:ser>
          <c:idx val="0"/>
          <c:order val="0"/>
          <c:tx>
            <c:strRef>
              <c:f>Sheet1!$B$1</c:f>
              <c:strCache>
                <c:ptCount val="1"/>
                <c:pt idx="0">
                  <c:v>Odpůrci reklamy</c:v>
                </c:pt>
              </c:strCache>
            </c:strRef>
          </c:tx>
          <c:spPr>
            <a:solidFill>
              <a:srgbClr val="85280F"/>
            </a:solidFill>
            <a:ln>
              <a:noFill/>
            </a:ln>
            <a:effectLst/>
          </c:spPr>
          <c:invertIfNegative val="0"/>
          <c:dLbls>
            <c:dLbl>
              <c:idx val="2"/>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5-324D-4C88-B4E0-A14000C16445}"/>
                </c:ext>
              </c:extLst>
            </c:dLbl>
            <c:dLbl>
              <c:idx val="3"/>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6-324D-4C88-B4E0-A14000C16445}"/>
                </c:ext>
              </c:extLst>
            </c:dLbl>
            <c:dLbl>
              <c:idx val="8"/>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B-324D-4C88-B4E0-A14000C16445}"/>
                </c:ext>
              </c:extLst>
            </c:dLbl>
            <c:dLbl>
              <c:idx val="15"/>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11-324D-4C88-B4E0-A14000C16445}"/>
                </c:ext>
              </c:extLst>
            </c:dLbl>
            <c:dLbl>
              <c:idx val="16"/>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13-324D-4C88-B4E0-A14000C16445}"/>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CELKEM</c:v>
                </c:pt>
                <c:pt idx="1">
                  <c:v>ROZHODOVÁNÍ</c:v>
                </c:pt>
                <c:pt idx="2">
                  <c:v>Rozhoduje</c:v>
                </c:pt>
                <c:pt idx="3">
                  <c:v>Spolurozhoduje</c:v>
                </c:pt>
                <c:pt idx="4">
                  <c:v>POHLAVÍ</c:v>
                </c:pt>
                <c:pt idx="5">
                  <c:v>Muž</c:v>
                </c:pt>
                <c:pt idx="6">
                  <c:v>Žena</c:v>
                </c:pt>
                <c:pt idx="7">
                  <c:v>VĚK</c:v>
                </c:pt>
                <c:pt idx="8">
                  <c:v>18 - 29</c:v>
                </c:pt>
                <c:pt idx="9">
                  <c:v>30 – 39</c:v>
                </c:pt>
                <c:pt idx="10">
                  <c:v>40 – 49</c:v>
                </c:pt>
                <c:pt idx="11">
                  <c:v>50 – 59</c:v>
                </c:pt>
                <c:pt idx="12">
                  <c:v>60 a více let</c:v>
                </c:pt>
                <c:pt idx="13">
                  <c:v>VZDĚLÁNÍ</c:v>
                </c:pt>
                <c:pt idx="14">
                  <c:v>ZŠ</c:v>
                </c:pt>
                <c:pt idx="15">
                  <c:v>SŠ bez mat.</c:v>
                </c:pt>
                <c:pt idx="16">
                  <c:v>SŠ s mat.</c:v>
                </c:pt>
                <c:pt idx="17">
                  <c:v>VŠ</c:v>
                </c:pt>
              </c:strCache>
            </c:strRef>
          </c:cat>
          <c:val>
            <c:numRef>
              <c:f>Sheet1!$B$2:$B$19</c:f>
              <c:numCache>
                <c:formatCode>General</c:formatCode>
                <c:ptCount val="18"/>
                <c:pt idx="0" formatCode="0">
                  <c:v>28.85461759856836</c:v>
                </c:pt>
                <c:pt idx="2" formatCode="0">
                  <c:v>26.056370996540089</c:v>
                </c:pt>
                <c:pt idx="3" formatCode="0">
                  <c:v>31.711219934433423</c:v>
                </c:pt>
                <c:pt idx="5" formatCode="0">
                  <c:v>27.832842476767304</c:v>
                </c:pt>
                <c:pt idx="6" formatCode="0">
                  <c:v>29.844210830058906</c:v>
                </c:pt>
                <c:pt idx="8" formatCode="0">
                  <c:v>37.120365451840804</c:v>
                </c:pt>
                <c:pt idx="9" formatCode="0">
                  <c:v>25.426904544441186</c:v>
                </c:pt>
                <c:pt idx="10" formatCode="0">
                  <c:v>28.558347794377259</c:v>
                </c:pt>
                <c:pt idx="11" formatCode="0">
                  <c:v>24.758989250487478</c:v>
                </c:pt>
                <c:pt idx="12" formatCode="0">
                  <c:v>28.635772391621639</c:v>
                </c:pt>
                <c:pt idx="14" formatCode="0">
                  <c:v>29.160160662858232</c:v>
                </c:pt>
                <c:pt idx="15" formatCode="0">
                  <c:v>23.709624907426935</c:v>
                </c:pt>
                <c:pt idx="16" formatCode="0">
                  <c:v>33.225322977424234</c:v>
                </c:pt>
                <c:pt idx="17" formatCode="0">
                  <c:v>31.091106361677777</c:v>
                </c:pt>
              </c:numCache>
            </c:numRef>
          </c:val>
          <c:extLst>
            <c:ext xmlns:c16="http://schemas.microsoft.com/office/drawing/2014/chart" uri="{C3380CC4-5D6E-409C-BE32-E72D297353CC}">
              <c16:uniqueId val="{00000000-324D-4C88-B4E0-A14000C16445}"/>
            </c:ext>
          </c:extLst>
        </c:ser>
        <c:ser>
          <c:idx val="1"/>
          <c:order val="1"/>
          <c:tx>
            <c:strRef>
              <c:f>Sheet1!$C$1</c:f>
              <c:strCache>
                <c:ptCount val="1"/>
                <c:pt idx="0">
                  <c:v>Pohodlní konzumenti</c:v>
                </c:pt>
              </c:strCache>
            </c:strRef>
          </c:tx>
          <c:spPr>
            <a:solidFill>
              <a:srgbClr val="71ADA7"/>
            </a:solidFill>
            <a:ln>
              <a:noFill/>
            </a:ln>
            <a:effectLst/>
          </c:spPr>
          <c:invertIfNegative val="0"/>
          <c:dLbls>
            <c:dLbl>
              <c:idx val="5"/>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7-324D-4C88-B4E0-A14000C16445}"/>
                </c:ext>
              </c:extLst>
            </c:dLbl>
            <c:dLbl>
              <c:idx val="6"/>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A-324D-4C88-B4E0-A14000C16445}"/>
                </c:ext>
              </c:extLst>
            </c:dLbl>
            <c:dLbl>
              <c:idx val="8"/>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E-324D-4C88-B4E0-A14000C16445}"/>
                </c:ext>
              </c:extLst>
            </c:dLbl>
            <c:dLbl>
              <c:idx val="9"/>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F-324D-4C88-B4E0-A14000C16445}"/>
                </c:ext>
              </c:extLst>
            </c:dLbl>
            <c:dLbl>
              <c:idx val="12"/>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10-324D-4C88-B4E0-A14000C16445}"/>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CELKEM</c:v>
                </c:pt>
                <c:pt idx="1">
                  <c:v>ROZHODOVÁNÍ</c:v>
                </c:pt>
                <c:pt idx="2">
                  <c:v>Rozhoduje</c:v>
                </c:pt>
                <c:pt idx="3">
                  <c:v>Spolurozhoduje</c:v>
                </c:pt>
                <c:pt idx="4">
                  <c:v>POHLAVÍ</c:v>
                </c:pt>
                <c:pt idx="5">
                  <c:v>Muž</c:v>
                </c:pt>
                <c:pt idx="6">
                  <c:v>Žena</c:v>
                </c:pt>
                <c:pt idx="7">
                  <c:v>VĚK</c:v>
                </c:pt>
                <c:pt idx="8">
                  <c:v>18 - 29</c:v>
                </c:pt>
                <c:pt idx="9">
                  <c:v>30 – 39</c:v>
                </c:pt>
                <c:pt idx="10">
                  <c:v>40 – 49</c:v>
                </c:pt>
                <c:pt idx="11">
                  <c:v>50 – 59</c:v>
                </c:pt>
                <c:pt idx="12">
                  <c:v>60 a více let</c:v>
                </c:pt>
                <c:pt idx="13">
                  <c:v>VZDĚLÁNÍ</c:v>
                </c:pt>
                <c:pt idx="14">
                  <c:v>ZŠ</c:v>
                </c:pt>
                <c:pt idx="15">
                  <c:v>SŠ bez mat.</c:v>
                </c:pt>
                <c:pt idx="16">
                  <c:v>SŠ s mat.</c:v>
                </c:pt>
                <c:pt idx="17">
                  <c:v>VŠ</c:v>
                </c:pt>
              </c:strCache>
            </c:strRef>
          </c:cat>
          <c:val>
            <c:numRef>
              <c:f>Sheet1!$C$2:$C$19</c:f>
              <c:numCache>
                <c:formatCode>General</c:formatCode>
                <c:ptCount val="18"/>
                <c:pt idx="0" formatCode="0">
                  <c:v>25.406269203396683</c:v>
                </c:pt>
                <c:pt idx="2" formatCode="0">
                  <c:v>25.400826297063013</c:v>
                </c:pt>
                <c:pt idx="3" formatCode="0">
                  <c:v>25.411825618237096</c:v>
                </c:pt>
                <c:pt idx="5" formatCode="0">
                  <c:v>18.987783536322876</c:v>
                </c:pt>
                <c:pt idx="6" formatCode="0">
                  <c:v>31.62259786224973</c:v>
                </c:pt>
                <c:pt idx="8" formatCode="0">
                  <c:v>17.233413560356453</c:v>
                </c:pt>
                <c:pt idx="9" formatCode="0">
                  <c:v>18.128124148624693</c:v>
                </c:pt>
                <c:pt idx="10" formatCode="0">
                  <c:v>22.028945226310011</c:v>
                </c:pt>
                <c:pt idx="11" formatCode="0">
                  <c:v>29.135809288729348</c:v>
                </c:pt>
                <c:pt idx="12" formatCode="0">
                  <c:v>34.457800061850214</c:v>
                </c:pt>
                <c:pt idx="14" formatCode="0">
                  <c:v>28.565325482031728</c:v>
                </c:pt>
                <c:pt idx="15" formatCode="0">
                  <c:v>29.010900612721379</c:v>
                </c:pt>
                <c:pt idx="16" formatCode="0">
                  <c:v>22.064362673483267</c:v>
                </c:pt>
                <c:pt idx="17" formatCode="0">
                  <c:v>19.683481822649192</c:v>
                </c:pt>
              </c:numCache>
            </c:numRef>
          </c:val>
          <c:extLst>
            <c:ext xmlns:c16="http://schemas.microsoft.com/office/drawing/2014/chart" uri="{C3380CC4-5D6E-409C-BE32-E72D297353CC}">
              <c16:uniqueId val="{00000001-324D-4C88-B4E0-A14000C16445}"/>
            </c:ext>
          </c:extLst>
        </c:ser>
        <c:ser>
          <c:idx val="2"/>
          <c:order val="2"/>
          <c:tx>
            <c:strRef>
              <c:f>Sheet1!$D$1</c:f>
              <c:strCache>
                <c:ptCount val="1"/>
                <c:pt idx="0">
                  <c:v>Hračičkové</c:v>
                </c:pt>
              </c:strCache>
            </c:strRef>
          </c:tx>
          <c:spPr>
            <a:solidFill>
              <a:srgbClr val="496249"/>
            </a:solidFill>
            <a:ln>
              <a:noFill/>
            </a:ln>
            <a:effectLst/>
          </c:spPr>
          <c:invertIfNegative val="0"/>
          <c:dLbls>
            <c:dLbl>
              <c:idx val="5"/>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9-324D-4C88-B4E0-A14000C16445}"/>
                </c:ext>
              </c:extLst>
            </c:dLbl>
            <c:dLbl>
              <c:idx val="6"/>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8-324D-4C88-B4E0-A14000C16445}"/>
                </c:ext>
              </c:extLst>
            </c:dLbl>
            <c:dLbl>
              <c:idx val="9"/>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D-324D-4C88-B4E0-A14000C16445}"/>
                </c:ext>
              </c:extLst>
            </c:dLbl>
            <c:dLbl>
              <c:idx val="15"/>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12-324D-4C88-B4E0-A14000C16445}"/>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CELKEM</c:v>
                </c:pt>
                <c:pt idx="1">
                  <c:v>ROZHODOVÁNÍ</c:v>
                </c:pt>
                <c:pt idx="2">
                  <c:v>Rozhoduje</c:v>
                </c:pt>
                <c:pt idx="3">
                  <c:v>Spolurozhoduje</c:v>
                </c:pt>
                <c:pt idx="4">
                  <c:v>POHLAVÍ</c:v>
                </c:pt>
                <c:pt idx="5">
                  <c:v>Muž</c:v>
                </c:pt>
                <c:pt idx="6">
                  <c:v>Žena</c:v>
                </c:pt>
                <c:pt idx="7">
                  <c:v>VĚK</c:v>
                </c:pt>
                <c:pt idx="8">
                  <c:v>18 - 29</c:v>
                </c:pt>
                <c:pt idx="9">
                  <c:v>30 – 39</c:v>
                </c:pt>
                <c:pt idx="10">
                  <c:v>40 – 49</c:v>
                </c:pt>
                <c:pt idx="11">
                  <c:v>50 – 59</c:v>
                </c:pt>
                <c:pt idx="12">
                  <c:v>60 a více let</c:v>
                </c:pt>
                <c:pt idx="13">
                  <c:v>VZDĚLÁNÍ</c:v>
                </c:pt>
                <c:pt idx="14">
                  <c:v>ZŠ</c:v>
                </c:pt>
                <c:pt idx="15">
                  <c:v>SŠ bez mat.</c:v>
                </c:pt>
                <c:pt idx="16">
                  <c:v>SŠ s mat.</c:v>
                </c:pt>
                <c:pt idx="17">
                  <c:v>VŠ</c:v>
                </c:pt>
              </c:strCache>
            </c:strRef>
          </c:cat>
          <c:val>
            <c:numRef>
              <c:f>Sheet1!$D$2:$D$19</c:f>
              <c:numCache>
                <c:formatCode>General</c:formatCode>
                <c:ptCount val="18"/>
                <c:pt idx="0" formatCode="0">
                  <c:v>27.237488344901369</c:v>
                </c:pt>
                <c:pt idx="2" formatCode="0">
                  <c:v>28.39124692576414</c:v>
                </c:pt>
                <c:pt idx="3" formatCode="0">
                  <c:v>26.059668829377603</c:v>
                </c:pt>
                <c:pt idx="5" formatCode="0">
                  <c:v>34.464049573391279</c:v>
                </c:pt>
                <c:pt idx="6" formatCode="0">
                  <c:v>20.23853532081559</c:v>
                </c:pt>
                <c:pt idx="8" formatCode="0">
                  <c:v>23.1335342568083</c:v>
                </c:pt>
                <c:pt idx="9" formatCode="0">
                  <c:v>33.349145828344291</c:v>
                </c:pt>
                <c:pt idx="10" formatCode="0">
                  <c:v>28.230176256636973</c:v>
                </c:pt>
                <c:pt idx="11" formatCode="0">
                  <c:v>30.841565099170271</c:v>
                </c:pt>
                <c:pt idx="12" formatCode="0">
                  <c:v>23.365785175800706</c:v>
                </c:pt>
                <c:pt idx="14" formatCode="0">
                  <c:v>23.957451637836762</c:v>
                </c:pt>
                <c:pt idx="15" formatCode="0">
                  <c:v>31.824816734958834</c:v>
                </c:pt>
                <c:pt idx="16" formatCode="0">
                  <c:v>25.312105320681066</c:v>
                </c:pt>
                <c:pt idx="17" formatCode="0">
                  <c:v>24.64359244589118</c:v>
                </c:pt>
              </c:numCache>
            </c:numRef>
          </c:val>
          <c:extLst>
            <c:ext xmlns:c16="http://schemas.microsoft.com/office/drawing/2014/chart" uri="{C3380CC4-5D6E-409C-BE32-E72D297353CC}">
              <c16:uniqueId val="{00000002-324D-4C88-B4E0-A14000C16445}"/>
            </c:ext>
          </c:extLst>
        </c:ser>
        <c:ser>
          <c:idx val="3"/>
          <c:order val="3"/>
          <c:tx>
            <c:strRef>
              <c:f>Sheet1!$E$1</c:f>
              <c:strCache>
                <c:ptCount val="1"/>
                <c:pt idx="0">
                  <c:v>Nelineární diváci</c:v>
                </c:pt>
              </c:strCache>
            </c:strRef>
          </c:tx>
          <c:spPr>
            <a:solidFill>
              <a:schemeClr val="accent4"/>
            </a:solidFill>
            <a:ln>
              <a:noFill/>
            </a:ln>
            <a:effectLst/>
          </c:spPr>
          <c:invertIfNegative val="0"/>
          <c:dLbls>
            <c:dLbl>
              <c:idx val="8"/>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C-324D-4C88-B4E0-A14000C16445}"/>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CELKEM</c:v>
                </c:pt>
                <c:pt idx="1">
                  <c:v>ROZHODOVÁNÍ</c:v>
                </c:pt>
                <c:pt idx="2">
                  <c:v>Rozhoduje</c:v>
                </c:pt>
                <c:pt idx="3">
                  <c:v>Spolurozhoduje</c:v>
                </c:pt>
                <c:pt idx="4">
                  <c:v>POHLAVÍ</c:v>
                </c:pt>
                <c:pt idx="5">
                  <c:v>Muž</c:v>
                </c:pt>
                <c:pt idx="6">
                  <c:v>Žena</c:v>
                </c:pt>
                <c:pt idx="7">
                  <c:v>VĚK</c:v>
                </c:pt>
                <c:pt idx="8">
                  <c:v>18 - 29</c:v>
                </c:pt>
                <c:pt idx="9">
                  <c:v>30 – 39</c:v>
                </c:pt>
                <c:pt idx="10">
                  <c:v>40 – 49</c:v>
                </c:pt>
                <c:pt idx="11">
                  <c:v>50 – 59</c:v>
                </c:pt>
                <c:pt idx="12">
                  <c:v>60 a více let</c:v>
                </c:pt>
                <c:pt idx="13">
                  <c:v>VZDĚLÁNÍ</c:v>
                </c:pt>
                <c:pt idx="14">
                  <c:v>ZŠ</c:v>
                </c:pt>
                <c:pt idx="15">
                  <c:v>SŠ bez mat.</c:v>
                </c:pt>
                <c:pt idx="16">
                  <c:v>SŠ s mat.</c:v>
                </c:pt>
                <c:pt idx="17">
                  <c:v>VŠ</c:v>
                </c:pt>
              </c:strCache>
            </c:strRef>
          </c:cat>
          <c:val>
            <c:numRef>
              <c:f>Sheet1!$E$2:$E$19</c:f>
              <c:numCache>
                <c:formatCode>General</c:formatCode>
                <c:ptCount val="18"/>
                <c:pt idx="0" formatCode="0">
                  <c:v>16.368199624681182</c:v>
                </c:pt>
                <c:pt idx="2" formatCode="0">
                  <c:v>17.821411344284417</c:v>
                </c:pt>
                <c:pt idx="3" formatCode="0">
                  <c:v>14.884682057031483</c:v>
                </c:pt>
                <c:pt idx="5" formatCode="0">
                  <c:v>16.699960433211849</c:v>
                </c:pt>
                <c:pt idx="6" formatCode="0">
                  <c:v>16.046887974406314</c:v>
                </c:pt>
                <c:pt idx="8" formatCode="0">
                  <c:v>21.47376138710819</c:v>
                </c:pt>
                <c:pt idx="9" formatCode="0">
                  <c:v>20.42060599652504</c:v>
                </c:pt>
                <c:pt idx="10" formatCode="0">
                  <c:v>18.274199520276486</c:v>
                </c:pt>
                <c:pt idx="11" formatCode="0">
                  <c:v>12.076560539218821</c:v>
                </c:pt>
                <c:pt idx="12" formatCode="0">
                  <c:v>12.126089410705315</c:v>
                </c:pt>
                <c:pt idx="14" formatCode="0">
                  <c:v>18.317062217273282</c:v>
                </c:pt>
                <c:pt idx="15" formatCode="0">
                  <c:v>14.163622322174973</c:v>
                </c:pt>
                <c:pt idx="16" formatCode="0">
                  <c:v>17.218082010430706</c:v>
                </c:pt>
                <c:pt idx="17" formatCode="0">
                  <c:v>17.267081505088004</c:v>
                </c:pt>
              </c:numCache>
            </c:numRef>
          </c:val>
          <c:extLst>
            <c:ext xmlns:c16="http://schemas.microsoft.com/office/drawing/2014/chart" uri="{C3380CC4-5D6E-409C-BE32-E72D297353CC}">
              <c16:uniqueId val="{00000003-324D-4C88-B4E0-A14000C16445}"/>
            </c:ext>
          </c:extLst>
        </c:ser>
        <c:ser>
          <c:idx val="4"/>
          <c:order val="4"/>
          <c:tx>
            <c:strRef>
              <c:f>Sheet1!$F$1</c:f>
              <c:strCache>
                <c:ptCount val="1"/>
                <c:pt idx="0">
                  <c:v>Nezařazení</c:v>
                </c:pt>
              </c:strCache>
            </c:strRef>
          </c:tx>
          <c:spPr>
            <a:solidFill>
              <a:srgbClr val="676A6D"/>
            </a:solidFill>
            <a:ln>
              <a:noFill/>
            </a:ln>
            <a:effectLst/>
          </c:spPr>
          <c:invertIfNegative val="0"/>
          <c:dLbls>
            <c:delete val="1"/>
          </c:dLbls>
          <c:cat>
            <c:strRef>
              <c:f>Sheet1!$A$2:$A$19</c:f>
              <c:strCache>
                <c:ptCount val="18"/>
                <c:pt idx="0">
                  <c:v>CELKEM</c:v>
                </c:pt>
                <c:pt idx="1">
                  <c:v>ROZHODOVÁNÍ</c:v>
                </c:pt>
                <c:pt idx="2">
                  <c:v>Rozhoduje</c:v>
                </c:pt>
                <c:pt idx="3">
                  <c:v>Spolurozhoduje</c:v>
                </c:pt>
                <c:pt idx="4">
                  <c:v>POHLAVÍ</c:v>
                </c:pt>
                <c:pt idx="5">
                  <c:v>Muž</c:v>
                </c:pt>
                <c:pt idx="6">
                  <c:v>Žena</c:v>
                </c:pt>
                <c:pt idx="7">
                  <c:v>VĚK</c:v>
                </c:pt>
                <c:pt idx="8">
                  <c:v>18 - 29</c:v>
                </c:pt>
                <c:pt idx="9">
                  <c:v>30 – 39</c:v>
                </c:pt>
                <c:pt idx="10">
                  <c:v>40 – 49</c:v>
                </c:pt>
                <c:pt idx="11">
                  <c:v>50 – 59</c:v>
                </c:pt>
                <c:pt idx="12">
                  <c:v>60 a více let</c:v>
                </c:pt>
                <c:pt idx="13">
                  <c:v>VZDĚLÁNÍ</c:v>
                </c:pt>
                <c:pt idx="14">
                  <c:v>ZŠ</c:v>
                </c:pt>
                <c:pt idx="15">
                  <c:v>SŠ bez mat.</c:v>
                </c:pt>
                <c:pt idx="16">
                  <c:v>SŠ s mat.</c:v>
                </c:pt>
                <c:pt idx="17">
                  <c:v>VŠ</c:v>
                </c:pt>
              </c:strCache>
            </c:strRef>
          </c:cat>
          <c:val>
            <c:numRef>
              <c:f>Sheet1!$F$2:$F$19</c:f>
              <c:numCache>
                <c:formatCode>General</c:formatCode>
                <c:ptCount val="18"/>
                <c:pt idx="0" formatCode="0">
                  <c:v>2.1334252284524151</c:v>
                </c:pt>
                <c:pt idx="2" formatCode="0">
                  <c:v>2.3301444363483386</c:v>
                </c:pt>
                <c:pt idx="3" formatCode="0">
                  <c:v>1.9326035609203984</c:v>
                </c:pt>
                <c:pt idx="5" formatCode="0">
                  <c:v>2.0153639803066863</c:v>
                </c:pt>
                <c:pt idx="6" formatCode="0">
                  <c:v>2.2477680124694617</c:v>
                </c:pt>
                <c:pt idx="8" formatCode="0">
                  <c:v>1.0389253438862489</c:v>
                </c:pt>
                <c:pt idx="9" formatCode="0">
                  <c:v>2.6752194820647919</c:v>
                </c:pt>
                <c:pt idx="10" formatCode="0">
                  <c:v>2.9083312023992725</c:v>
                </c:pt>
                <c:pt idx="11" formatCode="0">
                  <c:v>3.187075822394088</c:v>
                </c:pt>
                <c:pt idx="12" formatCode="0">
                  <c:v>1.4145529600221252</c:v>
                </c:pt>
                <c:pt idx="14" formatCode="0">
                  <c:v>0</c:v>
                </c:pt>
                <c:pt idx="15" formatCode="0">
                  <c:v>1.2910354227178733</c:v>
                </c:pt>
                <c:pt idx="16" formatCode="0">
                  <c:v>2.180127017980718</c:v>
                </c:pt>
                <c:pt idx="17" formatCode="0">
                  <c:v>7.3147378646938428</c:v>
                </c:pt>
              </c:numCache>
            </c:numRef>
          </c:val>
          <c:extLst>
            <c:ext xmlns:c16="http://schemas.microsoft.com/office/drawing/2014/chart" uri="{C3380CC4-5D6E-409C-BE32-E72D297353CC}">
              <c16:uniqueId val="{00000004-324D-4C88-B4E0-A14000C16445}"/>
            </c:ext>
          </c:extLst>
        </c:ser>
        <c:dLbls>
          <c:dLblPos val="ctr"/>
          <c:showLegendKey val="0"/>
          <c:showVal val="1"/>
          <c:showCatName val="0"/>
          <c:showSerName val="0"/>
          <c:showPercent val="0"/>
          <c:showBubbleSize val="0"/>
        </c:dLbls>
        <c:gapWidth val="20"/>
        <c:overlap val="100"/>
        <c:axId val="96610800"/>
        <c:axId val="62756224"/>
      </c:barChart>
      <c:catAx>
        <c:axId val="966108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62756224"/>
        <c:crosses val="autoZero"/>
        <c:auto val="1"/>
        <c:lblAlgn val="ctr"/>
        <c:lblOffset val="100"/>
        <c:noMultiLvlLbl val="0"/>
      </c:catAx>
      <c:valAx>
        <c:axId val="6275622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96610800"/>
        <c:crosses val="autoZero"/>
        <c:crossBetween val="between"/>
      </c:valAx>
      <c:spPr>
        <a:noFill/>
        <a:ln>
          <a:noFill/>
        </a:ln>
        <a:effectLst/>
      </c:spPr>
    </c:plotArea>
    <c:legend>
      <c:legendPos val="b"/>
      <c:layout>
        <c:manualLayout>
          <c:xMode val="edge"/>
          <c:yMode val="edge"/>
          <c:x val="0.83181441182615579"/>
          <c:y val="0.13614251769432612"/>
          <c:w val="0.16615038391733233"/>
          <c:h val="0.4484894254793216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815361891278541E-2"/>
          <c:y val="0.13810157387487942"/>
          <c:w val="0.97236927621744296"/>
          <c:h val="0.66396587564603582"/>
        </c:manualLayout>
      </c:layout>
      <c:barChart>
        <c:barDir val="col"/>
        <c:grouping val="clustered"/>
        <c:varyColors val="0"/>
        <c:ser>
          <c:idx val="0"/>
          <c:order val="0"/>
          <c:tx>
            <c:strRef>
              <c:f>Sheet1!$B$1</c:f>
              <c:strCache>
                <c:ptCount val="1"/>
                <c:pt idx="0">
                  <c:v>2017</c:v>
                </c:pt>
              </c:strCache>
            </c:strRef>
          </c:tx>
          <c:spPr>
            <a:solidFill>
              <a:srgbClr val="414549"/>
            </a:solidFill>
            <a:ln>
              <a:noFill/>
            </a:ln>
            <a:effectLst/>
          </c:spPr>
          <c:invertIfNegative val="0"/>
          <c:dLbls>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Typ příjmu IPTV/OTT</c:v>
                </c:pt>
              </c:strCache>
            </c:strRef>
          </c:cat>
          <c:val>
            <c:numRef>
              <c:f>Sheet1!$B$2</c:f>
              <c:numCache>
                <c:formatCode>0</c:formatCode>
                <c:ptCount val="1"/>
                <c:pt idx="0">
                  <c:v>12.6</c:v>
                </c:pt>
              </c:numCache>
            </c:numRef>
          </c:val>
          <c:extLst>
            <c:ext xmlns:c16="http://schemas.microsoft.com/office/drawing/2014/chart" uri="{C3380CC4-5D6E-409C-BE32-E72D297353CC}">
              <c16:uniqueId val="{00000000-D50C-467F-9BC4-A854DA0000D9}"/>
            </c:ext>
          </c:extLst>
        </c:ser>
        <c:ser>
          <c:idx val="1"/>
          <c:order val="1"/>
          <c:tx>
            <c:strRef>
              <c:f>Sheet1!$C$1</c:f>
              <c:strCache>
                <c:ptCount val="1"/>
                <c:pt idx="0">
                  <c:v>2019</c:v>
                </c:pt>
              </c:strCache>
            </c:strRef>
          </c:tx>
          <c:spPr>
            <a:solidFill>
              <a:srgbClr val="E2B726"/>
            </a:solidFill>
            <a:ln>
              <a:noFill/>
            </a:ln>
            <a:effectLst/>
          </c:spPr>
          <c:invertIfNegative val="0"/>
          <c:dLbls>
            <c:numFmt formatCode="#,##0" sourceLinked="0"/>
            <c:spPr>
              <a:noFill/>
              <a:ln w="12700">
                <a:solidFill>
                  <a:srgbClr val="00B05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Typ příjmu IPTV/OTT</c:v>
                </c:pt>
              </c:strCache>
            </c:strRef>
          </c:cat>
          <c:val>
            <c:numRef>
              <c:f>Sheet1!$C$2</c:f>
              <c:numCache>
                <c:formatCode>General</c:formatCode>
                <c:ptCount val="1"/>
                <c:pt idx="0">
                  <c:v>20.2</c:v>
                </c:pt>
              </c:numCache>
            </c:numRef>
          </c:val>
          <c:extLst>
            <c:ext xmlns:c16="http://schemas.microsoft.com/office/drawing/2014/chart" uri="{C3380CC4-5D6E-409C-BE32-E72D297353CC}">
              <c16:uniqueId val="{00000004-D50C-467F-9BC4-A854DA0000D9}"/>
            </c:ext>
          </c:extLst>
        </c:ser>
        <c:dLbls>
          <c:showLegendKey val="0"/>
          <c:showVal val="0"/>
          <c:showCatName val="0"/>
          <c:showSerName val="0"/>
          <c:showPercent val="0"/>
          <c:showBubbleSize val="0"/>
        </c:dLbls>
        <c:gapWidth val="219"/>
        <c:overlap val="-27"/>
        <c:axId val="1566897664"/>
        <c:axId val="1498829616"/>
      </c:barChart>
      <c:catAx>
        <c:axId val="156689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l"/>
        <c:numFmt formatCode="0" sourceLinked="1"/>
        <c:majorTickMark val="none"/>
        <c:minorTickMark val="none"/>
        <c:tickLblPos val="nextTo"/>
        <c:crossAx val="1566897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effectLst/>
              </a:rPr>
              <a:t>Poskytovatel internetové televize</a:t>
            </a:r>
            <a:endParaRPr lang="cs-CZ" sz="1800" dirty="0">
              <a:effectLst/>
            </a:endParaRPr>
          </a:p>
        </c:rich>
      </c:tx>
      <c:layout>
        <c:manualLayout>
          <c:xMode val="edge"/>
          <c:yMode val="edge"/>
          <c:x val="0.21050220669996594"/>
          <c:y val="2.608253650956102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1.3815361891278541E-2"/>
          <c:y val="0.13810157387487942"/>
          <c:w val="0.97236927621744296"/>
          <c:h val="0.69894591144562157"/>
        </c:manualLayout>
      </c:layout>
      <c:barChart>
        <c:barDir val="col"/>
        <c:grouping val="clustered"/>
        <c:varyColors val="0"/>
        <c:ser>
          <c:idx val="0"/>
          <c:order val="0"/>
          <c:tx>
            <c:strRef>
              <c:f>Sheet1!$B$1</c:f>
              <c:strCache>
                <c:ptCount val="1"/>
                <c:pt idx="0">
                  <c:v>2017</c:v>
                </c:pt>
              </c:strCache>
            </c:strRef>
          </c:tx>
          <c:spPr>
            <a:solidFill>
              <a:srgbClr val="414549"/>
            </a:solidFill>
            <a:ln>
              <a:noFill/>
            </a:ln>
            <a:effectLst/>
          </c:spPr>
          <c:invertIfNegative val="0"/>
          <c:dLbls>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O2 TV</c:v>
                </c:pt>
                <c:pt idx="1">
                  <c:v>T-Mobile TV</c:v>
                </c:pt>
                <c:pt idx="2">
                  <c:v>Sledovanitv.cz</c:v>
                </c:pt>
                <c:pt idx="3">
                  <c:v>UPC / Vodafone</c:v>
                </c:pt>
                <c:pt idx="4">
                  <c:v>Skylink</c:v>
                </c:pt>
                <c:pt idx="5">
                  <c:v>DIGI *</c:v>
                </c:pt>
                <c:pt idx="6">
                  <c:v>Lepší.tv</c:v>
                </c:pt>
                <c:pt idx="7">
                  <c:v>PODA</c:v>
                </c:pt>
                <c:pt idx="8">
                  <c:v>Kuki</c:v>
                </c:pt>
                <c:pt idx="9">
                  <c:v>NejTV</c:v>
                </c:pt>
              </c:strCache>
            </c:strRef>
          </c:cat>
          <c:val>
            <c:numRef>
              <c:f>Sheet1!$B$2:$B$11</c:f>
              <c:numCache>
                <c:formatCode>0</c:formatCode>
                <c:ptCount val="10"/>
                <c:pt idx="0">
                  <c:v>49.429928052263101</c:v>
                </c:pt>
                <c:pt idx="1">
                  <c:v>6.0704366625311499</c:v>
                </c:pt>
                <c:pt idx="2">
                  <c:v>8.0390729938397705</c:v>
                </c:pt>
                <c:pt idx="3">
                  <c:v>3.6102291272390703</c:v>
                </c:pt>
                <c:pt idx="4">
                  <c:v>3.6207368595398699</c:v>
                </c:pt>
                <c:pt idx="5">
                  <c:v>1</c:v>
                </c:pt>
                <c:pt idx="7">
                  <c:v>4.9747097775873703</c:v>
                </c:pt>
                <c:pt idx="8">
                  <c:v>3.9197501826047496</c:v>
                </c:pt>
              </c:numCache>
            </c:numRef>
          </c:val>
          <c:extLst>
            <c:ext xmlns:c16="http://schemas.microsoft.com/office/drawing/2014/chart" uri="{C3380CC4-5D6E-409C-BE32-E72D297353CC}">
              <c16:uniqueId val="{00000000-5DF3-45C7-87CF-E2D07DC17DEF}"/>
            </c:ext>
          </c:extLst>
        </c:ser>
        <c:ser>
          <c:idx val="1"/>
          <c:order val="1"/>
          <c:tx>
            <c:strRef>
              <c:f>Sheet1!$C$1</c:f>
              <c:strCache>
                <c:ptCount val="1"/>
                <c:pt idx="0">
                  <c:v>2019</c:v>
                </c:pt>
              </c:strCache>
            </c:strRef>
          </c:tx>
          <c:spPr>
            <a:solidFill>
              <a:srgbClr val="E2B726"/>
            </a:solidFill>
            <a:ln>
              <a:noFill/>
            </a:ln>
            <a:effectLst/>
          </c:spPr>
          <c:invertIfNegative val="0"/>
          <c:dLbls>
            <c:dLbl>
              <c:idx val="0"/>
              <c:numFmt formatCode="#,##0" sourceLinked="0"/>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1-5DF3-45C7-87CF-E2D07DC17DEF}"/>
                </c:ext>
              </c:extLst>
            </c:dLbl>
            <c:dLbl>
              <c:idx val="1"/>
              <c:numFmt formatCode="#,##0" sourceLinked="0"/>
              <c:spPr>
                <a:noFill/>
                <a:ln w="12700">
                  <a:solidFill>
                    <a:srgbClr val="00B05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4-5DF3-45C7-87CF-E2D07DC17DEF}"/>
                </c:ext>
              </c:extLst>
            </c:dLbl>
            <c:dLbl>
              <c:idx val="5"/>
              <c:numFmt formatCode="#,##0" sourceLinked="0"/>
              <c:spPr>
                <a:noFill/>
                <a:ln w="12700">
                  <a:solidFill>
                    <a:srgbClr val="00B05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5-5DF3-45C7-87CF-E2D07DC17DEF}"/>
                </c:ext>
              </c:extLst>
            </c:dLbl>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O2 TV</c:v>
                </c:pt>
                <c:pt idx="1">
                  <c:v>T-Mobile TV</c:v>
                </c:pt>
                <c:pt idx="2">
                  <c:v>Sledovanitv.cz</c:v>
                </c:pt>
                <c:pt idx="3">
                  <c:v>UPC / Vodafone</c:v>
                </c:pt>
                <c:pt idx="4">
                  <c:v>Skylink</c:v>
                </c:pt>
                <c:pt idx="5">
                  <c:v>DIGI *</c:v>
                </c:pt>
                <c:pt idx="6">
                  <c:v>Lepší.tv</c:v>
                </c:pt>
                <c:pt idx="7">
                  <c:v>PODA</c:v>
                </c:pt>
                <c:pt idx="8">
                  <c:v>Kuki</c:v>
                </c:pt>
                <c:pt idx="9">
                  <c:v>NejTV</c:v>
                </c:pt>
              </c:strCache>
            </c:strRef>
          </c:cat>
          <c:val>
            <c:numRef>
              <c:f>Sheet1!$C$2:$C$11</c:f>
              <c:numCache>
                <c:formatCode>General</c:formatCode>
                <c:ptCount val="10"/>
                <c:pt idx="0">
                  <c:v>34.441764697383064</c:v>
                </c:pt>
                <c:pt idx="1">
                  <c:v>15.796153640120336</c:v>
                </c:pt>
                <c:pt idx="2">
                  <c:v>10.846846589776682</c:v>
                </c:pt>
                <c:pt idx="3">
                  <c:v>7.2602901953282339</c:v>
                </c:pt>
                <c:pt idx="4">
                  <c:v>5.1009191939973286</c:v>
                </c:pt>
                <c:pt idx="5">
                  <c:v>3.6818854819414875</c:v>
                </c:pt>
                <c:pt idx="6">
                  <c:v>3.307547136239676</c:v>
                </c:pt>
                <c:pt idx="7">
                  <c:v>2.7913934821613533</c:v>
                </c:pt>
                <c:pt idx="8">
                  <c:v>2.4923126505558604</c:v>
                </c:pt>
                <c:pt idx="9">
                  <c:v>2.1374056594569342</c:v>
                </c:pt>
              </c:numCache>
            </c:numRef>
          </c:val>
          <c:extLst>
            <c:ext xmlns:c16="http://schemas.microsoft.com/office/drawing/2014/chart" uri="{C3380CC4-5D6E-409C-BE32-E72D297353CC}">
              <c16:uniqueId val="{00000003-5DF3-45C7-87CF-E2D07DC17DEF}"/>
            </c:ext>
          </c:extLst>
        </c:ser>
        <c:dLbls>
          <c:showLegendKey val="0"/>
          <c:showVal val="0"/>
          <c:showCatName val="0"/>
          <c:showSerName val="0"/>
          <c:showPercent val="0"/>
          <c:showBubbleSize val="0"/>
        </c:dLbls>
        <c:gapWidth val="219"/>
        <c:overlap val="-27"/>
        <c:axId val="1566897664"/>
        <c:axId val="1498829616"/>
      </c:barChart>
      <c:catAx>
        <c:axId val="156689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l"/>
        <c:numFmt formatCode="0" sourceLinked="1"/>
        <c:majorTickMark val="out"/>
        <c:minorTickMark val="none"/>
        <c:tickLblPos val="nextTo"/>
        <c:crossAx val="1566897664"/>
        <c:crosses val="autoZero"/>
        <c:crossBetween val="between"/>
      </c:valAx>
      <c:spPr>
        <a:noFill/>
        <a:ln>
          <a:noFill/>
        </a:ln>
        <a:effectLst/>
      </c:spPr>
    </c:plotArea>
    <c:legend>
      <c:legendPos val="b"/>
      <c:layout>
        <c:manualLayout>
          <c:xMode val="edge"/>
          <c:yMode val="edge"/>
          <c:x val="0.25527920876050197"/>
          <c:y val="0.16769667584575704"/>
          <c:w val="9.5075797582499552E-2"/>
          <c:h val="0.1720664322268818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815361891278541E-2"/>
          <c:y val="0.5807588332805862"/>
          <c:w val="0.97236927621744296"/>
          <c:h val="0.22130848131567538"/>
        </c:manualLayout>
      </c:layout>
      <c:barChart>
        <c:barDir val="col"/>
        <c:grouping val="clustered"/>
        <c:varyColors val="0"/>
        <c:ser>
          <c:idx val="0"/>
          <c:order val="0"/>
          <c:tx>
            <c:strRef>
              <c:f>Sheet1!$B$1</c:f>
              <c:strCache>
                <c:ptCount val="1"/>
                <c:pt idx="0">
                  <c:v>2017</c:v>
                </c:pt>
              </c:strCache>
            </c:strRef>
          </c:tx>
          <c:spPr>
            <a:solidFill>
              <a:srgbClr val="414549"/>
            </a:solidFill>
            <a:ln>
              <a:noFill/>
            </a:ln>
            <a:effectLst/>
          </c:spPr>
          <c:invertIfNegative val="0"/>
          <c:dLbls>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DIGI jako poskytovatel sat.</c:v>
                </c:pt>
              </c:strCache>
            </c:strRef>
          </c:cat>
          <c:val>
            <c:numRef>
              <c:f>Sheet1!$B$2</c:f>
              <c:numCache>
                <c:formatCode>0</c:formatCode>
                <c:ptCount val="1"/>
                <c:pt idx="0">
                  <c:v>8.1</c:v>
                </c:pt>
              </c:numCache>
            </c:numRef>
          </c:val>
          <c:extLst>
            <c:ext xmlns:c16="http://schemas.microsoft.com/office/drawing/2014/chart" uri="{C3380CC4-5D6E-409C-BE32-E72D297353CC}">
              <c16:uniqueId val="{00000000-EBD7-49F5-A291-A59D7C94C893}"/>
            </c:ext>
          </c:extLst>
        </c:ser>
        <c:ser>
          <c:idx val="1"/>
          <c:order val="1"/>
          <c:tx>
            <c:strRef>
              <c:f>Sheet1!$C$1</c:f>
              <c:strCache>
                <c:ptCount val="1"/>
                <c:pt idx="0">
                  <c:v>2019</c:v>
                </c:pt>
              </c:strCache>
            </c:strRef>
          </c:tx>
          <c:spPr>
            <a:solidFill>
              <a:srgbClr val="E2B726"/>
            </a:solidFill>
            <a:ln>
              <a:noFill/>
            </a:ln>
            <a:effectLst/>
          </c:spPr>
          <c:invertIfNegative val="0"/>
          <c:dLbls>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DIGI jako poskytovatel sat.</c:v>
                </c:pt>
              </c:strCache>
            </c:strRef>
          </c:cat>
          <c:val>
            <c:numRef>
              <c:f>Sheet1!$C$2</c:f>
              <c:numCache>
                <c:formatCode>General</c:formatCode>
                <c:ptCount val="1"/>
                <c:pt idx="0">
                  <c:v>6.6</c:v>
                </c:pt>
              </c:numCache>
            </c:numRef>
          </c:val>
          <c:extLst>
            <c:ext xmlns:c16="http://schemas.microsoft.com/office/drawing/2014/chart" uri="{C3380CC4-5D6E-409C-BE32-E72D297353CC}">
              <c16:uniqueId val="{00000001-EBD7-49F5-A291-A59D7C94C893}"/>
            </c:ext>
          </c:extLst>
        </c:ser>
        <c:dLbls>
          <c:showLegendKey val="0"/>
          <c:showVal val="0"/>
          <c:showCatName val="0"/>
          <c:showSerName val="0"/>
          <c:showPercent val="0"/>
          <c:showBubbleSize val="0"/>
        </c:dLbls>
        <c:gapWidth val="219"/>
        <c:overlap val="-27"/>
        <c:axId val="1566897664"/>
        <c:axId val="1498829616"/>
      </c:barChart>
      <c:catAx>
        <c:axId val="156689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l"/>
        <c:numFmt formatCode="0" sourceLinked="1"/>
        <c:majorTickMark val="none"/>
        <c:minorTickMark val="none"/>
        <c:tickLblPos val="nextTo"/>
        <c:crossAx val="1566897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noProof="0" dirty="0"/>
              <a:t>Satelitní TV</a:t>
            </a:r>
          </a:p>
          <a:p>
            <a:pPr>
              <a:defRPr sz="1600"/>
            </a:pPr>
            <a:r>
              <a:rPr lang="cs-CZ" sz="1050" noProof="0" dirty="0"/>
              <a:t>(n=240)</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chemeClr val="tx1"/>
              </a:solidFill>
              <a:ln w="6350">
                <a:solidFill>
                  <a:schemeClr val="lt1"/>
                </a:solidFill>
              </a:ln>
              <a:effectLst/>
            </c:spPr>
            <c:extLst>
              <c:ext xmlns:c16="http://schemas.microsoft.com/office/drawing/2014/chart" uri="{C3380CC4-5D6E-409C-BE32-E72D297353CC}">
                <c16:uniqueId val="{00000001-E707-4225-9366-91EDE7D2AFE0}"/>
              </c:ext>
            </c:extLst>
          </c:dPt>
          <c:dPt>
            <c:idx val="1"/>
            <c:bubble3D val="0"/>
            <c:spPr>
              <a:solidFill>
                <a:srgbClr val="B8D6D3"/>
              </a:solidFill>
              <a:ln w="6350">
                <a:solidFill>
                  <a:schemeClr val="lt1"/>
                </a:solidFill>
              </a:ln>
              <a:effectLst/>
            </c:spPr>
            <c:extLst>
              <c:ext xmlns:c16="http://schemas.microsoft.com/office/drawing/2014/chart" uri="{C3380CC4-5D6E-409C-BE32-E72D297353CC}">
                <c16:uniqueId val="{00000003-E707-4225-9366-91EDE7D2AFE0}"/>
              </c:ext>
            </c:extLst>
          </c:dPt>
          <c:dLbls>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3-E707-4225-9366-91EDE7D2AFE0}"/>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Skylink</c:v>
                </c:pt>
                <c:pt idx="1">
                  <c:v>freeSAT</c:v>
                </c:pt>
              </c:strCache>
            </c:strRef>
          </c:cat>
          <c:val>
            <c:numRef>
              <c:f>Sheet1!$B$2:$B$3</c:f>
              <c:numCache>
                <c:formatCode>General</c:formatCode>
                <c:ptCount val="2"/>
                <c:pt idx="0">
                  <c:v>18</c:v>
                </c:pt>
                <c:pt idx="1">
                  <c:v>82</c:v>
                </c:pt>
              </c:numCache>
            </c:numRef>
          </c:val>
          <c:extLst>
            <c:ext xmlns:c16="http://schemas.microsoft.com/office/drawing/2014/chart" uri="{C3380CC4-5D6E-409C-BE32-E72D297353CC}">
              <c16:uniqueId val="{0000000A-E707-4225-9366-91EDE7D2AFE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dirty="0"/>
              <a:t>Kabelová</a:t>
            </a:r>
            <a:r>
              <a:rPr lang="en-US" sz="1600" dirty="0"/>
              <a:t> TV</a:t>
            </a:r>
            <a:endParaRPr lang="cs-CZ" sz="1600" dirty="0"/>
          </a:p>
          <a:p>
            <a:pPr>
              <a:defRPr sz="1600"/>
            </a:pPr>
            <a:r>
              <a:rPr lang="cs-CZ" sz="1050" dirty="0"/>
              <a:t>(n=235)</a:t>
            </a:r>
            <a:endParaRPr lang="en-US" sz="105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rgbClr val="414549"/>
              </a:solidFill>
              <a:ln w="6350">
                <a:solidFill>
                  <a:schemeClr val="lt1"/>
                </a:solidFill>
              </a:ln>
              <a:effectLst/>
            </c:spPr>
            <c:extLst>
              <c:ext xmlns:c16="http://schemas.microsoft.com/office/drawing/2014/chart" uri="{C3380CC4-5D6E-409C-BE32-E72D297353CC}">
                <c16:uniqueId val="{00000001-AB44-40D8-A3E9-B643EF97E0AB}"/>
              </c:ext>
            </c:extLst>
          </c:dPt>
          <c:dPt>
            <c:idx val="1"/>
            <c:bubble3D val="0"/>
            <c:spPr>
              <a:solidFill>
                <a:srgbClr val="B8D6D3"/>
              </a:solidFill>
              <a:ln w="6350">
                <a:solidFill>
                  <a:schemeClr val="lt1"/>
                </a:solidFill>
              </a:ln>
              <a:effectLst/>
            </c:spPr>
            <c:extLst>
              <c:ext xmlns:c16="http://schemas.microsoft.com/office/drawing/2014/chart" uri="{C3380CC4-5D6E-409C-BE32-E72D297353CC}">
                <c16:uniqueId val="{00000003-AB44-40D8-A3E9-B643EF97E0AB}"/>
              </c:ext>
            </c:extLst>
          </c:dPt>
          <c:dLbls>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3-AB44-40D8-A3E9-B643EF97E0A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UPC / Vodafone</c:v>
                </c:pt>
                <c:pt idx="1">
                  <c:v>O2 TV</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A-AB44-40D8-A3E9-B643EF97E0A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dirty="0"/>
              <a:t>Internetová</a:t>
            </a:r>
            <a:r>
              <a:rPr lang="en-US" sz="1600" dirty="0"/>
              <a:t> TV</a:t>
            </a:r>
            <a:endParaRPr lang="cs-CZ" sz="1600" dirty="0"/>
          </a:p>
          <a:p>
            <a:pPr>
              <a:defRPr sz="1600"/>
            </a:pPr>
            <a:r>
              <a:rPr lang="cs-CZ" sz="1050" dirty="0"/>
              <a:t>(n=202)</a:t>
            </a:r>
            <a:endParaRPr lang="en-US" sz="105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chemeClr val="tx1"/>
              </a:solidFill>
              <a:ln w="6350">
                <a:solidFill>
                  <a:schemeClr val="lt1"/>
                </a:solidFill>
              </a:ln>
              <a:effectLst/>
            </c:spPr>
            <c:extLst>
              <c:ext xmlns:c16="http://schemas.microsoft.com/office/drawing/2014/chart" uri="{C3380CC4-5D6E-409C-BE32-E72D297353CC}">
                <c16:uniqueId val="{00000001-2554-4E30-B081-A4CC65EAFCB0}"/>
              </c:ext>
            </c:extLst>
          </c:dPt>
          <c:dPt>
            <c:idx val="1"/>
            <c:bubble3D val="0"/>
            <c:spPr>
              <a:solidFill>
                <a:srgbClr val="B8D6D3"/>
              </a:solidFill>
              <a:ln w="6350">
                <a:solidFill>
                  <a:schemeClr val="lt1"/>
                </a:solidFill>
              </a:ln>
              <a:effectLst/>
            </c:spPr>
            <c:extLst>
              <c:ext xmlns:c16="http://schemas.microsoft.com/office/drawing/2014/chart" uri="{C3380CC4-5D6E-409C-BE32-E72D297353CC}">
                <c16:uniqueId val="{00000003-2554-4E30-B081-A4CC65EAFCB0}"/>
              </c:ext>
            </c:extLst>
          </c:dPt>
          <c:dLbls>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3-2554-4E30-B081-A4CC65EAFCB0}"/>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Internet od stejného dod.</c:v>
                </c:pt>
                <c:pt idx="1">
                  <c:v>TV a internet od různých dod.</c:v>
                </c:pt>
              </c:strCache>
            </c:strRef>
          </c:cat>
          <c:val>
            <c:numRef>
              <c:f>Sheet1!$B$2:$B$3</c:f>
              <c:numCache>
                <c:formatCode>General</c:formatCode>
                <c:ptCount val="2"/>
                <c:pt idx="0">
                  <c:v>73.292912104321275</c:v>
                </c:pt>
                <c:pt idx="1">
                  <c:v>26.707087895678725</c:v>
                </c:pt>
              </c:numCache>
            </c:numRef>
          </c:val>
          <c:extLst>
            <c:ext xmlns:c16="http://schemas.microsoft.com/office/drawing/2014/chart" uri="{C3380CC4-5D6E-409C-BE32-E72D297353CC}">
              <c16:uniqueId val="{0000000E-2554-4E30-B081-A4CC65EAFCB0}"/>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70300630807640607"/>
          <c:y val="0.14918542180322289"/>
          <c:w val="0.27447962062903491"/>
          <c:h val="0.576693344568302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noProof="0" dirty="0"/>
              <a:t>Výše</a:t>
            </a:r>
            <a:r>
              <a:rPr lang="cs-CZ" sz="1600" baseline="0" noProof="0" dirty="0"/>
              <a:t> platby dle typu příjmu</a:t>
            </a:r>
            <a:endParaRPr lang="cs-CZ" sz="1050" noProof="0" dirty="0"/>
          </a:p>
        </c:rich>
      </c:tx>
      <c:layout>
        <c:manualLayout>
          <c:xMode val="edge"/>
          <c:yMode val="edge"/>
          <c:x val="0.36652840796299674"/>
          <c:y val="4.9058564852847486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28363771928695364"/>
          <c:y val="0.18382974775117841"/>
          <c:w val="0.61551636644744467"/>
          <c:h val="0.59621968348083521"/>
        </c:manualLayout>
      </c:layout>
      <c:barChart>
        <c:barDir val="bar"/>
        <c:grouping val="percentStacked"/>
        <c:varyColors val="0"/>
        <c:ser>
          <c:idx val="0"/>
          <c:order val="0"/>
          <c:tx>
            <c:strRef>
              <c:f>Sheet1!$B$1</c:f>
              <c:strCache>
                <c:ptCount val="1"/>
                <c:pt idx="0">
                  <c:v>1 – 200 Kč</c:v>
                </c:pt>
              </c:strCache>
            </c:strRef>
          </c:tx>
          <c:spPr>
            <a:solidFill>
              <a:srgbClr val="414549"/>
            </a:solidFill>
            <a:ln w="19050">
              <a:solidFill>
                <a:schemeClr val="lt1"/>
              </a:solidFill>
            </a:ln>
            <a:effectLst/>
          </c:spPr>
          <c:invertIfNegative val="0"/>
          <c:dPt>
            <c:idx val="0"/>
            <c:invertIfNegative val="0"/>
            <c:bubble3D val="0"/>
            <c:spPr>
              <a:solidFill>
                <a:srgbClr val="414549"/>
              </a:solidFill>
              <a:ln w="19050">
                <a:solidFill>
                  <a:schemeClr val="lt1"/>
                </a:solidFill>
              </a:ln>
              <a:effectLst/>
            </c:spPr>
            <c:extLst>
              <c:ext xmlns:c16="http://schemas.microsoft.com/office/drawing/2014/chart" uri="{C3380CC4-5D6E-409C-BE32-E72D297353CC}">
                <c16:uniqueId val="{00000001-926E-42FF-9245-526EC1381F38}"/>
              </c:ext>
            </c:extLst>
          </c:dPt>
          <c:dPt>
            <c:idx val="1"/>
            <c:invertIfNegative val="0"/>
            <c:bubble3D val="0"/>
            <c:spPr>
              <a:solidFill>
                <a:srgbClr val="414549"/>
              </a:solidFill>
              <a:ln w="19050">
                <a:solidFill>
                  <a:schemeClr val="lt1"/>
                </a:solidFill>
              </a:ln>
              <a:effectLst/>
            </c:spPr>
            <c:extLst>
              <c:ext xmlns:c16="http://schemas.microsoft.com/office/drawing/2014/chart" uri="{C3380CC4-5D6E-409C-BE32-E72D297353CC}">
                <c16:uniqueId val="{00000003-926E-42FF-9245-526EC1381F38}"/>
              </c:ext>
            </c:extLst>
          </c:dPt>
          <c:dPt>
            <c:idx val="2"/>
            <c:invertIfNegative val="0"/>
            <c:bubble3D val="0"/>
            <c:spPr>
              <a:solidFill>
                <a:srgbClr val="414549"/>
              </a:solidFill>
              <a:ln w="19050">
                <a:solidFill>
                  <a:schemeClr val="lt1"/>
                </a:solidFill>
              </a:ln>
              <a:effectLst/>
            </c:spPr>
            <c:extLst>
              <c:ext xmlns:c16="http://schemas.microsoft.com/office/drawing/2014/chart" uri="{C3380CC4-5D6E-409C-BE32-E72D297353CC}">
                <c16:uniqueId val="{00000005-926E-42FF-9245-526EC1381F38}"/>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Sheet1!$B$2:$B$4</c:f>
              <c:numCache>
                <c:formatCode>0</c:formatCode>
                <c:ptCount val="3"/>
                <c:pt idx="0">
                  <c:v>28.775687803551186</c:v>
                </c:pt>
                <c:pt idx="1">
                  <c:v>17.364658013411532</c:v>
                </c:pt>
                <c:pt idx="2">
                  <c:v>30.147588663873943</c:v>
                </c:pt>
              </c:numCache>
            </c:numRef>
          </c:val>
          <c:extLst>
            <c:ext xmlns:c16="http://schemas.microsoft.com/office/drawing/2014/chart" uri="{C3380CC4-5D6E-409C-BE32-E72D297353CC}">
              <c16:uniqueId val="{0000000A-926E-42FF-9245-526EC1381F38}"/>
            </c:ext>
          </c:extLst>
        </c:ser>
        <c:ser>
          <c:idx val="1"/>
          <c:order val="1"/>
          <c:tx>
            <c:strRef>
              <c:f>Sheet1!$C$1</c:f>
              <c:strCache>
                <c:ptCount val="1"/>
                <c:pt idx="0">
                  <c:v>200 – 299 Kč</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Sheet1!$C$2:$C$4</c:f>
              <c:numCache>
                <c:formatCode>0</c:formatCode>
                <c:ptCount val="3"/>
                <c:pt idx="0">
                  <c:v>10.816931077844055</c:v>
                </c:pt>
                <c:pt idx="1">
                  <c:v>14.458951339919471</c:v>
                </c:pt>
                <c:pt idx="2">
                  <c:v>22.329767081149697</c:v>
                </c:pt>
              </c:numCache>
            </c:numRef>
          </c:val>
          <c:extLst>
            <c:ext xmlns:c16="http://schemas.microsoft.com/office/drawing/2014/chart" uri="{C3380CC4-5D6E-409C-BE32-E72D297353CC}">
              <c16:uniqueId val="{0000000B-926E-42FF-9245-526EC1381F38}"/>
            </c:ext>
          </c:extLst>
        </c:ser>
        <c:ser>
          <c:idx val="2"/>
          <c:order val="2"/>
          <c:tx>
            <c:strRef>
              <c:f>Sheet1!$D$1</c:f>
              <c:strCache>
                <c:ptCount val="1"/>
                <c:pt idx="0">
                  <c:v>300 – 399 Kč</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Sheet1!$D$2:$D$4</c:f>
              <c:numCache>
                <c:formatCode>0</c:formatCode>
                <c:ptCount val="3"/>
                <c:pt idx="0">
                  <c:v>14.654067318968114</c:v>
                </c:pt>
                <c:pt idx="1">
                  <c:v>18.079058443114228</c:v>
                </c:pt>
                <c:pt idx="2">
                  <c:v>19.499373230169549</c:v>
                </c:pt>
              </c:numCache>
            </c:numRef>
          </c:val>
          <c:extLst>
            <c:ext xmlns:c16="http://schemas.microsoft.com/office/drawing/2014/chart" uri="{C3380CC4-5D6E-409C-BE32-E72D297353CC}">
              <c16:uniqueId val="{0000000C-926E-42FF-9245-526EC1381F38}"/>
            </c:ext>
          </c:extLst>
        </c:ser>
        <c:ser>
          <c:idx val="3"/>
          <c:order val="3"/>
          <c:tx>
            <c:strRef>
              <c:f>Sheet1!$E$1</c:f>
              <c:strCache>
                <c:ptCount val="1"/>
                <c:pt idx="0">
                  <c:v>400 – 599 Kč</c:v>
                </c:pt>
              </c:strCache>
            </c:strRef>
          </c:tx>
          <c:spPr>
            <a:solidFill>
              <a:schemeClr val="accent4"/>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Sheet1!$E$2:$E$4</c:f>
              <c:numCache>
                <c:formatCode>0</c:formatCode>
                <c:ptCount val="3"/>
                <c:pt idx="0">
                  <c:v>20.844465512633171</c:v>
                </c:pt>
                <c:pt idx="1">
                  <c:v>26.831598701172467</c:v>
                </c:pt>
                <c:pt idx="2">
                  <c:v>14.977854110693887</c:v>
                </c:pt>
              </c:numCache>
            </c:numRef>
          </c:val>
          <c:extLst>
            <c:ext xmlns:c16="http://schemas.microsoft.com/office/drawing/2014/chart" uri="{C3380CC4-5D6E-409C-BE32-E72D297353CC}">
              <c16:uniqueId val="{0000000D-926E-42FF-9245-526EC1381F38}"/>
            </c:ext>
          </c:extLst>
        </c:ser>
        <c:ser>
          <c:idx val="4"/>
          <c:order val="4"/>
          <c:tx>
            <c:strRef>
              <c:f>Sheet1!$F$1</c:f>
              <c:strCache>
                <c:ptCount val="1"/>
                <c:pt idx="0">
                  <c:v>600 a více Kč</c:v>
                </c:pt>
              </c:strCache>
            </c:strRef>
          </c:tx>
          <c:spPr>
            <a:solidFill>
              <a:schemeClr val="accent5"/>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Sheet1!$F$2:$F$4</c:f>
              <c:numCache>
                <c:formatCode>0</c:formatCode>
                <c:ptCount val="3"/>
                <c:pt idx="0">
                  <c:v>12.578865689206037</c:v>
                </c:pt>
                <c:pt idx="1">
                  <c:v>15.710918773457806</c:v>
                </c:pt>
                <c:pt idx="2">
                  <c:v>4.0757701630355374</c:v>
                </c:pt>
              </c:numCache>
            </c:numRef>
          </c:val>
          <c:extLst>
            <c:ext xmlns:c16="http://schemas.microsoft.com/office/drawing/2014/chart" uri="{C3380CC4-5D6E-409C-BE32-E72D297353CC}">
              <c16:uniqueId val="{0000000E-926E-42FF-9245-526EC1381F38}"/>
            </c:ext>
          </c:extLst>
        </c:ser>
        <c:ser>
          <c:idx val="5"/>
          <c:order val="5"/>
          <c:tx>
            <c:strRef>
              <c:f>Sheet1!$G$1</c:f>
              <c:strCache>
                <c:ptCount val="1"/>
                <c:pt idx="0">
                  <c:v>Neví / neplatí</c:v>
                </c:pt>
              </c:strCache>
            </c:strRef>
          </c:tx>
          <c:spPr>
            <a:solidFill>
              <a:srgbClr val="94C2BD"/>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Sheet1!$G$2:$G$4</c:f>
              <c:numCache>
                <c:formatCode>0</c:formatCode>
                <c:ptCount val="3"/>
                <c:pt idx="0">
                  <c:v>12.329982597797438</c:v>
                </c:pt>
                <c:pt idx="1">
                  <c:v>7.5548147289245016</c:v>
                </c:pt>
                <c:pt idx="2">
                  <c:v>8.9696467510773843</c:v>
                </c:pt>
              </c:numCache>
            </c:numRef>
          </c:val>
          <c:extLst>
            <c:ext xmlns:c16="http://schemas.microsoft.com/office/drawing/2014/chart" uri="{C3380CC4-5D6E-409C-BE32-E72D297353CC}">
              <c16:uniqueId val="{0000000F-926E-42FF-9245-526EC1381F38}"/>
            </c:ext>
          </c:extLst>
        </c:ser>
        <c:dLbls>
          <c:showLegendKey val="0"/>
          <c:showVal val="0"/>
          <c:showCatName val="0"/>
          <c:showSerName val="0"/>
          <c:showPercent val="0"/>
          <c:showBubbleSize val="0"/>
        </c:dLbls>
        <c:gapWidth val="100"/>
        <c:overlap val="100"/>
        <c:axId val="920973247"/>
        <c:axId val="592441247"/>
      </c:barChart>
      <c:valAx>
        <c:axId val="59244124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920973247"/>
        <c:crosses val="autoZero"/>
        <c:crossBetween val="between"/>
      </c:valAx>
      <c:catAx>
        <c:axId val="920973247"/>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97" b="0" i="0" u="none" strike="noStrike" kern="1200" baseline="0">
                <a:solidFill>
                  <a:schemeClr val="tx1">
                    <a:lumMod val="65000"/>
                    <a:lumOff val="35000"/>
                  </a:schemeClr>
                </a:solidFill>
                <a:latin typeface="+mn-lt"/>
                <a:ea typeface="+mn-ea"/>
                <a:cs typeface="+mn-cs"/>
              </a:defRPr>
            </a:pPr>
            <a:endParaRPr lang="cs-CZ"/>
          </a:p>
        </c:txPr>
        <c:crossAx val="592441247"/>
        <c:crosses val="autoZero"/>
        <c:auto val="1"/>
        <c:lblAlgn val="ctr"/>
        <c:lblOffset val="100"/>
        <c:noMultiLvlLbl val="0"/>
      </c:catAx>
      <c:spPr>
        <a:noFill/>
        <a:ln>
          <a:noFill/>
        </a:ln>
        <a:effectLst/>
      </c:spPr>
    </c:plotArea>
    <c:legend>
      <c:legendPos val="b"/>
      <c:layout>
        <c:manualLayout>
          <c:xMode val="edge"/>
          <c:yMode val="edge"/>
          <c:x val="1.7733169283803203E-2"/>
          <c:y val="0.9218987647542668"/>
          <c:w val="0.96453349205306049"/>
          <c:h val="5.847780930459420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noProof="0" dirty="0"/>
              <a:t>Počet kanálů dle typu příjmu</a:t>
            </a:r>
            <a:endParaRPr lang="cs-CZ" sz="1050" noProof="0" dirty="0"/>
          </a:p>
        </c:rich>
      </c:tx>
      <c:layout>
        <c:manualLayout>
          <c:xMode val="edge"/>
          <c:yMode val="edge"/>
          <c:x val="0.36652840796299674"/>
          <c:y val="4.9058564852847486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28363771928695364"/>
          <c:y val="0.18382974775117841"/>
          <c:w val="0.61551636644744467"/>
          <c:h val="0.59621968348083521"/>
        </c:manualLayout>
      </c:layout>
      <c:barChart>
        <c:barDir val="bar"/>
        <c:grouping val="percentStacked"/>
        <c:varyColors val="0"/>
        <c:ser>
          <c:idx val="0"/>
          <c:order val="0"/>
          <c:tx>
            <c:strRef>
              <c:f>Sheet1!$B$1</c:f>
              <c:strCache>
                <c:ptCount val="1"/>
                <c:pt idx="0">
                  <c:v>1-30</c:v>
                </c:pt>
              </c:strCache>
            </c:strRef>
          </c:tx>
          <c:spPr>
            <a:solidFill>
              <a:srgbClr val="414549"/>
            </a:solidFill>
            <a:ln w="19050">
              <a:solidFill>
                <a:schemeClr val="lt1"/>
              </a:solidFill>
            </a:ln>
            <a:effectLst/>
          </c:spPr>
          <c:invertIfNegative val="0"/>
          <c:dPt>
            <c:idx val="0"/>
            <c:invertIfNegative val="0"/>
            <c:bubble3D val="0"/>
            <c:spPr>
              <a:solidFill>
                <a:srgbClr val="414549"/>
              </a:solidFill>
              <a:ln w="19050">
                <a:solidFill>
                  <a:schemeClr val="lt1"/>
                </a:solidFill>
              </a:ln>
              <a:effectLst/>
            </c:spPr>
            <c:extLst>
              <c:ext xmlns:c16="http://schemas.microsoft.com/office/drawing/2014/chart" uri="{C3380CC4-5D6E-409C-BE32-E72D297353CC}">
                <c16:uniqueId val="{00000001-B7AD-4532-B391-ECD66DF05D53}"/>
              </c:ext>
            </c:extLst>
          </c:dPt>
          <c:dPt>
            <c:idx val="1"/>
            <c:invertIfNegative val="0"/>
            <c:bubble3D val="0"/>
            <c:spPr>
              <a:solidFill>
                <a:srgbClr val="414549"/>
              </a:solidFill>
              <a:ln w="19050">
                <a:solidFill>
                  <a:schemeClr val="lt1"/>
                </a:solidFill>
              </a:ln>
              <a:effectLst/>
            </c:spPr>
            <c:extLst>
              <c:ext xmlns:c16="http://schemas.microsoft.com/office/drawing/2014/chart" uri="{C3380CC4-5D6E-409C-BE32-E72D297353CC}">
                <c16:uniqueId val="{00000003-B7AD-4532-B391-ECD66DF05D53}"/>
              </c:ext>
            </c:extLst>
          </c:dPt>
          <c:dPt>
            <c:idx val="2"/>
            <c:invertIfNegative val="0"/>
            <c:bubble3D val="0"/>
            <c:spPr>
              <a:solidFill>
                <a:srgbClr val="414549"/>
              </a:solidFill>
              <a:ln w="19050">
                <a:solidFill>
                  <a:schemeClr val="lt1"/>
                </a:solidFill>
              </a:ln>
              <a:effectLst/>
            </c:spPr>
            <c:extLst>
              <c:ext xmlns:c16="http://schemas.microsoft.com/office/drawing/2014/chart" uri="{C3380CC4-5D6E-409C-BE32-E72D297353CC}">
                <c16:uniqueId val="{00000005-B7AD-4532-B391-ECD66DF05D53}"/>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Sheet1!$B$2:$B$4</c:f>
              <c:numCache>
                <c:formatCode>0</c:formatCode>
                <c:ptCount val="3"/>
                <c:pt idx="0">
                  <c:v>22.67473177856192</c:v>
                </c:pt>
                <c:pt idx="1">
                  <c:v>22.960796878971404</c:v>
                </c:pt>
                <c:pt idx="2">
                  <c:v>20.056443866896466</c:v>
                </c:pt>
              </c:numCache>
            </c:numRef>
          </c:val>
          <c:extLst>
            <c:ext xmlns:c16="http://schemas.microsoft.com/office/drawing/2014/chart" uri="{C3380CC4-5D6E-409C-BE32-E72D297353CC}">
              <c16:uniqueId val="{00000006-B7AD-4532-B391-ECD66DF05D53}"/>
            </c:ext>
          </c:extLst>
        </c:ser>
        <c:ser>
          <c:idx val="1"/>
          <c:order val="1"/>
          <c:tx>
            <c:strRef>
              <c:f>Sheet1!$C$1</c:f>
              <c:strCache>
                <c:ptCount val="1"/>
                <c:pt idx="0">
                  <c:v>31-50</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Sheet1!$C$2:$C$4</c:f>
              <c:numCache>
                <c:formatCode>0</c:formatCode>
                <c:ptCount val="3"/>
                <c:pt idx="0">
                  <c:v>18.47184599894711</c:v>
                </c:pt>
                <c:pt idx="1">
                  <c:v>19.084528574028724</c:v>
                </c:pt>
                <c:pt idx="2">
                  <c:v>20.728792874646796</c:v>
                </c:pt>
              </c:numCache>
            </c:numRef>
          </c:val>
          <c:extLst>
            <c:ext xmlns:c16="http://schemas.microsoft.com/office/drawing/2014/chart" uri="{C3380CC4-5D6E-409C-BE32-E72D297353CC}">
              <c16:uniqueId val="{00000007-B7AD-4532-B391-ECD66DF05D53}"/>
            </c:ext>
          </c:extLst>
        </c:ser>
        <c:ser>
          <c:idx val="2"/>
          <c:order val="2"/>
          <c:tx>
            <c:strRef>
              <c:f>Sheet1!$D$1</c:f>
              <c:strCache>
                <c:ptCount val="1"/>
                <c:pt idx="0">
                  <c:v>51-75</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Sheet1!$D$2:$D$4</c:f>
              <c:numCache>
                <c:formatCode>0</c:formatCode>
                <c:ptCount val="3"/>
                <c:pt idx="0">
                  <c:v>13.025439526500291</c:v>
                </c:pt>
                <c:pt idx="1">
                  <c:v>14.263490272771373</c:v>
                </c:pt>
                <c:pt idx="2">
                  <c:v>15.546794986442377</c:v>
                </c:pt>
              </c:numCache>
            </c:numRef>
          </c:val>
          <c:extLst>
            <c:ext xmlns:c16="http://schemas.microsoft.com/office/drawing/2014/chart" uri="{C3380CC4-5D6E-409C-BE32-E72D297353CC}">
              <c16:uniqueId val="{00000008-B7AD-4532-B391-ECD66DF05D53}"/>
            </c:ext>
          </c:extLst>
        </c:ser>
        <c:ser>
          <c:idx val="3"/>
          <c:order val="3"/>
          <c:tx>
            <c:strRef>
              <c:f>Sheet1!$E$1</c:f>
              <c:strCache>
                <c:ptCount val="1"/>
                <c:pt idx="0">
                  <c:v>76-100</c:v>
                </c:pt>
              </c:strCache>
            </c:strRef>
          </c:tx>
          <c:spPr>
            <a:solidFill>
              <a:schemeClr val="accent4"/>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Sheet1!$E$2:$E$4</c:f>
              <c:numCache>
                <c:formatCode>0</c:formatCode>
                <c:ptCount val="3"/>
                <c:pt idx="0">
                  <c:v>20.162240892665611</c:v>
                </c:pt>
                <c:pt idx="1">
                  <c:v>17.672914903148605</c:v>
                </c:pt>
                <c:pt idx="2">
                  <c:v>17.621281375608696</c:v>
                </c:pt>
              </c:numCache>
            </c:numRef>
          </c:val>
          <c:extLst>
            <c:ext xmlns:c16="http://schemas.microsoft.com/office/drawing/2014/chart" uri="{C3380CC4-5D6E-409C-BE32-E72D297353CC}">
              <c16:uniqueId val="{00000009-B7AD-4532-B391-ECD66DF05D53}"/>
            </c:ext>
          </c:extLst>
        </c:ser>
        <c:ser>
          <c:idx val="4"/>
          <c:order val="4"/>
          <c:tx>
            <c:strRef>
              <c:f>Sheet1!$F$1</c:f>
              <c:strCache>
                <c:ptCount val="1"/>
                <c:pt idx="0">
                  <c:v>101+</c:v>
                </c:pt>
              </c:strCache>
            </c:strRef>
          </c:tx>
          <c:spPr>
            <a:solidFill>
              <a:schemeClr val="accent5"/>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Internetová televize (n=202)</c:v>
                </c:pt>
                <c:pt idx="1">
                  <c:v>Kabelová televize (n=235)</c:v>
                </c:pt>
                <c:pt idx="2">
                  <c:v>Satelitní televize (n=240)</c:v>
                </c:pt>
              </c:strCache>
            </c:strRef>
          </c:cat>
          <c:val>
            <c:numRef>
              <c:f>Sheet1!$F$2:$F$4</c:f>
              <c:numCache>
                <c:formatCode>0</c:formatCode>
                <c:ptCount val="3"/>
                <c:pt idx="0">
                  <c:v>25.665741803325069</c:v>
                </c:pt>
                <c:pt idx="1">
                  <c:v>26.018269371079899</c:v>
                </c:pt>
                <c:pt idx="2">
                  <c:v>26.046686896405657</c:v>
                </c:pt>
              </c:numCache>
            </c:numRef>
          </c:val>
          <c:extLst>
            <c:ext xmlns:c16="http://schemas.microsoft.com/office/drawing/2014/chart" uri="{C3380CC4-5D6E-409C-BE32-E72D297353CC}">
              <c16:uniqueId val="{0000000A-B7AD-4532-B391-ECD66DF05D53}"/>
            </c:ext>
          </c:extLst>
        </c:ser>
        <c:dLbls>
          <c:showLegendKey val="0"/>
          <c:showVal val="0"/>
          <c:showCatName val="0"/>
          <c:showSerName val="0"/>
          <c:showPercent val="0"/>
          <c:showBubbleSize val="0"/>
        </c:dLbls>
        <c:gapWidth val="100"/>
        <c:overlap val="100"/>
        <c:axId val="920973247"/>
        <c:axId val="592441247"/>
      </c:barChart>
      <c:valAx>
        <c:axId val="59244124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920973247"/>
        <c:crosses val="autoZero"/>
        <c:crossBetween val="between"/>
      </c:valAx>
      <c:catAx>
        <c:axId val="920973247"/>
        <c:scaling>
          <c:orientation val="minMax"/>
        </c:scaling>
        <c:delete val="1"/>
        <c:axPos val="l"/>
        <c:numFmt formatCode="General" sourceLinked="1"/>
        <c:majorTickMark val="out"/>
        <c:minorTickMark val="none"/>
        <c:tickLblPos val="nextTo"/>
        <c:crossAx val="592441247"/>
        <c:crosses val="autoZero"/>
        <c:auto val="1"/>
        <c:lblAlgn val="ctr"/>
        <c:lblOffset val="100"/>
        <c:noMultiLvlLbl val="0"/>
      </c:catAx>
      <c:spPr>
        <a:noFill/>
        <a:ln>
          <a:noFill/>
        </a:ln>
        <a:effectLst/>
      </c:spPr>
    </c:plotArea>
    <c:legend>
      <c:legendPos val="b"/>
      <c:layout>
        <c:manualLayout>
          <c:xMode val="edge"/>
          <c:yMode val="edge"/>
          <c:x val="0.26140651243210428"/>
          <c:y val="0.9218987647542668"/>
          <c:w val="0.67293867045353695"/>
          <c:h val="5.847780930459420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effectLst/>
              </a:rPr>
              <a:t>Důvod</a:t>
            </a:r>
            <a:r>
              <a:rPr lang="cs-CZ" sz="1600" baseline="0" dirty="0">
                <a:effectLst/>
              </a:rPr>
              <a:t> nevyužívání internetu od poskytovatele TV </a:t>
            </a:r>
            <a:endParaRPr lang="cs-CZ" sz="18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41320491474824"/>
          <c:y val="0.13810157387487942"/>
          <c:w val="0.49573084171794757"/>
          <c:h val="0.80843342190237732"/>
        </c:manualLayout>
      </c:layout>
      <c:barChart>
        <c:barDir val="bar"/>
        <c:grouping val="clustered"/>
        <c:varyColors val="0"/>
        <c:ser>
          <c:idx val="0"/>
          <c:order val="0"/>
          <c:tx>
            <c:strRef>
              <c:f>Sheet1!$B$1</c:f>
              <c:strCache>
                <c:ptCount val="1"/>
                <c:pt idx="0">
                  <c:v>Column1</c:v>
                </c:pt>
              </c:strCache>
            </c:strRef>
          </c:tx>
          <c:spPr>
            <a:solidFill>
              <a:srgbClr val="414549"/>
            </a:solidFill>
            <a:ln>
              <a:noFill/>
            </a:ln>
            <a:effectLst/>
          </c:spPr>
          <c:invertIfNegative val="0"/>
          <c:dLbls>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Cena / jiný poskytovatel poskytuje levněji</c:v>
                </c:pt>
                <c:pt idx="1">
                  <c:v>Z historických důvodů (internet pořizován dřív nebo později)</c:v>
                </c:pt>
                <c:pt idx="2">
                  <c:v>Poskytovatel TV neposkytuje internet / jinak to nejde</c:v>
                </c:pt>
                <c:pt idx="3">
                  <c:v>Internet poskytuje místní poskytovatel</c:v>
                </c:pt>
                <c:pt idx="4">
                  <c:v>Kvalita / jiný poskytovatel poskytuje kvalitnější</c:v>
                </c:pt>
                <c:pt idx="5">
                  <c:v>Řeší někdo jiný (více lidí v domácnosti, pronájem)</c:v>
                </c:pt>
                <c:pt idx="6">
                  <c:v>Vázanost smlouvou</c:v>
                </c:pt>
                <c:pt idx="7">
                  <c:v>Nevyužíváme internet</c:v>
                </c:pt>
                <c:pt idx="8">
                  <c:v>JINÉ</c:v>
                </c:pt>
                <c:pt idx="9">
                  <c:v>Neví</c:v>
                </c:pt>
              </c:strCache>
            </c:strRef>
          </c:cat>
          <c:val>
            <c:numRef>
              <c:f>Sheet1!$B$2:$B$11</c:f>
              <c:numCache>
                <c:formatCode>General</c:formatCode>
                <c:ptCount val="10"/>
                <c:pt idx="0">
                  <c:v>29.838835593625525</c:v>
                </c:pt>
                <c:pt idx="1">
                  <c:v>18.085750240141273</c:v>
                </c:pt>
                <c:pt idx="2">
                  <c:v>9.8009322895969007</c:v>
                </c:pt>
                <c:pt idx="3">
                  <c:v>8.0541148153146889</c:v>
                </c:pt>
                <c:pt idx="4">
                  <c:v>6.0117231588586675</c:v>
                </c:pt>
                <c:pt idx="5">
                  <c:v>4.5535863478474505</c:v>
                </c:pt>
                <c:pt idx="6">
                  <c:v>1.1628849806521813</c:v>
                </c:pt>
                <c:pt idx="7">
                  <c:v>1.8113610646989833</c:v>
                </c:pt>
                <c:pt idx="8">
                  <c:v>7.7333252582793444</c:v>
                </c:pt>
                <c:pt idx="9">
                  <c:v>12.947487260984989</c:v>
                </c:pt>
              </c:numCache>
            </c:numRef>
          </c:val>
          <c:extLst>
            <c:ext xmlns:c16="http://schemas.microsoft.com/office/drawing/2014/chart" uri="{C3380CC4-5D6E-409C-BE32-E72D297353CC}">
              <c16:uniqueId val="{00000000-6E91-4C28-95EA-D5B6E64B3FB6}"/>
            </c:ext>
          </c:extLst>
        </c:ser>
        <c:dLbls>
          <c:showLegendKey val="0"/>
          <c:showVal val="0"/>
          <c:showCatName val="0"/>
          <c:showSerName val="0"/>
          <c:showPercent val="0"/>
          <c:showBubbleSize val="0"/>
        </c:dLbls>
        <c:gapWidth val="75"/>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t"/>
        <c:numFmt formatCode="General" sourceLinked="1"/>
        <c:majorTickMark val="none"/>
        <c:minorTickMark val="none"/>
        <c:tickLblPos val="nextTo"/>
        <c:crossAx val="1566897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dirty="0"/>
              <a:t>Situace</a:t>
            </a:r>
            <a:r>
              <a:rPr lang="cs-CZ" sz="1600" baseline="0" dirty="0"/>
              <a:t> se týká…</a:t>
            </a:r>
            <a:endParaRPr lang="cs-CZ" sz="160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rgbClr val="414549"/>
              </a:solidFill>
              <a:ln w="6350">
                <a:solidFill>
                  <a:schemeClr val="lt1"/>
                </a:solidFill>
              </a:ln>
              <a:effectLst/>
            </c:spPr>
            <c:extLst>
              <c:ext xmlns:c16="http://schemas.microsoft.com/office/drawing/2014/chart" uri="{C3380CC4-5D6E-409C-BE32-E72D297353CC}">
                <c16:uniqueId val="{00000001-F74D-4291-8CE5-273F060A302A}"/>
              </c:ext>
            </c:extLst>
          </c:dPt>
          <c:dPt>
            <c:idx val="1"/>
            <c:bubble3D val="0"/>
            <c:spPr>
              <a:solidFill>
                <a:srgbClr val="E2B726"/>
              </a:solidFill>
              <a:ln w="6350">
                <a:solidFill>
                  <a:schemeClr val="lt1"/>
                </a:solidFill>
              </a:ln>
              <a:effectLst/>
            </c:spPr>
            <c:extLst>
              <c:ext xmlns:c16="http://schemas.microsoft.com/office/drawing/2014/chart" uri="{C3380CC4-5D6E-409C-BE32-E72D297353CC}">
                <c16:uniqueId val="{00000003-F74D-4291-8CE5-273F060A302A}"/>
              </c:ext>
            </c:extLst>
          </c:dPt>
          <c:dPt>
            <c:idx val="2"/>
            <c:bubble3D val="0"/>
            <c:spPr>
              <a:solidFill>
                <a:schemeClr val="accent3"/>
              </a:solidFill>
              <a:ln w="6350">
                <a:solidFill>
                  <a:schemeClr val="lt1"/>
                </a:solidFill>
              </a:ln>
              <a:effectLst/>
            </c:spPr>
            <c:extLst>
              <c:ext xmlns:c16="http://schemas.microsoft.com/office/drawing/2014/chart" uri="{C3380CC4-5D6E-409C-BE32-E72D297353CC}">
                <c16:uniqueId val="{00000005-F74D-4291-8CE5-273F060A302A}"/>
              </c:ext>
            </c:extLst>
          </c:dPt>
          <c:dPt>
            <c:idx val="3"/>
            <c:bubble3D val="0"/>
            <c:spPr>
              <a:solidFill>
                <a:schemeClr val="bg1">
                  <a:lumMod val="75000"/>
                </a:schemeClr>
              </a:solidFill>
              <a:ln w="6350">
                <a:solidFill>
                  <a:schemeClr val="lt1"/>
                </a:solidFill>
              </a:ln>
              <a:effectLst/>
            </c:spPr>
            <c:extLst>
              <c:ext xmlns:c16="http://schemas.microsoft.com/office/drawing/2014/chart" uri="{C3380CC4-5D6E-409C-BE32-E72D297353CC}">
                <c16:uniqueId val="{00000007-F74D-4291-8CE5-273F060A302A}"/>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Jen satelitní</c:v>
                </c:pt>
                <c:pt idx="1">
                  <c:v>Jen kabelové</c:v>
                </c:pt>
                <c:pt idx="2">
                  <c:v>Jen IPTV / OTT</c:v>
                </c:pt>
                <c:pt idx="3">
                  <c:v>Kombinace</c:v>
                </c:pt>
              </c:strCache>
            </c:strRef>
          </c:cat>
          <c:val>
            <c:numRef>
              <c:f>Sheet1!$B$2:$B$5</c:f>
              <c:numCache>
                <c:formatCode>0</c:formatCode>
                <c:ptCount val="4"/>
                <c:pt idx="0">
                  <c:v>38.357678115884276</c:v>
                </c:pt>
                <c:pt idx="1">
                  <c:v>13.692410672391494</c:v>
                </c:pt>
                <c:pt idx="2">
                  <c:v>7.3614814589070221</c:v>
                </c:pt>
                <c:pt idx="3">
                  <c:v>40.588429752817198</c:v>
                </c:pt>
              </c:numCache>
            </c:numRef>
          </c:val>
          <c:extLst>
            <c:ext xmlns:c16="http://schemas.microsoft.com/office/drawing/2014/chart" uri="{C3380CC4-5D6E-409C-BE32-E72D297353CC}">
              <c16:uniqueId val="{0000000A-F74D-4291-8CE5-273F060A302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8414621101630191"/>
          <c:y val="0.2012632129780377"/>
          <c:w val="0.26585365853658538"/>
          <c:h val="0.4609403689925148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73456021817895"/>
          <c:y val="0.11886304410066344"/>
          <c:w val="0.6677102920478144"/>
          <c:h val="0.85588990760268058"/>
        </c:manualLayout>
      </c:layout>
      <c:barChart>
        <c:barDir val="bar"/>
        <c:grouping val="percentStacked"/>
        <c:varyColors val="0"/>
        <c:ser>
          <c:idx val="0"/>
          <c:order val="0"/>
          <c:tx>
            <c:strRef>
              <c:f>Sheet1!$B$1</c:f>
              <c:strCache>
                <c:ptCount val="1"/>
                <c:pt idx="0">
                  <c:v>Odpůrci reklamy</c:v>
                </c:pt>
              </c:strCache>
            </c:strRef>
          </c:tx>
          <c:spPr>
            <a:solidFill>
              <a:srgbClr val="85280F"/>
            </a:solidFill>
            <a:ln>
              <a:noFill/>
            </a:ln>
            <a:effectLst/>
          </c:spPr>
          <c:invertIfNegative val="0"/>
          <c:dLbls>
            <c:dLbl>
              <c:idx val="14"/>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D-63AC-4388-8174-8ED2F8625129}"/>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Sheet1!$A$20:$A$35</c:f>
              <c:strCache>
                <c:ptCount val="16"/>
                <c:pt idx="0">
                  <c:v>TYP PŘÍJMU TV</c:v>
                </c:pt>
                <c:pt idx="1">
                  <c:v>Jen pozemní</c:v>
                </c:pt>
                <c:pt idx="2">
                  <c:v>Jen satelitní</c:v>
                </c:pt>
                <c:pt idx="3">
                  <c:v>Jen kabelové</c:v>
                </c:pt>
                <c:pt idx="4">
                  <c:v>Jen IPTV / OTT</c:v>
                </c:pt>
                <c:pt idx="5">
                  <c:v>Kombinace</c:v>
                </c:pt>
                <c:pt idx="6">
                  <c:v>TV ZDARMA / ZA PENÍZE</c:v>
                </c:pt>
                <c:pt idx="7">
                  <c:v>Jen TV zdarma</c:v>
                </c:pt>
                <c:pt idx="8">
                  <c:v>TV placená</c:v>
                </c:pt>
                <c:pt idx="9">
                  <c:v>ZNALOST ZNAČKY DIGI</c:v>
                </c:pt>
                <c:pt idx="10">
                  <c:v>Zná</c:v>
                </c:pt>
                <c:pt idx="11">
                  <c:v>Nezná</c:v>
                </c:pt>
                <c:pt idx="12">
                  <c:v>SLUŽBU PLACENÉ TV:</c:v>
                </c:pt>
                <c:pt idx="13">
                  <c:v>Zvažuje</c:v>
                </c:pt>
                <c:pt idx="14">
                  <c:v>Nezvažuje</c:v>
                </c:pt>
                <c:pt idx="15">
                  <c:v>Má placenou TV</c:v>
                </c:pt>
              </c:strCache>
            </c:strRef>
          </c:cat>
          <c:val>
            <c:numRef>
              <c:f>Sheet1!$B$20:$B$35</c:f>
              <c:numCache>
                <c:formatCode>0</c:formatCode>
                <c:ptCount val="16"/>
                <c:pt idx="1">
                  <c:v>31.995475909835154</c:v>
                </c:pt>
                <c:pt idx="2">
                  <c:v>22.668405564883759</c:v>
                </c:pt>
                <c:pt idx="3">
                  <c:v>26.879619488089741</c:v>
                </c:pt>
                <c:pt idx="4">
                  <c:v>29.633016321056836</c:v>
                </c:pt>
                <c:pt idx="5">
                  <c:v>28.130585730478728</c:v>
                </c:pt>
                <c:pt idx="7">
                  <c:v>32.36021173524378</c:v>
                </c:pt>
                <c:pt idx="8">
                  <c:v>26.653802951432944</c:v>
                </c:pt>
                <c:pt idx="10">
                  <c:v>28.45298568669563</c:v>
                </c:pt>
                <c:pt idx="11">
                  <c:v>29.57120199391079</c:v>
                </c:pt>
                <c:pt idx="13">
                  <c:v>24.218497861085655</c:v>
                </c:pt>
                <c:pt idx="14">
                  <c:v>37.825933656172843</c:v>
                </c:pt>
                <c:pt idx="15">
                  <c:v>26.653802951432944</c:v>
                </c:pt>
              </c:numCache>
            </c:numRef>
          </c:val>
          <c:extLst>
            <c:ext xmlns:c16="http://schemas.microsoft.com/office/drawing/2014/chart" uri="{C3380CC4-5D6E-409C-BE32-E72D297353CC}">
              <c16:uniqueId val="{00000000-324D-4C88-B4E0-A14000C16445}"/>
            </c:ext>
          </c:extLst>
        </c:ser>
        <c:ser>
          <c:idx val="1"/>
          <c:order val="1"/>
          <c:tx>
            <c:strRef>
              <c:f>Sheet1!$C$1</c:f>
              <c:strCache>
                <c:ptCount val="1"/>
                <c:pt idx="0">
                  <c:v>Pohodlní konzumenti</c:v>
                </c:pt>
              </c:strCache>
            </c:strRef>
          </c:tx>
          <c:spPr>
            <a:solidFill>
              <a:srgbClr val="71ADA7"/>
            </a:solidFill>
            <a:ln>
              <a:noFill/>
            </a:ln>
            <a:effectLst/>
          </c:spPr>
          <c:invertIfNegative val="0"/>
          <c:dLbls>
            <c:dLbl>
              <c:idx val="1"/>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0-63AC-4388-8174-8ED2F8625129}"/>
                </c:ext>
              </c:extLst>
            </c:dLbl>
            <c:dLbl>
              <c:idx val="2"/>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1-63AC-4388-8174-8ED2F8625129}"/>
                </c:ext>
              </c:extLst>
            </c:dLbl>
            <c:dLbl>
              <c:idx val="4"/>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2-63AC-4388-8174-8ED2F8625129}"/>
                </c:ext>
              </c:extLst>
            </c:dLbl>
            <c:dLbl>
              <c:idx val="5"/>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7-324D-4C88-B4E0-A14000C16445}"/>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Sheet1!$A$20:$A$35</c:f>
              <c:strCache>
                <c:ptCount val="16"/>
                <c:pt idx="0">
                  <c:v>TYP PŘÍJMU TV</c:v>
                </c:pt>
                <c:pt idx="1">
                  <c:v>Jen pozemní</c:v>
                </c:pt>
                <c:pt idx="2">
                  <c:v>Jen satelitní</c:v>
                </c:pt>
                <c:pt idx="3">
                  <c:v>Jen kabelové</c:v>
                </c:pt>
                <c:pt idx="4">
                  <c:v>Jen IPTV / OTT</c:v>
                </c:pt>
                <c:pt idx="5">
                  <c:v>Kombinace</c:v>
                </c:pt>
                <c:pt idx="6">
                  <c:v>TV ZDARMA / ZA PENÍZE</c:v>
                </c:pt>
                <c:pt idx="7">
                  <c:v>Jen TV zdarma</c:v>
                </c:pt>
                <c:pt idx="8">
                  <c:v>TV placená</c:v>
                </c:pt>
                <c:pt idx="9">
                  <c:v>ZNALOST ZNAČKY DIGI</c:v>
                </c:pt>
                <c:pt idx="10">
                  <c:v>Zná</c:v>
                </c:pt>
                <c:pt idx="11">
                  <c:v>Nezná</c:v>
                </c:pt>
                <c:pt idx="12">
                  <c:v>SLUŽBU PLACENÉ TV:</c:v>
                </c:pt>
                <c:pt idx="13">
                  <c:v>Zvažuje</c:v>
                </c:pt>
                <c:pt idx="14">
                  <c:v>Nezvažuje</c:v>
                </c:pt>
                <c:pt idx="15">
                  <c:v>Má placenou TV</c:v>
                </c:pt>
              </c:strCache>
            </c:strRef>
          </c:cat>
          <c:val>
            <c:numRef>
              <c:f>Sheet1!$C$20:$C$35</c:f>
              <c:numCache>
                <c:formatCode>0</c:formatCode>
                <c:ptCount val="16"/>
                <c:pt idx="1">
                  <c:v>31.989365167167801</c:v>
                </c:pt>
                <c:pt idx="2">
                  <c:v>43.144816410044982</c:v>
                </c:pt>
                <c:pt idx="3">
                  <c:v>23.55305459424391</c:v>
                </c:pt>
                <c:pt idx="4">
                  <c:v>16.109631129345779</c:v>
                </c:pt>
                <c:pt idx="5">
                  <c:v>17.096487131142126</c:v>
                </c:pt>
                <c:pt idx="7">
                  <c:v>28.328671919949265</c:v>
                </c:pt>
                <c:pt idx="8">
                  <c:v>24.403719690830798</c:v>
                </c:pt>
                <c:pt idx="10">
                  <c:v>23.976035977478759</c:v>
                </c:pt>
                <c:pt idx="11">
                  <c:v>27.958065465337466</c:v>
                </c:pt>
                <c:pt idx="13">
                  <c:v>22.98566575499791</c:v>
                </c:pt>
                <c:pt idx="14">
                  <c:v>29.695425904703111</c:v>
                </c:pt>
                <c:pt idx="15">
                  <c:v>24.403719690830798</c:v>
                </c:pt>
              </c:numCache>
            </c:numRef>
          </c:val>
          <c:extLst>
            <c:ext xmlns:c16="http://schemas.microsoft.com/office/drawing/2014/chart" uri="{C3380CC4-5D6E-409C-BE32-E72D297353CC}">
              <c16:uniqueId val="{00000001-324D-4C88-B4E0-A14000C16445}"/>
            </c:ext>
          </c:extLst>
        </c:ser>
        <c:ser>
          <c:idx val="2"/>
          <c:order val="2"/>
          <c:tx>
            <c:strRef>
              <c:f>Sheet1!$D$1</c:f>
              <c:strCache>
                <c:ptCount val="1"/>
                <c:pt idx="0">
                  <c:v>Hračičkové</c:v>
                </c:pt>
              </c:strCache>
            </c:strRef>
          </c:tx>
          <c:spPr>
            <a:solidFill>
              <a:srgbClr val="496249"/>
            </a:solidFill>
            <a:ln>
              <a:noFill/>
            </a:ln>
            <a:effectLst/>
          </c:spPr>
          <c:invertIfNegative val="0"/>
          <c:dLbls>
            <c:dLbl>
              <c:idx val="1"/>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3-63AC-4388-8174-8ED2F8625129}"/>
                </c:ext>
              </c:extLst>
            </c:dLbl>
            <c:dLbl>
              <c:idx val="4"/>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5-63AC-4388-8174-8ED2F8625129}"/>
                </c:ext>
              </c:extLst>
            </c:dLbl>
            <c:dLbl>
              <c:idx val="5"/>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9-324D-4C88-B4E0-A14000C16445}"/>
                </c:ext>
              </c:extLst>
            </c:dLbl>
            <c:dLbl>
              <c:idx val="7"/>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6-63AC-4388-8174-8ED2F8625129}"/>
                </c:ext>
              </c:extLst>
            </c:dLbl>
            <c:dLbl>
              <c:idx val="8"/>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7-63AC-4388-8174-8ED2F8625129}"/>
                </c:ext>
              </c:extLst>
            </c:dLbl>
            <c:dLbl>
              <c:idx val="10"/>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8-63AC-4388-8174-8ED2F8625129}"/>
                </c:ext>
              </c:extLst>
            </c:dLbl>
            <c:dLbl>
              <c:idx val="11"/>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9-63AC-4388-8174-8ED2F8625129}"/>
                </c:ext>
              </c:extLst>
            </c:dLbl>
            <c:dLbl>
              <c:idx val="14"/>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A-63AC-4388-8174-8ED2F8625129}"/>
                </c:ext>
              </c:extLst>
            </c:dLbl>
            <c:dLbl>
              <c:idx val="15"/>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12-324D-4C88-B4E0-A14000C16445}"/>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Sheet1!$A$20:$A$35</c:f>
              <c:strCache>
                <c:ptCount val="16"/>
                <c:pt idx="0">
                  <c:v>TYP PŘÍJMU TV</c:v>
                </c:pt>
                <c:pt idx="1">
                  <c:v>Jen pozemní</c:v>
                </c:pt>
                <c:pt idx="2">
                  <c:v>Jen satelitní</c:v>
                </c:pt>
                <c:pt idx="3">
                  <c:v>Jen kabelové</c:v>
                </c:pt>
                <c:pt idx="4">
                  <c:v>Jen IPTV / OTT</c:v>
                </c:pt>
                <c:pt idx="5">
                  <c:v>Kombinace</c:v>
                </c:pt>
                <c:pt idx="6">
                  <c:v>TV ZDARMA / ZA PENÍZE</c:v>
                </c:pt>
                <c:pt idx="7">
                  <c:v>Jen TV zdarma</c:v>
                </c:pt>
                <c:pt idx="8">
                  <c:v>TV placená</c:v>
                </c:pt>
                <c:pt idx="9">
                  <c:v>ZNALOST ZNAČKY DIGI</c:v>
                </c:pt>
                <c:pt idx="10">
                  <c:v>Zná</c:v>
                </c:pt>
                <c:pt idx="11">
                  <c:v>Nezná</c:v>
                </c:pt>
                <c:pt idx="12">
                  <c:v>SLUŽBU PLACENÉ TV:</c:v>
                </c:pt>
                <c:pt idx="13">
                  <c:v>Zvažuje</c:v>
                </c:pt>
                <c:pt idx="14">
                  <c:v>Nezvažuje</c:v>
                </c:pt>
                <c:pt idx="15">
                  <c:v>Má placenou TV</c:v>
                </c:pt>
              </c:strCache>
            </c:strRef>
          </c:cat>
          <c:val>
            <c:numRef>
              <c:f>Sheet1!$D$20:$D$35</c:f>
              <c:numCache>
                <c:formatCode>0</c:formatCode>
                <c:ptCount val="16"/>
                <c:pt idx="1">
                  <c:v>14.912417403112812</c:v>
                </c:pt>
                <c:pt idx="2">
                  <c:v>25.156893196374902</c:v>
                </c:pt>
                <c:pt idx="3">
                  <c:v>28.285057850131924</c:v>
                </c:pt>
                <c:pt idx="4">
                  <c:v>36.446041323922337</c:v>
                </c:pt>
                <c:pt idx="5">
                  <c:v>38.351402999662724</c:v>
                </c:pt>
                <c:pt idx="7">
                  <c:v>18.365253850640059</c:v>
                </c:pt>
                <c:pt idx="8">
                  <c:v>32.490918653712633</c:v>
                </c:pt>
                <c:pt idx="10">
                  <c:v>29.496858040352247</c:v>
                </c:pt>
                <c:pt idx="11">
                  <c:v>23.206361785459762</c:v>
                </c:pt>
                <c:pt idx="13">
                  <c:v>25.75291813415015</c:v>
                </c:pt>
                <c:pt idx="14">
                  <c:v>14.052298521991425</c:v>
                </c:pt>
                <c:pt idx="15">
                  <c:v>32.490918653712633</c:v>
                </c:pt>
              </c:numCache>
            </c:numRef>
          </c:val>
          <c:extLst>
            <c:ext xmlns:c16="http://schemas.microsoft.com/office/drawing/2014/chart" uri="{C3380CC4-5D6E-409C-BE32-E72D297353CC}">
              <c16:uniqueId val="{00000002-324D-4C88-B4E0-A14000C16445}"/>
            </c:ext>
          </c:extLst>
        </c:ser>
        <c:ser>
          <c:idx val="3"/>
          <c:order val="3"/>
          <c:tx>
            <c:strRef>
              <c:f>Sheet1!$E$1</c:f>
              <c:strCache>
                <c:ptCount val="1"/>
                <c:pt idx="0">
                  <c:v>Nelineární diváci</c:v>
                </c:pt>
              </c:strCache>
            </c:strRef>
          </c:tx>
          <c:spPr>
            <a:solidFill>
              <a:schemeClr val="accent4"/>
            </a:solidFill>
            <a:ln>
              <a:noFill/>
            </a:ln>
            <a:effectLst/>
          </c:spPr>
          <c:invertIfNegative val="0"/>
          <c:dLbls>
            <c:dLbl>
              <c:idx val="2"/>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4-63AC-4388-8174-8ED2F8625129}"/>
                </c:ext>
              </c:extLst>
            </c:dLbl>
            <c:dLbl>
              <c:idx val="8"/>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C-324D-4C88-B4E0-A14000C16445}"/>
                </c:ext>
              </c:extLst>
            </c:dLbl>
            <c:dLbl>
              <c:idx val="13"/>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C-63AC-4388-8174-8ED2F8625129}"/>
                </c:ext>
              </c:extLst>
            </c:dLbl>
            <c:dLbl>
              <c:idx val="15"/>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B-63AC-4388-8174-8ED2F8625129}"/>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Sheet1!$A$20:$A$35</c:f>
              <c:strCache>
                <c:ptCount val="16"/>
                <c:pt idx="0">
                  <c:v>TYP PŘÍJMU TV</c:v>
                </c:pt>
                <c:pt idx="1">
                  <c:v>Jen pozemní</c:v>
                </c:pt>
                <c:pt idx="2">
                  <c:v>Jen satelitní</c:v>
                </c:pt>
                <c:pt idx="3">
                  <c:v>Jen kabelové</c:v>
                </c:pt>
                <c:pt idx="4">
                  <c:v>Jen IPTV / OTT</c:v>
                </c:pt>
                <c:pt idx="5">
                  <c:v>Kombinace</c:v>
                </c:pt>
                <c:pt idx="6">
                  <c:v>TV ZDARMA / ZA PENÍZE</c:v>
                </c:pt>
                <c:pt idx="7">
                  <c:v>Jen TV zdarma</c:v>
                </c:pt>
                <c:pt idx="8">
                  <c:v>TV placená</c:v>
                </c:pt>
                <c:pt idx="9">
                  <c:v>ZNALOST ZNAČKY DIGI</c:v>
                </c:pt>
                <c:pt idx="10">
                  <c:v>Zná</c:v>
                </c:pt>
                <c:pt idx="11">
                  <c:v>Nezná</c:v>
                </c:pt>
                <c:pt idx="12">
                  <c:v>SLUŽBU PLACENÉ TV:</c:v>
                </c:pt>
                <c:pt idx="13">
                  <c:v>Zvažuje</c:v>
                </c:pt>
                <c:pt idx="14">
                  <c:v>Nezvažuje</c:v>
                </c:pt>
                <c:pt idx="15">
                  <c:v>Má placenou TV</c:v>
                </c:pt>
              </c:strCache>
            </c:strRef>
          </c:cat>
          <c:val>
            <c:numRef>
              <c:f>Sheet1!$E$20:$E$35</c:f>
              <c:numCache>
                <c:formatCode>0</c:formatCode>
                <c:ptCount val="16"/>
                <c:pt idx="1">
                  <c:v>18.915115525265101</c:v>
                </c:pt>
                <c:pt idx="2">
                  <c:v>6.2024242480415124</c:v>
                </c:pt>
                <c:pt idx="3">
                  <c:v>19.998559940893209</c:v>
                </c:pt>
                <c:pt idx="4">
                  <c:v>14.364115656249396</c:v>
                </c:pt>
                <c:pt idx="5">
                  <c:v>14.358216567548315</c:v>
                </c:pt>
                <c:pt idx="7">
                  <c:v>18.904748172742867</c:v>
                </c:pt>
                <c:pt idx="8">
                  <c:v>14.186399764644381</c:v>
                </c:pt>
                <c:pt idx="10">
                  <c:v>16.159296492344506</c:v>
                </c:pt>
                <c:pt idx="11">
                  <c:v>16.740920816263326</c:v>
                </c:pt>
                <c:pt idx="13">
                  <c:v>26.467393904868349</c:v>
                </c:pt>
                <c:pt idx="14">
                  <c:v>15.62645251868002</c:v>
                </c:pt>
                <c:pt idx="15">
                  <c:v>14.186399764644381</c:v>
                </c:pt>
              </c:numCache>
            </c:numRef>
          </c:val>
          <c:extLst>
            <c:ext xmlns:c16="http://schemas.microsoft.com/office/drawing/2014/chart" uri="{C3380CC4-5D6E-409C-BE32-E72D297353CC}">
              <c16:uniqueId val="{00000003-324D-4C88-B4E0-A14000C16445}"/>
            </c:ext>
          </c:extLst>
        </c:ser>
        <c:ser>
          <c:idx val="4"/>
          <c:order val="4"/>
          <c:tx>
            <c:strRef>
              <c:f>Sheet1!$F$1</c:f>
              <c:strCache>
                <c:ptCount val="1"/>
                <c:pt idx="0">
                  <c:v>Nezařazení</c:v>
                </c:pt>
              </c:strCache>
            </c:strRef>
          </c:tx>
          <c:spPr>
            <a:solidFill>
              <a:srgbClr val="676A6D"/>
            </a:solidFill>
            <a:ln>
              <a:noFill/>
            </a:ln>
            <a:effectLst/>
          </c:spPr>
          <c:invertIfNegative val="0"/>
          <c:dLbls>
            <c:delete val="1"/>
          </c:dLbls>
          <c:cat>
            <c:strRef>
              <c:f>Sheet1!$A$20:$A$35</c:f>
              <c:strCache>
                <c:ptCount val="16"/>
                <c:pt idx="0">
                  <c:v>TYP PŘÍJMU TV</c:v>
                </c:pt>
                <c:pt idx="1">
                  <c:v>Jen pozemní</c:v>
                </c:pt>
                <c:pt idx="2">
                  <c:v>Jen satelitní</c:v>
                </c:pt>
                <c:pt idx="3">
                  <c:v>Jen kabelové</c:v>
                </c:pt>
                <c:pt idx="4">
                  <c:v>Jen IPTV / OTT</c:v>
                </c:pt>
                <c:pt idx="5">
                  <c:v>Kombinace</c:v>
                </c:pt>
                <c:pt idx="6">
                  <c:v>TV ZDARMA / ZA PENÍZE</c:v>
                </c:pt>
                <c:pt idx="7">
                  <c:v>Jen TV zdarma</c:v>
                </c:pt>
                <c:pt idx="8">
                  <c:v>TV placená</c:v>
                </c:pt>
                <c:pt idx="9">
                  <c:v>ZNALOST ZNAČKY DIGI</c:v>
                </c:pt>
                <c:pt idx="10">
                  <c:v>Zná</c:v>
                </c:pt>
                <c:pt idx="11">
                  <c:v>Nezná</c:v>
                </c:pt>
                <c:pt idx="12">
                  <c:v>SLUŽBU PLACENÉ TV:</c:v>
                </c:pt>
                <c:pt idx="13">
                  <c:v>Zvažuje</c:v>
                </c:pt>
                <c:pt idx="14">
                  <c:v>Nezvažuje</c:v>
                </c:pt>
                <c:pt idx="15">
                  <c:v>Má placenou TV</c:v>
                </c:pt>
              </c:strCache>
            </c:strRef>
          </c:cat>
          <c:val>
            <c:numRef>
              <c:f>Sheet1!$F$20:$F$35</c:f>
              <c:numCache>
                <c:formatCode>0</c:formatCode>
                <c:ptCount val="16"/>
                <c:pt idx="1">
                  <c:v>2.1876259946191299</c:v>
                </c:pt>
                <c:pt idx="2">
                  <c:v>2.8274605806548427</c:v>
                </c:pt>
                <c:pt idx="3">
                  <c:v>1.2837081266412116</c:v>
                </c:pt>
                <c:pt idx="4">
                  <c:v>3.4471955694256455</c:v>
                </c:pt>
                <c:pt idx="5">
                  <c:v>2.0633075711681048</c:v>
                </c:pt>
                <c:pt idx="7">
                  <c:v>2.041114321424037</c:v>
                </c:pt>
                <c:pt idx="8">
                  <c:v>2.2651589393792526</c:v>
                </c:pt>
                <c:pt idx="10">
                  <c:v>1.9148238031288538</c:v>
                </c:pt>
                <c:pt idx="11">
                  <c:v>2.5234499390286547</c:v>
                </c:pt>
                <c:pt idx="13">
                  <c:v>0.57552434489794302</c:v>
                </c:pt>
                <c:pt idx="14">
                  <c:v>2.7998893984526068</c:v>
                </c:pt>
                <c:pt idx="15">
                  <c:v>2.2651589393792526</c:v>
                </c:pt>
              </c:numCache>
            </c:numRef>
          </c:val>
          <c:extLst>
            <c:ext xmlns:c16="http://schemas.microsoft.com/office/drawing/2014/chart" uri="{C3380CC4-5D6E-409C-BE32-E72D297353CC}">
              <c16:uniqueId val="{00000004-324D-4C88-B4E0-A14000C16445}"/>
            </c:ext>
          </c:extLst>
        </c:ser>
        <c:dLbls>
          <c:dLblPos val="ctr"/>
          <c:showLegendKey val="0"/>
          <c:showVal val="1"/>
          <c:showCatName val="0"/>
          <c:showSerName val="0"/>
          <c:showPercent val="0"/>
          <c:showBubbleSize val="0"/>
        </c:dLbls>
        <c:gapWidth val="20"/>
        <c:overlap val="100"/>
        <c:axId val="96610800"/>
        <c:axId val="62756224"/>
      </c:barChart>
      <c:catAx>
        <c:axId val="966108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62756224"/>
        <c:crosses val="autoZero"/>
        <c:auto val="1"/>
        <c:lblAlgn val="ctr"/>
        <c:lblOffset val="100"/>
        <c:noMultiLvlLbl val="0"/>
      </c:catAx>
      <c:valAx>
        <c:axId val="6275622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96610800"/>
        <c:crosses val="autoZero"/>
        <c:crossBetween val="between"/>
      </c:valAx>
      <c:spPr>
        <a:noFill/>
        <a:ln>
          <a:noFill/>
        </a:ln>
        <a:effectLst/>
      </c:spPr>
    </c:plotArea>
    <c:legend>
      <c:legendPos val="b"/>
      <c:layout>
        <c:manualLayout>
          <c:xMode val="edge"/>
          <c:yMode val="edge"/>
          <c:x val="0.83181441182615579"/>
          <c:y val="0.13614251769432612"/>
          <c:w val="0.16615038391733233"/>
          <c:h val="0.4484894254793216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solidFill>
                  <a:schemeClr val="bg1">
                    <a:lumMod val="50000"/>
                  </a:schemeClr>
                </a:solidFill>
                <a:effectLst/>
              </a:rPr>
              <a:t>Zájem pořídit si placenou TV</a:t>
            </a:r>
            <a:endParaRPr lang="cs-CZ" sz="1800" dirty="0">
              <a:solidFill>
                <a:schemeClr val="bg1">
                  <a:lumMod val="50000"/>
                </a:schemeClr>
              </a:solidFill>
              <a:effectLst/>
            </a:endParaRPr>
          </a:p>
        </c:rich>
      </c:tx>
      <c:layout>
        <c:manualLayout>
          <c:xMode val="edge"/>
          <c:yMode val="edge"/>
          <c:x val="0.38779052916840057"/>
          <c:y val="0.12227915676144414"/>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9.5662873759572775E-2"/>
          <c:y val="0.51440639168712932"/>
          <c:w val="0.88025221089028283"/>
          <c:h val="0.37881939893442895"/>
        </c:manualLayout>
      </c:layout>
      <c:barChart>
        <c:barDir val="bar"/>
        <c:grouping val="percentStacked"/>
        <c:varyColors val="0"/>
        <c:ser>
          <c:idx val="0"/>
          <c:order val="0"/>
          <c:tx>
            <c:strRef>
              <c:f>Sheet1!$B$1</c:f>
              <c:strCache>
                <c:ptCount val="1"/>
                <c:pt idx="0">
                  <c:v>Ano, v horizontu 3 měsíců</c:v>
                </c:pt>
              </c:strCache>
            </c:strRef>
          </c:tx>
          <c:spPr>
            <a:solidFill>
              <a:srgbClr val="E2B726"/>
            </a:solidFill>
            <a:ln>
              <a:noFill/>
            </a:ln>
            <a:effectLst/>
          </c:spPr>
          <c:invertIfNegative val="0"/>
          <c:dLbls>
            <c:dLbl>
              <c:idx val="0"/>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6-0883-4B57-A01B-D9846D2CD1D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(n=369)</c:v>
                </c:pt>
              </c:strCache>
            </c:strRef>
          </c:cat>
          <c:val>
            <c:numRef>
              <c:f>Sheet1!$B$2:$B$3</c:f>
              <c:numCache>
                <c:formatCode>0</c:formatCode>
                <c:ptCount val="2"/>
                <c:pt idx="0">
                  <c:v>10.774705770515606</c:v>
                </c:pt>
                <c:pt idx="1">
                  <c:v>4</c:v>
                </c:pt>
              </c:numCache>
            </c:numRef>
          </c:val>
          <c:extLst>
            <c:ext xmlns:c16="http://schemas.microsoft.com/office/drawing/2014/chart" uri="{C3380CC4-5D6E-409C-BE32-E72D297353CC}">
              <c16:uniqueId val="{00000000-0883-4B57-A01B-D9846D2CD1D4}"/>
            </c:ext>
          </c:extLst>
        </c:ser>
        <c:ser>
          <c:idx val="1"/>
          <c:order val="1"/>
          <c:tx>
            <c:strRef>
              <c:f>Sheet1!$C$1</c:f>
              <c:strCache>
                <c:ptCount val="1"/>
                <c:pt idx="0">
                  <c:v>Ano,  v horizontu 6 měsíců</c:v>
                </c:pt>
              </c:strCache>
            </c:strRef>
          </c:tx>
          <c:spPr>
            <a:solidFill>
              <a:srgbClr val="414549"/>
            </a:solidFill>
            <a:ln>
              <a:noFill/>
            </a:ln>
            <a:effectLst/>
          </c:spPr>
          <c:invertIfNegative val="0"/>
          <c:dLbls>
            <c:dLbl>
              <c:idx val="0"/>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7-0883-4B57-A01B-D9846D2CD1D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(n=369)</c:v>
                </c:pt>
              </c:strCache>
            </c:strRef>
          </c:cat>
          <c:val>
            <c:numRef>
              <c:f>Sheet1!$C$2:$C$3</c:f>
              <c:numCache>
                <c:formatCode>0</c:formatCode>
                <c:ptCount val="2"/>
                <c:pt idx="0">
                  <c:v>10.543392145604578</c:v>
                </c:pt>
                <c:pt idx="1">
                  <c:v>5</c:v>
                </c:pt>
              </c:numCache>
            </c:numRef>
          </c:val>
          <c:extLst>
            <c:ext xmlns:c16="http://schemas.microsoft.com/office/drawing/2014/chart" uri="{C3380CC4-5D6E-409C-BE32-E72D297353CC}">
              <c16:uniqueId val="{00000001-0883-4B57-A01B-D9846D2CD1D4}"/>
            </c:ext>
          </c:extLst>
        </c:ser>
        <c:ser>
          <c:idx val="2"/>
          <c:order val="2"/>
          <c:tx>
            <c:strRef>
              <c:f>Sheet1!$D$1</c:f>
              <c:strCache>
                <c:ptCount val="1"/>
                <c:pt idx="0">
                  <c:v>Ano, v horizontu 12 měsíců</c:v>
                </c:pt>
              </c:strCache>
            </c:strRef>
          </c:tx>
          <c:spPr>
            <a:solidFill>
              <a:srgbClr val="B67E6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(n=369)</c:v>
                </c:pt>
              </c:strCache>
            </c:strRef>
          </c:cat>
          <c:val>
            <c:numRef>
              <c:f>Sheet1!$D$2:$D$3</c:f>
              <c:numCache>
                <c:formatCode>0</c:formatCode>
                <c:ptCount val="2"/>
                <c:pt idx="0">
                  <c:v>18.28416696345295</c:v>
                </c:pt>
                <c:pt idx="1">
                  <c:v>18</c:v>
                </c:pt>
              </c:numCache>
            </c:numRef>
          </c:val>
          <c:extLst>
            <c:ext xmlns:c16="http://schemas.microsoft.com/office/drawing/2014/chart" uri="{C3380CC4-5D6E-409C-BE32-E72D297353CC}">
              <c16:uniqueId val="{00000002-0883-4B57-A01B-D9846D2CD1D4}"/>
            </c:ext>
          </c:extLst>
        </c:ser>
        <c:ser>
          <c:idx val="3"/>
          <c:order val="3"/>
          <c:tx>
            <c:strRef>
              <c:f>Sheet1!$E$1</c:f>
              <c:strCache>
                <c:ptCount val="1"/>
                <c:pt idx="0">
                  <c:v>Nemá zájem měnit</c:v>
                </c:pt>
              </c:strCache>
            </c:strRef>
          </c:tx>
          <c:spPr>
            <a:solidFill>
              <a:srgbClr val="94C2BD"/>
            </a:solidFill>
            <a:ln>
              <a:noFill/>
            </a:ln>
            <a:effectLst/>
          </c:spPr>
          <c:invertIfNegative val="0"/>
          <c:dLbls>
            <c:dLbl>
              <c:idx val="0"/>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8-0883-4B57-A01B-D9846D2CD1D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(n=369)</c:v>
                </c:pt>
              </c:strCache>
            </c:strRef>
          </c:cat>
          <c:val>
            <c:numRef>
              <c:f>Sheet1!$E$2:$E$3</c:f>
              <c:numCache>
                <c:formatCode>0</c:formatCode>
                <c:ptCount val="2"/>
                <c:pt idx="0">
                  <c:v>60.397735120426873</c:v>
                </c:pt>
                <c:pt idx="1">
                  <c:v>73</c:v>
                </c:pt>
              </c:numCache>
            </c:numRef>
          </c:val>
          <c:extLst>
            <c:ext xmlns:c16="http://schemas.microsoft.com/office/drawing/2014/chart" uri="{C3380CC4-5D6E-409C-BE32-E72D297353CC}">
              <c16:uniqueId val="{00000003-0883-4B57-A01B-D9846D2CD1D4}"/>
            </c:ext>
          </c:extLst>
        </c:ser>
        <c:dLbls>
          <c:dLblPos val="ctr"/>
          <c:showLegendKey val="0"/>
          <c:showVal val="1"/>
          <c:showCatName val="0"/>
          <c:showSerName val="0"/>
          <c:showPercent val="0"/>
          <c:showBubbleSize val="0"/>
        </c:dLbls>
        <c:gapWidth val="30"/>
        <c:overlap val="100"/>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566897664"/>
        <c:crosses val="autoZero"/>
        <c:crossBetween val="between"/>
      </c:valAx>
      <c:spPr>
        <a:noFill/>
        <a:ln>
          <a:noFill/>
        </a:ln>
        <a:effectLst/>
      </c:spPr>
    </c:plotArea>
    <c:legend>
      <c:legendPos val="b"/>
      <c:layout>
        <c:manualLayout>
          <c:xMode val="edge"/>
          <c:yMode val="edge"/>
          <c:x val="9.5023273235019898E-2"/>
          <c:y val="0.20151648516841103"/>
          <c:w val="0.86320763909188347"/>
          <c:h val="0.1720664322268818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solidFill>
                  <a:schemeClr val="bg1">
                    <a:lumMod val="50000"/>
                  </a:schemeClr>
                </a:solidFill>
                <a:effectLst/>
              </a:rPr>
              <a:t>Zájem změnit dodavatele</a:t>
            </a:r>
            <a:endParaRPr lang="cs-CZ" sz="1800" dirty="0">
              <a:solidFill>
                <a:schemeClr val="bg1">
                  <a:lumMod val="50000"/>
                </a:schemeClr>
              </a:solidFill>
              <a:effectLst/>
            </a:endParaRPr>
          </a:p>
        </c:rich>
      </c:tx>
      <c:layout>
        <c:manualLayout>
          <c:xMode val="edge"/>
          <c:yMode val="edge"/>
          <c:x val="0.38779052916840057"/>
          <c:y val="0.12227915676144414"/>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9.5662873759572775E-2"/>
          <c:y val="0.51440639168712932"/>
          <c:w val="0.88025221089028283"/>
          <c:h val="0.37881939893442895"/>
        </c:manualLayout>
      </c:layout>
      <c:barChart>
        <c:barDir val="bar"/>
        <c:grouping val="percentStacked"/>
        <c:varyColors val="0"/>
        <c:ser>
          <c:idx val="0"/>
          <c:order val="0"/>
          <c:tx>
            <c:strRef>
              <c:f>Sheet1!$B$1</c:f>
              <c:strCache>
                <c:ptCount val="1"/>
                <c:pt idx="0">
                  <c:v>Změna poskytovatele</c:v>
                </c:pt>
              </c:strCache>
            </c:strRef>
          </c:tx>
          <c:spPr>
            <a:solidFill>
              <a:srgbClr val="E2B726"/>
            </a:solidFill>
            <a:ln>
              <a:noFill/>
            </a:ln>
            <a:effectLst/>
          </c:spPr>
          <c:invertIfNegative val="0"/>
          <c:dLbls>
            <c:dLbl>
              <c:idx val="0"/>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6-0883-4B57-A01B-D9846D2CD1D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(n=631)</c:v>
                </c:pt>
              </c:strCache>
            </c:strRef>
          </c:cat>
          <c:val>
            <c:numRef>
              <c:f>Sheet1!$B$2:$B$3</c:f>
              <c:numCache>
                <c:formatCode>0</c:formatCode>
                <c:ptCount val="2"/>
                <c:pt idx="0">
                  <c:v>6.1351989073385607</c:v>
                </c:pt>
                <c:pt idx="1">
                  <c:v>4</c:v>
                </c:pt>
              </c:numCache>
            </c:numRef>
          </c:val>
          <c:extLst>
            <c:ext xmlns:c16="http://schemas.microsoft.com/office/drawing/2014/chart" uri="{C3380CC4-5D6E-409C-BE32-E72D297353CC}">
              <c16:uniqueId val="{00000000-0883-4B57-A01B-D9846D2CD1D4}"/>
            </c:ext>
          </c:extLst>
        </c:ser>
        <c:ser>
          <c:idx val="1"/>
          <c:order val="1"/>
          <c:tx>
            <c:strRef>
              <c:f>Sheet1!$C$1</c:f>
              <c:strCache>
                <c:ptCount val="1"/>
                <c:pt idx="0">
                  <c:v>Změna poskytovatele i typu příjmu</c:v>
                </c:pt>
              </c:strCache>
            </c:strRef>
          </c:tx>
          <c:spPr>
            <a:solidFill>
              <a:srgbClr val="414549"/>
            </a:solidFill>
            <a:ln>
              <a:noFill/>
            </a:ln>
            <a:effectLst/>
          </c:spPr>
          <c:invertIfNegative val="0"/>
          <c:dLbls>
            <c:dLbl>
              <c:idx val="0"/>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7-0883-4B57-A01B-D9846D2CD1D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(n=631)</c:v>
                </c:pt>
              </c:strCache>
            </c:strRef>
          </c:cat>
          <c:val>
            <c:numRef>
              <c:f>Sheet1!$C$2:$C$3</c:f>
              <c:numCache>
                <c:formatCode>0</c:formatCode>
                <c:ptCount val="2"/>
                <c:pt idx="0">
                  <c:v>6.8808658336397457</c:v>
                </c:pt>
                <c:pt idx="1">
                  <c:v>7</c:v>
                </c:pt>
              </c:numCache>
            </c:numRef>
          </c:val>
          <c:extLst>
            <c:ext xmlns:c16="http://schemas.microsoft.com/office/drawing/2014/chart" uri="{C3380CC4-5D6E-409C-BE32-E72D297353CC}">
              <c16:uniqueId val="{00000001-0883-4B57-A01B-D9846D2CD1D4}"/>
            </c:ext>
          </c:extLst>
        </c:ser>
        <c:ser>
          <c:idx val="2"/>
          <c:order val="2"/>
          <c:tx>
            <c:strRef>
              <c:f>Sheet1!$D$1</c:f>
              <c:strCache>
                <c:ptCount val="1"/>
                <c:pt idx="0">
                  <c:v>Zrušení odběru</c:v>
                </c:pt>
              </c:strCache>
            </c:strRef>
          </c:tx>
          <c:spPr>
            <a:solidFill>
              <a:srgbClr val="B67E6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(n=631)</c:v>
                </c:pt>
              </c:strCache>
            </c:strRef>
          </c:cat>
          <c:val>
            <c:numRef>
              <c:f>Sheet1!$D$2:$D$3</c:f>
              <c:numCache>
                <c:formatCode>0</c:formatCode>
                <c:ptCount val="2"/>
                <c:pt idx="0">
                  <c:v>3.4086755188737197</c:v>
                </c:pt>
                <c:pt idx="1">
                  <c:v>3</c:v>
                </c:pt>
              </c:numCache>
            </c:numRef>
          </c:val>
          <c:extLst>
            <c:ext xmlns:c16="http://schemas.microsoft.com/office/drawing/2014/chart" uri="{C3380CC4-5D6E-409C-BE32-E72D297353CC}">
              <c16:uniqueId val="{00000002-0883-4B57-A01B-D9846D2CD1D4}"/>
            </c:ext>
          </c:extLst>
        </c:ser>
        <c:ser>
          <c:idx val="3"/>
          <c:order val="3"/>
          <c:tx>
            <c:strRef>
              <c:f>Sheet1!$E$1</c:f>
              <c:strCache>
                <c:ptCount val="1"/>
                <c:pt idx="0">
                  <c:v>Beze změny</c:v>
                </c:pt>
              </c:strCache>
            </c:strRef>
          </c:tx>
          <c:spPr>
            <a:solidFill>
              <a:srgbClr val="94C2BD"/>
            </a:solidFill>
            <a:ln>
              <a:noFill/>
            </a:ln>
            <a:effectLst/>
          </c:spPr>
          <c:invertIfNegative val="0"/>
          <c:dLbls>
            <c:dLbl>
              <c:idx val="0"/>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8-0883-4B57-A01B-D9846D2CD1D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(n=631)</c:v>
                </c:pt>
              </c:strCache>
            </c:strRef>
          </c:cat>
          <c:val>
            <c:numRef>
              <c:f>Sheet1!$E$2:$E$3</c:f>
              <c:numCache>
                <c:formatCode>0</c:formatCode>
                <c:ptCount val="2"/>
                <c:pt idx="0">
                  <c:v>67.483516267909422</c:v>
                </c:pt>
                <c:pt idx="1">
                  <c:v>67</c:v>
                </c:pt>
              </c:numCache>
            </c:numRef>
          </c:val>
          <c:extLst>
            <c:ext xmlns:c16="http://schemas.microsoft.com/office/drawing/2014/chart" uri="{C3380CC4-5D6E-409C-BE32-E72D297353CC}">
              <c16:uniqueId val="{00000003-0883-4B57-A01B-D9846D2CD1D4}"/>
            </c:ext>
          </c:extLst>
        </c:ser>
        <c:ser>
          <c:idx val="4"/>
          <c:order val="4"/>
          <c:tx>
            <c:strRef>
              <c:f>Sheet1!$F$1</c:f>
              <c:strCache>
                <c:ptCount val="1"/>
                <c:pt idx="0">
                  <c:v>Neví</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2019 (n=381)</c:v>
                </c:pt>
                <c:pt idx="1">
                  <c:v>2017 (n=631)</c:v>
                </c:pt>
              </c:strCache>
            </c:strRef>
          </c:cat>
          <c:val>
            <c:numRef>
              <c:f>Sheet1!$F$2:$F$3</c:f>
              <c:numCache>
                <c:formatCode>0</c:formatCode>
                <c:ptCount val="2"/>
                <c:pt idx="0">
                  <c:v>16.091743472238566</c:v>
                </c:pt>
                <c:pt idx="1">
                  <c:v>18</c:v>
                </c:pt>
              </c:numCache>
            </c:numRef>
          </c:val>
          <c:extLst>
            <c:ext xmlns:c16="http://schemas.microsoft.com/office/drawing/2014/chart" uri="{C3380CC4-5D6E-409C-BE32-E72D297353CC}">
              <c16:uniqueId val="{00000000-7E29-461C-A1E2-A8B2B01573D0}"/>
            </c:ext>
          </c:extLst>
        </c:ser>
        <c:dLbls>
          <c:dLblPos val="ctr"/>
          <c:showLegendKey val="0"/>
          <c:showVal val="1"/>
          <c:showCatName val="0"/>
          <c:showSerName val="0"/>
          <c:showPercent val="0"/>
          <c:showBubbleSize val="0"/>
        </c:dLbls>
        <c:gapWidth val="30"/>
        <c:overlap val="100"/>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566897664"/>
        <c:crosses val="autoZero"/>
        <c:crossBetween val="between"/>
      </c:valAx>
      <c:spPr>
        <a:noFill/>
        <a:ln>
          <a:noFill/>
        </a:ln>
        <a:effectLst/>
      </c:spPr>
    </c:plotArea>
    <c:legend>
      <c:legendPos val="b"/>
      <c:layout>
        <c:manualLayout>
          <c:xMode val="edge"/>
          <c:yMode val="edge"/>
          <c:x val="0.12046686918538591"/>
          <c:y val="0.2488503523018733"/>
          <c:w val="0.76692793375000989"/>
          <c:h val="7.97628461444328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b="0" i="0" u="none" strike="noStrike" kern="1200" spc="0" baseline="0" dirty="0">
                <a:solidFill>
                  <a:srgbClr val="414549">
                    <a:lumMod val="65000"/>
                    <a:lumOff val="35000"/>
                  </a:srgbClr>
                </a:solidFill>
                <a:effectLst/>
                <a:latin typeface="+mn-lt"/>
                <a:ea typeface="+mn-ea"/>
                <a:cs typeface="+mn-cs"/>
              </a:rPr>
              <a:t>Preference atributů placené TV u stávajících neuživatelů</a:t>
            </a:r>
            <a:endParaRPr lang="cs-CZ" sz="18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51570828467262575"/>
          <c:y val="0.13810157387487942"/>
          <c:w val="0.39322752904669928"/>
          <c:h val="0.80843342190237732"/>
        </c:manualLayout>
      </c:layout>
      <c:barChart>
        <c:barDir val="bar"/>
        <c:grouping val="clustered"/>
        <c:varyColors val="0"/>
        <c:ser>
          <c:idx val="0"/>
          <c:order val="0"/>
          <c:tx>
            <c:strRef>
              <c:f>Sheet1!$B$1</c:f>
              <c:strCache>
                <c:ptCount val="1"/>
                <c:pt idx="0">
                  <c:v>Column1</c:v>
                </c:pt>
              </c:strCache>
            </c:strRef>
          </c:tx>
          <c:spPr>
            <a:solidFill>
              <a:srgbClr val="414549"/>
            </a:solidFill>
            <a:ln>
              <a:noFill/>
            </a:ln>
            <a:effectLst/>
          </c:spPr>
          <c:invertIfNegative val="0"/>
          <c:dLbls>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archiv odvysílaných  pořadů</c:v>
                </c:pt>
                <c:pt idx="1">
                  <c:v>velké množství kanálů</c:v>
                </c:pt>
                <c:pt idx="2">
                  <c:v>možnost přeskočit reklamy</c:v>
                </c:pt>
                <c:pt idx="3">
                  <c:v>možnost sledovat TV na více zařízeních</c:v>
                </c:pt>
                <c:pt idx="4">
                  <c:v>vysoká kvalita obrazu</c:v>
                </c:pt>
                <c:pt idx="5">
                  <c:v>atraktivní sportovní přenosy/televizní obsah, který jinde nevysílají</c:v>
                </c:pt>
                <c:pt idx="6">
                  <c:v>snadná instalace / odborná instalace zdarma</c:v>
                </c:pt>
                <c:pt idx="7">
                  <c:v>videotéka</c:v>
                </c:pt>
                <c:pt idx="8">
                  <c:v>pokročilé ovládání pořadů</c:v>
                </c:pt>
                <c:pt idx="9">
                  <c:v>snadné, intuitivní ovládání</c:v>
                </c:pt>
                <c:pt idx="10">
                  <c:v>možnost vybrat dubbing, titulky nebo původní znění programů</c:v>
                </c:pt>
              </c:strCache>
            </c:strRef>
          </c:cat>
          <c:val>
            <c:numRef>
              <c:f>Sheet1!$B$2:$B$12</c:f>
              <c:numCache>
                <c:formatCode>0</c:formatCode>
                <c:ptCount val="11"/>
                <c:pt idx="0">
                  <c:v>65.024260104804625</c:v>
                </c:pt>
                <c:pt idx="1">
                  <c:v>63.732921551992291</c:v>
                </c:pt>
                <c:pt idx="2">
                  <c:v>49.648045892575588</c:v>
                </c:pt>
                <c:pt idx="3">
                  <c:v>47.939465618209908</c:v>
                </c:pt>
                <c:pt idx="4">
                  <c:v>44.577788802007632</c:v>
                </c:pt>
                <c:pt idx="5">
                  <c:v>40.784381819288079</c:v>
                </c:pt>
                <c:pt idx="6">
                  <c:v>35.161658847926766</c:v>
                </c:pt>
                <c:pt idx="7">
                  <c:v>34.247025305249672</c:v>
                </c:pt>
                <c:pt idx="8">
                  <c:v>29.862674379568439</c:v>
                </c:pt>
                <c:pt idx="9">
                  <c:v>27.808475130041337</c:v>
                </c:pt>
                <c:pt idx="10">
                  <c:v>23.614647564185244</c:v>
                </c:pt>
              </c:numCache>
            </c:numRef>
          </c:val>
          <c:extLst>
            <c:ext xmlns:c16="http://schemas.microsoft.com/office/drawing/2014/chart" uri="{C3380CC4-5D6E-409C-BE32-E72D297353CC}">
              <c16:uniqueId val="{00000000-A18B-4CC2-8BCD-B05880D01C44}"/>
            </c:ext>
          </c:extLst>
        </c:ser>
        <c:dLbls>
          <c:showLegendKey val="0"/>
          <c:showVal val="0"/>
          <c:showCatName val="0"/>
          <c:showSerName val="0"/>
          <c:showPercent val="0"/>
          <c:showBubbleSize val="0"/>
        </c:dLbls>
        <c:gapWidth val="75"/>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t"/>
        <c:numFmt formatCode="0" sourceLinked="1"/>
        <c:majorTickMark val="none"/>
        <c:minorTickMark val="none"/>
        <c:tickLblPos val="nextTo"/>
        <c:crossAx val="1566897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1600" b="0" dirty="0">
                <a:solidFill>
                  <a:schemeClr val="bg1">
                    <a:lumMod val="50000"/>
                  </a:schemeClr>
                </a:solidFill>
                <a:effectLst/>
              </a:rPr>
              <a:t>Zvažování a preference značky</a:t>
            </a:r>
            <a:endParaRPr lang="cs-CZ" sz="1100" b="0" dirty="0">
              <a:solidFill>
                <a:schemeClr val="bg1">
                  <a:lumMod val="50000"/>
                </a:schemeClr>
              </a:solidFill>
              <a:effectLst/>
            </a:endParaRPr>
          </a:p>
        </c:rich>
      </c:tx>
      <c:overlay val="0"/>
    </c:title>
    <c:autoTitleDeleted val="0"/>
    <c:plotArea>
      <c:layout>
        <c:manualLayout>
          <c:layoutTarget val="inner"/>
          <c:xMode val="edge"/>
          <c:yMode val="edge"/>
          <c:x val="3.2850304579166177E-2"/>
          <c:y val="5.3264430144414468E-2"/>
          <c:w val="1"/>
          <c:h val="0.75592758765967238"/>
        </c:manualLayout>
      </c:layout>
      <c:barChart>
        <c:barDir val="col"/>
        <c:grouping val="stacked"/>
        <c:varyColors val="0"/>
        <c:ser>
          <c:idx val="0"/>
          <c:order val="0"/>
          <c:tx>
            <c:strRef>
              <c:f>List1!$B$1</c:f>
              <c:strCache>
                <c:ptCount val="1"/>
                <c:pt idx="0">
                  <c:v>Preferovaná značka</c:v>
                </c:pt>
              </c:strCache>
            </c:strRef>
          </c:tx>
          <c:spPr>
            <a:solidFill>
              <a:srgbClr val="202D46"/>
            </a:solidFill>
          </c:spPr>
          <c:invertIfNegative val="0"/>
          <c:dPt>
            <c:idx val="0"/>
            <c:invertIfNegative val="0"/>
            <c:bubble3D val="0"/>
            <c:extLst>
              <c:ext xmlns:c16="http://schemas.microsoft.com/office/drawing/2014/chart" uri="{C3380CC4-5D6E-409C-BE32-E72D297353CC}">
                <c16:uniqueId val="{00000000-C804-45D5-8EE2-9A702003349A}"/>
              </c:ext>
            </c:extLst>
          </c:dPt>
          <c:dPt>
            <c:idx val="1"/>
            <c:invertIfNegative val="0"/>
            <c:bubble3D val="0"/>
            <c:extLst>
              <c:ext xmlns:c16="http://schemas.microsoft.com/office/drawing/2014/chart" uri="{C3380CC4-5D6E-409C-BE32-E72D297353CC}">
                <c16:uniqueId val="{00000001-C804-45D5-8EE2-9A702003349A}"/>
              </c:ext>
            </c:extLst>
          </c:dPt>
          <c:dPt>
            <c:idx val="2"/>
            <c:invertIfNegative val="0"/>
            <c:bubble3D val="0"/>
            <c:extLst>
              <c:ext xmlns:c16="http://schemas.microsoft.com/office/drawing/2014/chart" uri="{C3380CC4-5D6E-409C-BE32-E72D297353CC}">
                <c16:uniqueId val="{00000002-C804-45D5-8EE2-9A702003349A}"/>
              </c:ext>
            </c:extLst>
          </c:dPt>
          <c:dPt>
            <c:idx val="3"/>
            <c:invertIfNegative val="0"/>
            <c:bubble3D val="0"/>
            <c:extLst>
              <c:ext xmlns:c16="http://schemas.microsoft.com/office/drawing/2014/chart" uri="{C3380CC4-5D6E-409C-BE32-E72D297353CC}">
                <c16:uniqueId val="{00000003-C804-45D5-8EE2-9A702003349A}"/>
              </c:ext>
            </c:extLst>
          </c:dPt>
          <c:dPt>
            <c:idx val="4"/>
            <c:invertIfNegative val="0"/>
            <c:bubble3D val="0"/>
            <c:extLst>
              <c:ext xmlns:c16="http://schemas.microsoft.com/office/drawing/2014/chart" uri="{C3380CC4-5D6E-409C-BE32-E72D297353CC}">
                <c16:uniqueId val="{00000004-C804-45D5-8EE2-9A702003349A}"/>
              </c:ext>
            </c:extLst>
          </c:dPt>
          <c:dPt>
            <c:idx val="5"/>
            <c:invertIfNegative val="0"/>
            <c:bubble3D val="0"/>
            <c:extLst>
              <c:ext xmlns:c16="http://schemas.microsoft.com/office/drawing/2014/chart" uri="{C3380CC4-5D6E-409C-BE32-E72D297353CC}">
                <c16:uniqueId val="{00000005-C804-45D5-8EE2-9A702003349A}"/>
              </c:ext>
            </c:extLst>
          </c:dPt>
          <c:dPt>
            <c:idx val="6"/>
            <c:invertIfNegative val="0"/>
            <c:bubble3D val="0"/>
            <c:extLst>
              <c:ext xmlns:c16="http://schemas.microsoft.com/office/drawing/2014/chart" uri="{C3380CC4-5D6E-409C-BE32-E72D297353CC}">
                <c16:uniqueId val="{00000006-C804-45D5-8EE2-9A702003349A}"/>
              </c:ext>
            </c:extLst>
          </c:dPt>
          <c:dPt>
            <c:idx val="8"/>
            <c:invertIfNegative val="0"/>
            <c:bubble3D val="0"/>
            <c:extLst>
              <c:ext xmlns:c16="http://schemas.microsoft.com/office/drawing/2014/chart" uri="{C3380CC4-5D6E-409C-BE32-E72D297353CC}">
                <c16:uniqueId val="{00000007-C804-45D5-8EE2-9A702003349A}"/>
              </c:ext>
            </c:extLst>
          </c:dPt>
          <c:dPt>
            <c:idx val="9"/>
            <c:invertIfNegative val="0"/>
            <c:bubble3D val="0"/>
            <c:extLst>
              <c:ext xmlns:c16="http://schemas.microsoft.com/office/drawing/2014/chart" uri="{C3380CC4-5D6E-409C-BE32-E72D297353CC}">
                <c16:uniqueId val="{00000008-C804-45D5-8EE2-9A702003349A}"/>
              </c:ext>
            </c:extLst>
          </c:dPt>
          <c:dLbls>
            <c:dLbl>
              <c:idx val="8"/>
              <c:delete val="1"/>
              <c:extLst>
                <c:ext xmlns:c15="http://schemas.microsoft.com/office/drawing/2012/chart" uri="{CE6537A1-D6FC-4f65-9D91-7224C49458BB}"/>
                <c:ext xmlns:c16="http://schemas.microsoft.com/office/drawing/2014/chart" uri="{C3380CC4-5D6E-409C-BE32-E72D297353CC}">
                  <c16:uniqueId val="{00000007-C804-45D5-8EE2-9A702003349A}"/>
                </c:ext>
              </c:extLst>
            </c:dLbl>
            <c:dLbl>
              <c:idx val="9"/>
              <c:delete val="1"/>
              <c:extLst>
                <c:ext xmlns:c15="http://schemas.microsoft.com/office/drawing/2012/chart" uri="{CE6537A1-D6FC-4f65-9D91-7224C49458BB}"/>
                <c:ext xmlns:c16="http://schemas.microsoft.com/office/drawing/2014/chart" uri="{C3380CC4-5D6E-409C-BE32-E72D297353CC}">
                  <c16:uniqueId val="{00000008-C804-45D5-8EE2-9A702003349A}"/>
                </c:ext>
              </c:extLst>
            </c:dLbl>
            <c:dLbl>
              <c:idx val="10"/>
              <c:delete val="1"/>
              <c:extLst>
                <c:ext xmlns:c15="http://schemas.microsoft.com/office/drawing/2012/chart" uri="{CE6537A1-D6FC-4f65-9D91-7224C49458BB}"/>
                <c:ext xmlns:c16="http://schemas.microsoft.com/office/drawing/2014/chart" uri="{C3380CC4-5D6E-409C-BE32-E72D297353CC}">
                  <c16:uniqueId val="{0000000B-C804-45D5-8EE2-9A702003349A}"/>
                </c:ext>
              </c:extLst>
            </c:dLbl>
            <c:dLbl>
              <c:idx val="11"/>
              <c:delete val="1"/>
              <c:extLst>
                <c:ext xmlns:c15="http://schemas.microsoft.com/office/drawing/2012/chart" uri="{CE6537A1-D6FC-4f65-9D91-7224C49458BB}"/>
                <c:ext xmlns:c16="http://schemas.microsoft.com/office/drawing/2014/chart" uri="{C3380CC4-5D6E-409C-BE32-E72D297353CC}">
                  <c16:uniqueId val="{00000001-BD46-4864-9D2F-44A348D2C2F7}"/>
                </c:ext>
              </c:extLst>
            </c:dLbl>
            <c:dLbl>
              <c:idx val="12"/>
              <c:delete val="1"/>
              <c:extLst>
                <c:ext xmlns:c15="http://schemas.microsoft.com/office/drawing/2012/chart" uri="{CE6537A1-D6FC-4f65-9D91-7224C49458BB}"/>
                <c:ext xmlns:c16="http://schemas.microsoft.com/office/drawing/2014/chart" uri="{C3380CC4-5D6E-409C-BE32-E72D297353CC}">
                  <c16:uniqueId val="{00000002-BD46-4864-9D2F-44A348D2C2F7}"/>
                </c:ext>
              </c:extLst>
            </c:dLbl>
            <c:spPr>
              <a:noFill/>
              <a:ln>
                <a:noFill/>
              </a:ln>
              <a:effectLst/>
            </c:spPr>
            <c:txPr>
              <a:bodyPr wrap="square" lIns="38100" tIns="19050" rIns="38100" bIns="19050" anchor="ctr">
                <a:spAutoFit/>
              </a:bodyPr>
              <a:lstStyle/>
              <a:p>
                <a:pPr>
                  <a:defRPr>
                    <a:solidFill>
                      <a:schemeClr val="bg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List1!$A$2:$A$14</c:f>
              <c:strCache>
                <c:ptCount val="13"/>
                <c:pt idx="0">
                  <c:v>O2 TV</c:v>
                </c:pt>
                <c:pt idx="1">
                  <c:v>Skylink</c:v>
                </c:pt>
                <c:pt idx="2">
                  <c:v>UPC / Vodafone</c:v>
                </c:pt>
                <c:pt idx="3">
                  <c:v>DIGI</c:v>
                </c:pt>
                <c:pt idx="4">
                  <c:v>T-Mobile TV</c:v>
                </c:pt>
                <c:pt idx="5">
                  <c:v>freeSAT</c:v>
                </c:pt>
                <c:pt idx="6">
                  <c:v>Sledovanitv.cz</c:v>
                </c:pt>
                <c:pt idx="7">
                  <c:v>PODA TV</c:v>
                </c:pt>
                <c:pt idx="8">
                  <c:v>Kuki TV</c:v>
                </c:pt>
                <c:pt idx="9">
                  <c:v>NejTV</c:v>
                </c:pt>
                <c:pt idx="10">
                  <c:v>RIO Media</c:v>
                </c:pt>
                <c:pt idx="11">
                  <c:v>jiné</c:v>
                </c:pt>
                <c:pt idx="12">
                  <c:v>neví / žádná</c:v>
                </c:pt>
              </c:strCache>
            </c:strRef>
          </c:cat>
          <c:val>
            <c:numRef>
              <c:f>List1!$B$2:$B$14</c:f>
              <c:numCache>
                <c:formatCode>0</c:formatCode>
                <c:ptCount val="13"/>
                <c:pt idx="0">
                  <c:v>28.159253199324922</c:v>
                </c:pt>
                <c:pt idx="1">
                  <c:v>17.942808852563871</c:v>
                </c:pt>
                <c:pt idx="2">
                  <c:v>17.035834971408224</c:v>
                </c:pt>
                <c:pt idx="3">
                  <c:v>8.8445255837770471</c:v>
                </c:pt>
                <c:pt idx="4">
                  <c:v>7.7589107813617897</c:v>
                </c:pt>
                <c:pt idx="5">
                  <c:v>6.0535214873396068</c:v>
                </c:pt>
                <c:pt idx="6">
                  <c:v>3.1391127161670878</c:v>
                </c:pt>
                <c:pt idx="7">
                  <c:v>2.2664124667855554</c:v>
                </c:pt>
                <c:pt idx="8">
                  <c:v>1.201112150465631</c:v>
                </c:pt>
                <c:pt idx="9">
                  <c:v>0.99029430299621946</c:v>
                </c:pt>
                <c:pt idx="10">
                  <c:v>0.7593535320212883</c:v>
                </c:pt>
                <c:pt idx="11">
                  <c:v>2</c:v>
                </c:pt>
                <c:pt idx="12">
                  <c:v>4</c:v>
                </c:pt>
              </c:numCache>
            </c:numRef>
          </c:val>
          <c:extLst>
            <c:ext xmlns:c16="http://schemas.microsoft.com/office/drawing/2014/chart" uri="{C3380CC4-5D6E-409C-BE32-E72D297353CC}">
              <c16:uniqueId val="{0000000F-C804-45D5-8EE2-9A702003349A}"/>
            </c:ext>
          </c:extLst>
        </c:ser>
        <c:ser>
          <c:idx val="1"/>
          <c:order val="1"/>
          <c:tx>
            <c:strRef>
              <c:f>List1!$C$1</c:f>
              <c:strCache>
                <c:ptCount val="1"/>
                <c:pt idx="0">
                  <c:v>Zvažovaná značka</c:v>
                </c:pt>
              </c:strCache>
            </c:strRef>
          </c:tx>
          <c:spPr>
            <a:solidFill>
              <a:srgbClr val="E2B726"/>
            </a:solidFill>
          </c:spPr>
          <c:invertIfNegative val="0"/>
          <c:cat>
            <c:strRef>
              <c:f>List1!$A$2:$A$14</c:f>
              <c:strCache>
                <c:ptCount val="13"/>
                <c:pt idx="0">
                  <c:v>O2 TV</c:v>
                </c:pt>
                <c:pt idx="1">
                  <c:v>Skylink</c:v>
                </c:pt>
                <c:pt idx="2">
                  <c:v>UPC / Vodafone</c:v>
                </c:pt>
                <c:pt idx="3">
                  <c:v>DIGI</c:v>
                </c:pt>
                <c:pt idx="4">
                  <c:v>T-Mobile TV</c:v>
                </c:pt>
                <c:pt idx="5">
                  <c:v>freeSAT</c:v>
                </c:pt>
                <c:pt idx="6">
                  <c:v>Sledovanitv.cz</c:v>
                </c:pt>
                <c:pt idx="7">
                  <c:v>PODA TV</c:v>
                </c:pt>
                <c:pt idx="8">
                  <c:v>Kuki TV</c:v>
                </c:pt>
                <c:pt idx="9">
                  <c:v>NejTV</c:v>
                </c:pt>
                <c:pt idx="10">
                  <c:v>RIO Media</c:v>
                </c:pt>
                <c:pt idx="11">
                  <c:v>jiné</c:v>
                </c:pt>
                <c:pt idx="12">
                  <c:v>neví / žádná</c:v>
                </c:pt>
              </c:strCache>
            </c:strRef>
          </c:cat>
          <c:val>
            <c:numRef>
              <c:f>List1!$C$2:$C$14</c:f>
              <c:numCache>
                <c:formatCode>0</c:formatCode>
                <c:ptCount val="13"/>
                <c:pt idx="0">
                  <c:v>26.794070424704429</c:v>
                </c:pt>
                <c:pt idx="1">
                  <c:v>32.720471539353746</c:v>
                </c:pt>
                <c:pt idx="2">
                  <c:v>28.144502034025084</c:v>
                </c:pt>
                <c:pt idx="3">
                  <c:v>25.949954842268859</c:v>
                </c:pt>
                <c:pt idx="4">
                  <c:v>27.763913268764711</c:v>
                </c:pt>
                <c:pt idx="5">
                  <c:v>19.864922441786</c:v>
                </c:pt>
                <c:pt idx="6">
                  <c:v>13.598010984210987</c:v>
                </c:pt>
                <c:pt idx="7">
                  <c:v>15.077740665210511</c:v>
                </c:pt>
                <c:pt idx="8">
                  <c:v>14.738743458294273</c:v>
                </c:pt>
                <c:pt idx="9">
                  <c:v>14.419640030861526</c:v>
                </c:pt>
                <c:pt idx="10">
                  <c:v>13.151117304121627</c:v>
                </c:pt>
                <c:pt idx="11">
                  <c:v>1</c:v>
                </c:pt>
                <c:pt idx="12">
                  <c:v>0.64872096503068732</c:v>
                </c:pt>
              </c:numCache>
            </c:numRef>
          </c:val>
          <c:extLst>
            <c:ext xmlns:c16="http://schemas.microsoft.com/office/drawing/2014/chart" uri="{C3380CC4-5D6E-409C-BE32-E72D297353CC}">
              <c16:uniqueId val="{00000010-C804-45D5-8EE2-9A702003349A}"/>
            </c:ext>
          </c:extLst>
        </c:ser>
        <c:dLbls>
          <c:showLegendKey val="0"/>
          <c:showVal val="0"/>
          <c:showCatName val="0"/>
          <c:showSerName val="0"/>
          <c:showPercent val="0"/>
          <c:showBubbleSize val="0"/>
        </c:dLbls>
        <c:gapWidth val="70"/>
        <c:overlap val="100"/>
        <c:axId val="121141504"/>
        <c:axId val="121438208"/>
        <c:extLst>
          <c:ext xmlns:c15="http://schemas.microsoft.com/office/drawing/2012/chart" uri="{02D57815-91ED-43cb-92C2-25804820EDAC}">
            <c15:filteredBarSeries>
              <c15:ser>
                <c:idx val="2"/>
                <c:order val="2"/>
                <c:tx>
                  <c:strRef>
                    <c:extLst>
                      <c:ext uri="{02D57815-91ED-43cb-92C2-25804820EDAC}">
                        <c15:formulaRef>
                          <c15:sqref>List1!$D$1</c15:sqref>
                        </c15:formulaRef>
                      </c:ext>
                    </c:extLst>
                    <c:strCache>
                      <c:ptCount val="1"/>
                    </c:strCache>
                  </c:strRef>
                </c:tx>
                <c:spPr>
                  <a:solidFill>
                    <a:srgbClr val="BCBCBC"/>
                  </a:solidFill>
                  <a:ln>
                    <a:noFill/>
                  </a:ln>
                </c:spPr>
                <c:invertIfNegative val="0"/>
                <c:cat>
                  <c:strRef>
                    <c:extLst>
                      <c:ext uri="{02D57815-91ED-43cb-92C2-25804820EDAC}">
                        <c15:formulaRef>
                          <c15:sqref>List1!$A$2:$A$14</c15:sqref>
                        </c15:formulaRef>
                      </c:ext>
                    </c:extLst>
                    <c:strCache>
                      <c:ptCount val="13"/>
                      <c:pt idx="0">
                        <c:v>O2 TV</c:v>
                      </c:pt>
                      <c:pt idx="1">
                        <c:v>Skylink</c:v>
                      </c:pt>
                      <c:pt idx="2">
                        <c:v>UPC / Vodafone</c:v>
                      </c:pt>
                      <c:pt idx="3">
                        <c:v>DIGI</c:v>
                      </c:pt>
                      <c:pt idx="4">
                        <c:v>T-Mobile TV</c:v>
                      </c:pt>
                      <c:pt idx="5">
                        <c:v>freeSAT</c:v>
                      </c:pt>
                      <c:pt idx="6">
                        <c:v>Sledovanitv.cz</c:v>
                      </c:pt>
                      <c:pt idx="7">
                        <c:v>PODA TV</c:v>
                      </c:pt>
                      <c:pt idx="8">
                        <c:v>Kuki TV</c:v>
                      </c:pt>
                      <c:pt idx="9">
                        <c:v>NejTV</c:v>
                      </c:pt>
                      <c:pt idx="10">
                        <c:v>RIO Media</c:v>
                      </c:pt>
                      <c:pt idx="11">
                        <c:v>jiné</c:v>
                      </c:pt>
                      <c:pt idx="12">
                        <c:v>neví / žádná</c:v>
                      </c:pt>
                    </c:strCache>
                  </c:strRef>
                </c:cat>
                <c:val>
                  <c:numRef>
                    <c:extLst>
                      <c:ext uri="{02D57815-91ED-43cb-92C2-25804820EDAC}">
                        <c15:formulaRef>
                          <c15:sqref>List1!$D$2:$D$14</c15:sqref>
                        </c15:formulaRef>
                      </c:ext>
                    </c:extLst>
                    <c:numCache>
                      <c:formatCode>0</c:formatCode>
                      <c:ptCount val="13"/>
                      <c:pt idx="0">
                        <c:v>30.478439543360352</c:v>
                      </c:pt>
                      <c:pt idx="1">
                        <c:v>28.758647950902748</c:v>
                      </c:pt>
                      <c:pt idx="2">
                        <c:v>33.931038531669365</c:v>
                      </c:pt>
                      <c:pt idx="3">
                        <c:v>32.136174040605937</c:v>
                      </c:pt>
                      <c:pt idx="4">
                        <c:v>27.461343466168771</c:v>
                      </c:pt>
                      <c:pt idx="5">
                        <c:v>9.177886149852764</c:v>
                      </c:pt>
                      <c:pt idx="6">
                        <c:v>-8.7428690482302081</c:v>
                      </c:pt>
                      <c:pt idx="7">
                        <c:v>-7.9274740180156584</c:v>
                      </c:pt>
                      <c:pt idx="8">
                        <c:v>-1.3496849955618568</c:v>
                      </c:pt>
                      <c:pt idx="9">
                        <c:v>-5.5050073728380617</c:v>
                      </c:pt>
                      <c:pt idx="10">
                        <c:v>-6.7039853269376177</c:v>
                      </c:pt>
                    </c:numCache>
                  </c:numRef>
                </c:val>
                <c:extLst>
                  <c:ext xmlns:c16="http://schemas.microsoft.com/office/drawing/2014/chart" uri="{C3380CC4-5D6E-409C-BE32-E72D297353CC}">
                    <c16:uniqueId val="{00000011-C804-45D5-8EE2-9A702003349A}"/>
                  </c:ext>
                </c:extLst>
              </c15:ser>
            </c15:filteredBarSeries>
          </c:ext>
        </c:extLst>
      </c:barChart>
      <c:lineChart>
        <c:grouping val="stacked"/>
        <c:varyColors val="0"/>
        <c:ser>
          <c:idx val="4"/>
          <c:order val="4"/>
          <c:tx>
            <c:strRef>
              <c:f>List1!$F$1</c:f>
              <c:strCache>
                <c:ptCount val="1"/>
                <c:pt idx="0">
                  <c:v>Zvažovaná značka</c:v>
                </c:pt>
              </c:strCache>
            </c:strRef>
          </c:tx>
          <c:spPr>
            <a:ln w="28575">
              <a:noFill/>
            </a:ln>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List1!$A$2:$A$14</c:f>
              <c:strCache>
                <c:ptCount val="13"/>
                <c:pt idx="0">
                  <c:v>O2 TV</c:v>
                </c:pt>
                <c:pt idx="1">
                  <c:v>Skylink</c:v>
                </c:pt>
                <c:pt idx="2">
                  <c:v>UPC / Vodafone</c:v>
                </c:pt>
                <c:pt idx="3">
                  <c:v>DIGI</c:v>
                </c:pt>
                <c:pt idx="4">
                  <c:v>T-Mobile TV</c:v>
                </c:pt>
                <c:pt idx="5">
                  <c:v>freeSAT</c:v>
                </c:pt>
                <c:pt idx="6">
                  <c:v>Sledovanitv.cz</c:v>
                </c:pt>
                <c:pt idx="7">
                  <c:v>PODA TV</c:v>
                </c:pt>
                <c:pt idx="8">
                  <c:v>Kuki TV</c:v>
                </c:pt>
                <c:pt idx="9">
                  <c:v>NejTV</c:v>
                </c:pt>
                <c:pt idx="10">
                  <c:v>RIO Media</c:v>
                </c:pt>
                <c:pt idx="11">
                  <c:v>jiné</c:v>
                </c:pt>
                <c:pt idx="12">
                  <c:v>neví / žádná</c:v>
                </c:pt>
              </c:strCache>
            </c:strRef>
          </c:cat>
          <c:val>
            <c:numRef>
              <c:f>List1!$F$2:$F$14</c:f>
              <c:numCache>
                <c:formatCode>0</c:formatCode>
                <c:ptCount val="13"/>
                <c:pt idx="0">
                  <c:v>54.953323624029352</c:v>
                </c:pt>
                <c:pt idx="1">
                  <c:v>50.663280391917617</c:v>
                </c:pt>
                <c:pt idx="2">
                  <c:v>45.180337005433309</c:v>
                </c:pt>
                <c:pt idx="3">
                  <c:v>34.794480426045908</c:v>
                </c:pt>
                <c:pt idx="4">
                  <c:v>35.522824050126502</c:v>
                </c:pt>
                <c:pt idx="5">
                  <c:v>25.918443929125605</c:v>
                </c:pt>
                <c:pt idx="6">
                  <c:v>16.737123700378074</c:v>
                </c:pt>
                <c:pt idx="7">
                  <c:v>17.344153131996066</c:v>
                </c:pt>
                <c:pt idx="8">
                  <c:v>15.939855608759904</c:v>
                </c:pt>
                <c:pt idx="9">
                  <c:v>15.409934333857745</c:v>
                </c:pt>
                <c:pt idx="10">
                  <c:v>13.910470836142915</c:v>
                </c:pt>
                <c:pt idx="11">
                  <c:v>3</c:v>
                </c:pt>
                <c:pt idx="12">
                  <c:v>4.6487209650306873</c:v>
                </c:pt>
              </c:numCache>
            </c:numRef>
          </c:val>
          <c:smooth val="0"/>
          <c:extLst>
            <c:ext xmlns:c16="http://schemas.microsoft.com/office/drawing/2014/chart" uri="{C3380CC4-5D6E-409C-BE32-E72D297353CC}">
              <c16:uniqueId val="{00000014-C804-45D5-8EE2-9A702003349A}"/>
            </c:ext>
          </c:extLst>
        </c:ser>
        <c:dLbls>
          <c:showLegendKey val="0"/>
          <c:showVal val="0"/>
          <c:showCatName val="0"/>
          <c:showSerName val="0"/>
          <c:showPercent val="0"/>
          <c:showBubbleSize val="0"/>
        </c:dLbls>
        <c:marker val="1"/>
        <c:smooth val="0"/>
        <c:axId val="121141504"/>
        <c:axId val="121438208"/>
      </c:lineChart>
      <c:lineChart>
        <c:grouping val="stacked"/>
        <c:varyColors val="0"/>
        <c:ser>
          <c:idx val="3"/>
          <c:order val="3"/>
          <c:tx>
            <c:strRef>
              <c:f>List1!$E$1</c:f>
              <c:strCache>
                <c:ptCount val="1"/>
                <c:pt idx="0">
                  <c:v>Podpořená známost mezi lidmi, kteří zvažují změnu</c:v>
                </c:pt>
              </c:strCache>
            </c:strRef>
          </c:tx>
          <c:spPr>
            <a:ln w="28575">
              <a:noFill/>
            </a:ln>
          </c:spPr>
          <c:marker>
            <c:symbol val="diamond"/>
            <c:size val="8"/>
            <c:spPr>
              <a:solidFill>
                <a:srgbClr val="4D9991"/>
              </a:solidFill>
              <a:ln>
                <a:solidFill>
                  <a:schemeClr val="bg1"/>
                </a:solidFill>
              </a:ln>
            </c:spPr>
          </c:marker>
          <c:dLbls>
            <c:dLbl>
              <c:idx val="11"/>
              <c:delete val="1"/>
              <c:extLst>
                <c:ext xmlns:c15="http://schemas.microsoft.com/office/drawing/2012/chart" uri="{CE6537A1-D6FC-4f65-9D91-7224C49458BB}"/>
                <c:ext xmlns:c16="http://schemas.microsoft.com/office/drawing/2014/chart" uri="{C3380CC4-5D6E-409C-BE32-E72D297353CC}">
                  <c16:uniqueId val="{0000000A-5BD1-45F8-8F7F-800564A3E531}"/>
                </c:ext>
              </c:extLst>
            </c:dLbl>
            <c:dLbl>
              <c:idx val="12"/>
              <c:delete val="1"/>
              <c:extLst>
                <c:ext xmlns:c15="http://schemas.microsoft.com/office/drawing/2012/chart" uri="{CE6537A1-D6FC-4f65-9D91-7224C49458BB}"/>
                <c:ext xmlns:c16="http://schemas.microsoft.com/office/drawing/2014/chart" uri="{C3380CC4-5D6E-409C-BE32-E72D297353CC}">
                  <c16:uniqueId val="{00000000-BD46-4864-9D2F-44A348D2C2F7}"/>
                </c:ext>
              </c:extLst>
            </c:dLbl>
            <c:numFmt formatCode="#,##0" sourceLinked="0"/>
            <c:spPr>
              <a:noFill/>
              <a:ln>
                <a:noFill/>
              </a:ln>
              <a:effectLst/>
            </c:spPr>
            <c:txPr>
              <a:bodyPr wrap="square" lIns="38100" tIns="19050" rIns="38100" bIns="19050" anchor="ctr">
                <a:spAutoFit/>
              </a:bodyPr>
              <a:lstStyle/>
              <a:p>
                <a:pPr>
                  <a:defRPr b="1"/>
                </a:pPr>
                <a:endParaRPr lang="cs-CZ"/>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List1!$A$2:$A$14</c:f>
              <c:strCache>
                <c:ptCount val="13"/>
                <c:pt idx="0">
                  <c:v>O2 TV</c:v>
                </c:pt>
                <c:pt idx="1">
                  <c:v>Skylink</c:v>
                </c:pt>
                <c:pt idx="2">
                  <c:v>UPC / Vodafone</c:v>
                </c:pt>
                <c:pt idx="3">
                  <c:v>DIGI</c:v>
                </c:pt>
                <c:pt idx="4">
                  <c:v>T-Mobile TV</c:v>
                </c:pt>
                <c:pt idx="5">
                  <c:v>freeSAT</c:v>
                </c:pt>
                <c:pt idx="6">
                  <c:v>Sledovanitv.cz</c:v>
                </c:pt>
                <c:pt idx="7">
                  <c:v>PODA TV</c:v>
                </c:pt>
                <c:pt idx="8">
                  <c:v>Kuki TV</c:v>
                </c:pt>
                <c:pt idx="9">
                  <c:v>NejTV</c:v>
                </c:pt>
                <c:pt idx="10">
                  <c:v>RIO Media</c:v>
                </c:pt>
                <c:pt idx="11">
                  <c:v>jiné</c:v>
                </c:pt>
                <c:pt idx="12">
                  <c:v>neví / žádná</c:v>
                </c:pt>
              </c:strCache>
            </c:strRef>
          </c:cat>
          <c:val>
            <c:numRef>
              <c:f>List1!$E$2:$E$14</c:f>
              <c:numCache>
                <c:formatCode>0</c:formatCode>
                <c:ptCount val="13"/>
                <c:pt idx="0">
                  <c:v>85.431763167389704</c:v>
                </c:pt>
                <c:pt idx="1">
                  <c:v>79.421928342820365</c:v>
                </c:pt>
                <c:pt idx="2">
                  <c:v>79.111375537102674</c:v>
                </c:pt>
                <c:pt idx="3">
                  <c:v>66.930654466651845</c:v>
                </c:pt>
                <c:pt idx="4">
                  <c:v>62.984167516295273</c:v>
                </c:pt>
                <c:pt idx="5">
                  <c:v>35.096330078978369</c:v>
                </c:pt>
                <c:pt idx="6">
                  <c:v>7.994254652147867</c:v>
                </c:pt>
                <c:pt idx="7">
                  <c:v>9.4166791139804076</c:v>
                </c:pt>
                <c:pt idx="8">
                  <c:v>14.590170613198048</c:v>
                </c:pt>
                <c:pt idx="9">
                  <c:v>9.9049269610196831</c:v>
                </c:pt>
                <c:pt idx="10">
                  <c:v>7.2064855092052973</c:v>
                </c:pt>
              </c:numCache>
            </c:numRef>
          </c:val>
          <c:smooth val="0"/>
          <c:extLst>
            <c:ext xmlns:c16="http://schemas.microsoft.com/office/drawing/2014/chart" uri="{C3380CC4-5D6E-409C-BE32-E72D297353CC}">
              <c16:uniqueId val="{00000015-C804-45D5-8EE2-9A702003349A}"/>
            </c:ext>
          </c:extLst>
        </c:ser>
        <c:dLbls>
          <c:showLegendKey val="0"/>
          <c:showVal val="0"/>
          <c:showCatName val="0"/>
          <c:showSerName val="0"/>
          <c:showPercent val="0"/>
          <c:showBubbleSize val="0"/>
        </c:dLbls>
        <c:marker val="1"/>
        <c:smooth val="0"/>
        <c:axId val="400762120"/>
        <c:axId val="400759824"/>
      </c:lineChart>
      <c:catAx>
        <c:axId val="121141504"/>
        <c:scaling>
          <c:orientation val="minMax"/>
        </c:scaling>
        <c:delete val="0"/>
        <c:axPos val="b"/>
        <c:numFmt formatCode="General" sourceLinked="0"/>
        <c:majorTickMark val="out"/>
        <c:minorTickMark val="none"/>
        <c:tickLblPos val="low"/>
        <c:txPr>
          <a:bodyPr/>
          <a:lstStyle/>
          <a:p>
            <a:pPr>
              <a:defRPr sz="1000" b="0">
                <a:solidFill>
                  <a:schemeClr val="tx1"/>
                </a:solidFill>
              </a:defRPr>
            </a:pPr>
            <a:endParaRPr lang="cs-CZ"/>
          </a:p>
        </c:txPr>
        <c:crossAx val="121438208"/>
        <c:crosses val="autoZero"/>
        <c:auto val="1"/>
        <c:lblAlgn val="ctr"/>
        <c:lblOffset val="0"/>
        <c:noMultiLvlLbl val="0"/>
      </c:catAx>
      <c:valAx>
        <c:axId val="121438208"/>
        <c:scaling>
          <c:orientation val="minMax"/>
          <c:max val="100"/>
          <c:min val="0"/>
        </c:scaling>
        <c:delete val="0"/>
        <c:axPos val="l"/>
        <c:numFmt formatCode="0" sourceLinked="1"/>
        <c:majorTickMark val="out"/>
        <c:minorTickMark val="none"/>
        <c:tickLblPos val="nextTo"/>
        <c:crossAx val="121141504"/>
        <c:crosses val="autoZero"/>
        <c:crossBetween val="between"/>
      </c:valAx>
      <c:valAx>
        <c:axId val="400759824"/>
        <c:scaling>
          <c:orientation val="minMax"/>
        </c:scaling>
        <c:delete val="1"/>
        <c:axPos val="r"/>
        <c:numFmt formatCode="0" sourceLinked="1"/>
        <c:majorTickMark val="out"/>
        <c:minorTickMark val="none"/>
        <c:tickLblPos val="nextTo"/>
        <c:crossAx val="400762120"/>
        <c:crosses val="max"/>
        <c:crossBetween val="between"/>
      </c:valAx>
      <c:catAx>
        <c:axId val="400762120"/>
        <c:scaling>
          <c:orientation val="minMax"/>
        </c:scaling>
        <c:delete val="1"/>
        <c:axPos val="t"/>
        <c:numFmt formatCode="General" sourceLinked="1"/>
        <c:majorTickMark val="out"/>
        <c:minorTickMark val="none"/>
        <c:tickLblPos val="nextTo"/>
        <c:crossAx val="400759824"/>
        <c:crosses val="max"/>
        <c:auto val="1"/>
        <c:lblAlgn val="ctr"/>
        <c:lblOffset val="100"/>
        <c:tickMarkSkip val="1"/>
        <c:noMultiLvlLbl val="0"/>
      </c:catAx>
    </c:plotArea>
    <c:legend>
      <c:legendPos val="r"/>
      <c:legendEntry>
        <c:idx val="2"/>
        <c:delete val="1"/>
      </c:legendEntry>
      <c:layout>
        <c:manualLayout>
          <c:xMode val="edge"/>
          <c:yMode val="edge"/>
          <c:x val="0.81395004898970291"/>
          <c:y val="9.2084490173662145E-2"/>
          <c:w val="0.16199923077373971"/>
          <c:h val="0.3204198978413782"/>
        </c:manualLayout>
      </c:layout>
      <c:overlay val="0"/>
    </c:legend>
    <c:plotVisOnly val="1"/>
    <c:dispBlanksAs val="gap"/>
    <c:showDLblsOverMax val="0"/>
  </c:chart>
  <c:txPr>
    <a:bodyPr/>
    <a:lstStyle/>
    <a:p>
      <a:pPr>
        <a:defRPr sz="1000"/>
      </a:pPr>
      <a:endParaRPr lang="cs-CZ"/>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baseline="0">
                <a:solidFill>
                  <a:srgbClr val="414549"/>
                </a:solidFill>
                <a:latin typeface="+mn-lt"/>
                <a:ea typeface="+mn-ea"/>
                <a:cs typeface="+mn-cs"/>
              </a:defRPr>
            </a:pPr>
            <a:r>
              <a:rPr lang="cs-CZ" sz="1600" b="0" i="0" u="none" strike="noStrike" kern="1200" baseline="0" dirty="0">
                <a:solidFill>
                  <a:schemeClr val="bg1">
                    <a:lumMod val="50000"/>
                  </a:schemeClr>
                </a:solidFill>
                <a:effectLst/>
                <a:latin typeface="+mn-lt"/>
                <a:ea typeface="+mn-ea"/>
                <a:cs typeface="+mn-cs"/>
              </a:rPr>
              <a:t>Srovnání preference značky</a:t>
            </a:r>
          </a:p>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baseline="0">
                <a:solidFill>
                  <a:srgbClr val="414549"/>
                </a:solidFill>
                <a:latin typeface="+mn-lt"/>
                <a:ea typeface="+mn-ea"/>
                <a:cs typeface="+mn-cs"/>
              </a:defRPr>
            </a:pPr>
            <a:r>
              <a:rPr lang="cs-CZ" sz="1600" b="0" i="0" u="none" strike="noStrike" kern="1200" baseline="0" dirty="0">
                <a:solidFill>
                  <a:schemeClr val="bg1">
                    <a:lumMod val="50000"/>
                  </a:schemeClr>
                </a:solidFill>
                <a:effectLst/>
                <a:latin typeface="+mn-lt"/>
                <a:ea typeface="+mn-ea"/>
                <a:cs typeface="+mn-cs"/>
              </a:rPr>
              <a:t> v letech 2017 – 19</a:t>
            </a:r>
          </a:p>
        </c:rich>
      </c:tx>
      <c:overlay val="0"/>
    </c:title>
    <c:autoTitleDeleted val="0"/>
    <c:plotArea>
      <c:layout>
        <c:manualLayout>
          <c:layoutTarget val="inner"/>
          <c:xMode val="edge"/>
          <c:yMode val="edge"/>
          <c:x val="0"/>
          <c:y val="5.3264317493133886E-2"/>
          <c:w val="1"/>
          <c:h val="0.72375059902042971"/>
        </c:manualLayout>
      </c:layout>
      <c:barChart>
        <c:barDir val="col"/>
        <c:grouping val="stacked"/>
        <c:varyColors val="0"/>
        <c:ser>
          <c:idx val="0"/>
          <c:order val="0"/>
          <c:tx>
            <c:strRef>
              <c:f>List1!$C$1</c:f>
              <c:strCache>
                <c:ptCount val="1"/>
                <c:pt idx="0">
                  <c:v>Preferovaná značka</c:v>
                </c:pt>
              </c:strCache>
            </c:strRef>
          </c:tx>
          <c:spPr>
            <a:solidFill>
              <a:srgbClr val="202D46"/>
            </a:solidFill>
          </c:spPr>
          <c:invertIfNegative val="0"/>
          <c:dPt>
            <c:idx val="0"/>
            <c:invertIfNegative val="0"/>
            <c:bubble3D val="0"/>
            <c:extLst>
              <c:ext xmlns:c16="http://schemas.microsoft.com/office/drawing/2014/chart" uri="{C3380CC4-5D6E-409C-BE32-E72D297353CC}">
                <c16:uniqueId val="{00000000-F483-4892-82CA-46B007173848}"/>
              </c:ext>
            </c:extLst>
          </c:dPt>
          <c:dPt>
            <c:idx val="1"/>
            <c:invertIfNegative val="0"/>
            <c:bubble3D val="0"/>
            <c:extLst>
              <c:ext xmlns:c16="http://schemas.microsoft.com/office/drawing/2014/chart" uri="{C3380CC4-5D6E-409C-BE32-E72D297353CC}">
                <c16:uniqueId val="{00000001-F483-4892-82CA-46B007173848}"/>
              </c:ext>
            </c:extLst>
          </c:dPt>
          <c:dPt>
            <c:idx val="2"/>
            <c:invertIfNegative val="0"/>
            <c:bubble3D val="0"/>
            <c:extLst>
              <c:ext xmlns:c16="http://schemas.microsoft.com/office/drawing/2014/chart" uri="{C3380CC4-5D6E-409C-BE32-E72D297353CC}">
                <c16:uniqueId val="{00000002-F483-4892-82CA-46B007173848}"/>
              </c:ext>
            </c:extLst>
          </c:dPt>
          <c:dPt>
            <c:idx val="3"/>
            <c:invertIfNegative val="0"/>
            <c:bubble3D val="0"/>
            <c:extLst>
              <c:ext xmlns:c16="http://schemas.microsoft.com/office/drawing/2014/chart" uri="{C3380CC4-5D6E-409C-BE32-E72D297353CC}">
                <c16:uniqueId val="{00000003-F483-4892-82CA-46B007173848}"/>
              </c:ext>
            </c:extLst>
          </c:dPt>
          <c:dPt>
            <c:idx val="4"/>
            <c:invertIfNegative val="0"/>
            <c:bubble3D val="0"/>
            <c:extLst>
              <c:ext xmlns:c16="http://schemas.microsoft.com/office/drawing/2014/chart" uri="{C3380CC4-5D6E-409C-BE32-E72D297353CC}">
                <c16:uniqueId val="{00000004-F483-4892-82CA-46B007173848}"/>
              </c:ext>
            </c:extLst>
          </c:dPt>
          <c:dPt>
            <c:idx val="5"/>
            <c:invertIfNegative val="0"/>
            <c:bubble3D val="0"/>
            <c:extLst>
              <c:ext xmlns:c16="http://schemas.microsoft.com/office/drawing/2014/chart" uri="{C3380CC4-5D6E-409C-BE32-E72D297353CC}">
                <c16:uniqueId val="{00000005-F483-4892-82CA-46B007173848}"/>
              </c:ext>
            </c:extLst>
          </c:dPt>
          <c:dPt>
            <c:idx val="6"/>
            <c:invertIfNegative val="0"/>
            <c:bubble3D val="0"/>
            <c:extLst>
              <c:ext xmlns:c16="http://schemas.microsoft.com/office/drawing/2014/chart" uri="{C3380CC4-5D6E-409C-BE32-E72D297353CC}">
                <c16:uniqueId val="{00000006-F483-4892-82CA-46B007173848}"/>
              </c:ext>
            </c:extLst>
          </c:dPt>
          <c:dPt>
            <c:idx val="7"/>
            <c:invertIfNegative val="0"/>
            <c:bubble3D val="0"/>
            <c:extLst>
              <c:ext xmlns:c16="http://schemas.microsoft.com/office/drawing/2014/chart" uri="{C3380CC4-5D6E-409C-BE32-E72D297353CC}">
                <c16:uniqueId val="{00000007-412F-40E6-8600-432BFB949585}"/>
              </c:ext>
            </c:extLst>
          </c:dPt>
          <c:dPt>
            <c:idx val="10"/>
            <c:invertIfNegative val="0"/>
            <c:bubble3D val="0"/>
            <c:extLst>
              <c:ext xmlns:c16="http://schemas.microsoft.com/office/drawing/2014/chart" uri="{C3380CC4-5D6E-409C-BE32-E72D297353CC}">
                <c16:uniqueId val="{00000008-412F-40E6-8600-432BFB949585}"/>
              </c:ext>
            </c:extLst>
          </c:dPt>
          <c:dLbls>
            <c:dLbl>
              <c:idx val="1"/>
              <c:spPr>
                <a:noFill/>
                <a:ln w="12700">
                  <a:solidFill>
                    <a:srgbClr val="00B050"/>
                  </a:solidFill>
                </a:ln>
                <a:effectLst/>
              </c:spPr>
              <c:txPr>
                <a:bodyPr wrap="square" lIns="38100" tIns="19050" rIns="38100" bIns="19050" anchor="ctr">
                  <a:spAutoFit/>
                </a:bodyPr>
                <a:lstStyle/>
                <a:p>
                  <a:pPr>
                    <a:defRPr sz="1000">
                      <a:solidFill>
                        <a:schemeClr val="bg1"/>
                      </a:solidFill>
                    </a:defRPr>
                  </a:pPr>
                  <a:endParaRPr lang="cs-CZ"/>
                </a:p>
              </c:txPr>
              <c:showLegendKey val="0"/>
              <c:showVal val="1"/>
              <c:showCatName val="0"/>
              <c:showSerName val="0"/>
              <c:showPercent val="0"/>
              <c:showBubbleSize val="0"/>
              <c:extLst>
                <c:ext xmlns:c16="http://schemas.microsoft.com/office/drawing/2014/chart" uri="{C3380CC4-5D6E-409C-BE32-E72D297353CC}">
                  <c16:uniqueId val="{00000001-F483-4892-82CA-46B007173848}"/>
                </c:ext>
              </c:extLst>
            </c:dLbl>
            <c:dLbl>
              <c:idx val="18"/>
              <c:spPr>
                <a:noFill/>
                <a:ln w="12700">
                  <a:noFill/>
                </a:ln>
                <a:effectLst/>
              </c:spPr>
              <c:txPr>
                <a:bodyPr wrap="square" lIns="38100" tIns="19050" rIns="38100" bIns="19050" anchor="ctr">
                  <a:spAutoFit/>
                </a:bodyPr>
                <a:lstStyle/>
                <a:p>
                  <a:pPr>
                    <a:defRPr sz="1000">
                      <a:solidFill>
                        <a:schemeClr val="tx1"/>
                      </a:solidFill>
                    </a:defRPr>
                  </a:pPr>
                  <a:endParaRPr lang="cs-CZ"/>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125-44E1-A95D-F78EAD448895}"/>
                </c:ext>
              </c:extLst>
            </c:dLbl>
            <c:dLbl>
              <c:idx val="19"/>
              <c:spPr>
                <a:noFill/>
                <a:ln w="12700">
                  <a:noFill/>
                </a:ln>
                <a:effectLst/>
              </c:spPr>
              <c:txPr>
                <a:bodyPr wrap="square" lIns="38100" tIns="19050" rIns="38100" bIns="19050" anchor="ctr">
                  <a:spAutoFit/>
                </a:bodyPr>
                <a:lstStyle/>
                <a:p>
                  <a:pPr>
                    <a:defRPr sz="1000">
                      <a:solidFill>
                        <a:schemeClr val="tx1"/>
                      </a:solidFill>
                    </a:defRPr>
                  </a:pPr>
                  <a:endParaRPr lang="cs-CZ"/>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125-44E1-A95D-F78EAD448895}"/>
                </c:ext>
              </c:extLst>
            </c:dLbl>
            <c:spPr>
              <a:noFill/>
              <a:ln w="12700">
                <a:noFill/>
              </a:ln>
              <a:effectLst/>
            </c:spPr>
            <c:txPr>
              <a:bodyPr wrap="square" lIns="38100" tIns="19050" rIns="38100" bIns="19050" anchor="ctr">
                <a:spAutoFit/>
              </a:bodyPr>
              <a:lstStyle/>
              <a:p>
                <a:pPr>
                  <a:defRPr sz="1000">
                    <a:solidFill>
                      <a:schemeClr val="bg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List1!$A$2:$B$22</c:f>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f>List1!$C$2:$C$22</c:f>
              <c:numCache>
                <c:formatCode>0</c:formatCode>
                <c:ptCount val="21"/>
                <c:pt idx="0">
                  <c:v>23</c:v>
                </c:pt>
                <c:pt idx="1">
                  <c:v>28.159253199324922</c:v>
                </c:pt>
                <c:pt idx="3">
                  <c:v>18</c:v>
                </c:pt>
                <c:pt idx="4">
                  <c:v>17</c:v>
                </c:pt>
                <c:pt idx="6">
                  <c:v>19</c:v>
                </c:pt>
                <c:pt idx="7">
                  <c:v>18</c:v>
                </c:pt>
                <c:pt idx="9">
                  <c:v>8.8713694262031897</c:v>
                </c:pt>
                <c:pt idx="10">
                  <c:v>9</c:v>
                </c:pt>
                <c:pt idx="12">
                  <c:v>7</c:v>
                </c:pt>
                <c:pt idx="13">
                  <c:v>8</c:v>
                </c:pt>
                <c:pt idx="15">
                  <c:v>5</c:v>
                </c:pt>
                <c:pt idx="16">
                  <c:v>6</c:v>
                </c:pt>
                <c:pt idx="18">
                  <c:v>1</c:v>
                </c:pt>
                <c:pt idx="19">
                  <c:v>1</c:v>
                </c:pt>
              </c:numCache>
            </c:numRef>
          </c:val>
          <c:extLst>
            <c:ext xmlns:c16="http://schemas.microsoft.com/office/drawing/2014/chart" uri="{C3380CC4-5D6E-409C-BE32-E72D297353CC}">
              <c16:uniqueId val="{0000000E-F483-4892-82CA-46B007173848}"/>
            </c:ext>
          </c:extLst>
        </c:ser>
        <c:dLbls>
          <c:showLegendKey val="0"/>
          <c:showVal val="0"/>
          <c:showCatName val="0"/>
          <c:showSerName val="0"/>
          <c:showPercent val="0"/>
          <c:showBubbleSize val="0"/>
        </c:dLbls>
        <c:gapWidth val="15"/>
        <c:overlap val="100"/>
        <c:axId val="121141504"/>
        <c:axId val="121438208"/>
        <c:extLst>
          <c:ext xmlns:c15="http://schemas.microsoft.com/office/drawing/2012/chart" uri="{02D57815-91ED-43cb-92C2-25804820EDAC}">
            <c15:filteredBarSeries>
              <c15:ser>
                <c:idx val="1"/>
                <c:order val="1"/>
                <c:tx>
                  <c:strRef>
                    <c:extLst>
                      <c:ext uri="{02D57815-91ED-43cb-92C2-25804820EDAC}">
                        <c15:formulaRef>
                          <c15:sqref>List1!$D$1</c15:sqref>
                        </c15:formulaRef>
                      </c:ext>
                    </c:extLst>
                    <c:strCache>
                      <c:ptCount val="1"/>
                      <c:pt idx="0">
                        <c:v>Zvažovaná značka</c:v>
                      </c:pt>
                    </c:strCache>
                  </c:strRef>
                </c:tx>
                <c:spPr>
                  <a:solidFill>
                    <a:srgbClr val="E2B726"/>
                  </a:solidFill>
                </c:spPr>
                <c:invertIfNegative val="0"/>
                <c:dLbls>
                  <c:dLbl>
                    <c:idx val="18"/>
                    <c:showLegendKey val="0"/>
                    <c:showVal val="1"/>
                    <c:showCatName val="0"/>
                    <c:showSerName val="0"/>
                    <c:showPercent val="0"/>
                    <c:showBubbleSize val="0"/>
                    <c:extLst>
                      <c:ext uri="{CE6537A1-D6FC-4f65-9D91-7224C49458BB}"/>
                      <c:ext xmlns:c16="http://schemas.microsoft.com/office/drawing/2014/chart" uri="{C3380CC4-5D6E-409C-BE32-E72D297353CC}">
                        <c16:uniqueId val="{00000000-4125-44E1-A95D-F78EAD448895}"/>
                      </c:ext>
                    </c:extLst>
                  </c:dLbl>
                  <c:spPr>
                    <a:noFill/>
                    <a:ln>
                      <a:noFill/>
                    </a:ln>
                    <a:effectLst/>
                  </c:spPr>
                  <c:showLegendKey val="0"/>
                  <c:showVal val="0"/>
                  <c:showCatName val="0"/>
                  <c:showSerName val="0"/>
                  <c:showPercent val="0"/>
                  <c:showBubbleSize val="0"/>
                  <c:extLst>
                    <c:ext uri="{CE6537A1-D6FC-4f65-9D91-7224C49458BB}">
                      <c15:showLeaderLines val="1"/>
                    </c:ext>
                  </c:extLst>
                </c:dLbls>
                <c:cat>
                  <c:multiLvlStrRef>
                    <c:extLst>
                      <c:ext uri="{02D57815-91ED-43cb-92C2-25804820EDAC}">
                        <c15:formulaRef>
                          <c15:sqref>List1!$A$2:$B$22</c15:sqref>
                        </c15:formulaRef>
                      </c:ext>
                    </c:extLst>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extLst>
                      <c:ext uri="{02D57815-91ED-43cb-92C2-25804820EDAC}">
                        <c15:formulaRef>
                          <c15:sqref>List1!$D$2:$D$22</c15:sqref>
                        </c15:formulaRef>
                      </c:ext>
                    </c:extLst>
                    <c:numCache>
                      <c:formatCode>0</c:formatCode>
                      <c:ptCount val="21"/>
                      <c:pt idx="0">
                        <c:v>30</c:v>
                      </c:pt>
                      <c:pt idx="1">
                        <c:v>26.840746800675078</c:v>
                      </c:pt>
                      <c:pt idx="3">
                        <c:v>24</c:v>
                      </c:pt>
                      <c:pt idx="4">
                        <c:v>28</c:v>
                      </c:pt>
                      <c:pt idx="6">
                        <c:v>24</c:v>
                      </c:pt>
                      <c:pt idx="7">
                        <c:v>33</c:v>
                      </c:pt>
                      <c:pt idx="9">
                        <c:v>14.12863057379681</c:v>
                      </c:pt>
                      <c:pt idx="10">
                        <c:v>26</c:v>
                      </c:pt>
                      <c:pt idx="12">
                        <c:v>24</c:v>
                      </c:pt>
                      <c:pt idx="13">
                        <c:v>28</c:v>
                      </c:pt>
                      <c:pt idx="15">
                        <c:v>12</c:v>
                      </c:pt>
                      <c:pt idx="16">
                        <c:v>20</c:v>
                      </c:pt>
                      <c:pt idx="18">
                        <c:v>8</c:v>
                      </c:pt>
                      <c:pt idx="19">
                        <c:v>15</c:v>
                      </c:pt>
                    </c:numCache>
                  </c:numRef>
                </c:val>
                <c:extLst>
                  <c:ext xmlns:c16="http://schemas.microsoft.com/office/drawing/2014/chart" uri="{C3380CC4-5D6E-409C-BE32-E72D297353CC}">
                    <c16:uniqueId val="{0000000F-F483-4892-82CA-46B00717384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List1!$E$1</c15:sqref>
                        </c15:formulaRef>
                      </c:ext>
                    </c:extLst>
                    <c:strCache>
                      <c:ptCount val="1"/>
                    </c:strCache>
                  </c:strRef>
                </c:tx>
                <c:spPr>
                  <a:solidFill>
                    <a:srgbClr val="BCBCBC"/>
                  </a:solidFill>
                  <a:ln>
                    <a:noFill/>
                  </a:ln>
                </c:spPr>
                <c:invertIfNegative val="0"/>
                <c:cat>
                  <c:multiLvlStrRef>
                    <c:extLst xmlns:c15="http://schemas.microsoft.com/office/drawing/2012/chart">
                      <c:ext xmlns:c15="http://schemas.microsoft.com/office/drawing/2012/chart" uri="{02D57815-91ED-43cb-92C2-25804820EDAC}">
                        <c15:formulaRef>
                          <c15:sqref>List1!$A$2:$B$22</c15:sqref>
                        </c15:formulaRef>
                      </c:ext>
                    </c:extLst>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extLst xmlns:c15="http://schemas.microsoft.com/office/drawing/2012/chart">
                      <c:ext xmlns:c15="http://schemas.microsoft.com/office/drawing/2012/chart" uri="{02D57815-91ED-43cb-92C2-25804820EDAC}">
                        <c15:formulaRef>
                          <c15:sqref>List1!$E$2:$E$22</c15:sqref>
                        </c15:formulaRef>
                      </c:ext>
                    </c:extLst>
                    <c:numCache>
                      <c:formatCode>0</c:formatCode>
                      <c:ptCount val="21"/>
                      <c:pt idx="0">
                        <c:v>-53</c:v>
                      </c:pt>
                      <c:pt idx="1">
                        <c:v>-55</c:v>
                      </c:pt>
                      <c:pt idx="3">
                        <c:v>-42</c:v>
                      </c:pt>
                      <c:pt idx="4">
                        <c:v>-45</c:v>
                      </c:pt>
                      <c:pt idx="6">
                        <c:v>-43</c:v>
                      </c:pt>
                      <c:pt idx="7">
                        <c:v>-51</c:v>
                      </c:pt>
                      <c:pt idx="9">
                        <c:v>-23</c:v>
                      </c:pt>
                      <c:pt idx="10">
                        <c:v>-35</c:v>
                      </c:pt>
                      <c:pt idx="12">
                        <c:v>-31</c:v>
                      </c:pt>
                      <c:pt idx="13">
                        <c:v>-36</c:v>
                      </c:pt>
                      <c:pt idx="15">
                        <c:v>-17</c:v>
                      </c:pt>
                      <c:pt idx="16">
                        <c:v>-26</c:v>
                      </c:pt>
                      <c:pt idx="18">
                        <c:v>-9</c:v>
                      </c:pt>
                      <c:pt idx="19">
                        <c:v>-16</c:v>
                      </c:pt>
                    </c:numCache>
                  </c:numRef>
                </c:val>
                <c:extLst xmlns:c15="http://schemas.microsoft.com/office/drawing/2012/chart">
                  <c:ext xmlns:c16="http://schemas.microsoft.com/office/drawing/2014/chart" uri="{C3380CC4-5D6E-409C-BE32-E72D297353CC}">
                    <c16:uniqueId val="{00000010-F483-4892-82CA-46B007173848}"/>
                  </c:ext>
                </c:extLst>
              </c15:ser>
            </c15:filteredBarSeries>
          </c:ext>
        </c:extLst>
      </c:barChart>
      <c:lineChart>
        <c:grouping val="stacked"/>
        <c:varyColors val="0"/>
        <c:dLbls>
          <c:showLegendKey val="0"/>
          <c:showVal val="0"/>
          <c:showCatName val="0"/>
          <c:showSerName val="0"/>
          <c:showPercent val="0"/>
          <c:showBubbleSize val="0"/>
        </c:dLbls>
        <c:marker val="1"/>
        <c:smooth val="0"/>
        <c:axId val="121141504"/>
        <c:axId val="121438208"/>
        <c:extLst>
          <c:ext xmlns:c15="http://schemas.microsoft.com/office/drawing/2012/chart" uri="{02D57815-91ED-43cb-92C2-25804820EDAC}">
            <c15:filteredLineSeries>
              <c15:ser>
                <c:idx val="4"/>
                <c:order val="4"/>
                <c:tx>
                  <c:strRef>
                    <c:extLst>
                      <c:ext uri="{02D57815-91ED-43cb-92C2-25804820EDAC}">
                        <c15:formulaRef>
                          <c15:sqref>List1!$G$1</c15:sqref>
                        </c15:formulaRef>
                      </c:ext>
                    </c:extLst>
                    <c:strCache>
                      <c:ptCount val="1"/>
                      <c:pt idx="0">
                        <c:v>Zvažovaná značka</c:v>
                      </c:pt>
                    </c:strCache>
                  </c:strRef>
                </c:tx>
                <c:spPr>
                  <a:ln w="28575">
                    <a:noFill/>
                  </a:ln>
                </c:spPr>
                <c:marker>
                  <c:symbol val="none"/>
                </c:marker>
                <c:dLbls>
                  <c:dLbl>
                    <c:idx val="2"/>
                    <c:delete val="1"/>
                    <c:extLst>
                      <c:ext uri="{CE6537A1-D6FC-4f65-9D91-7224C49458BB}"/>
                      <c:ext xmlns:c16="http://schemas.microsoft.com/office/drawing/2014/chart" uri="{C3380CC4-5D6E-409C-BE32-E72D297353CC}">
                        <c16:uniqueId val="{0000000A-0F07-4FF6-8B01-4AC071EEFD22}"/>
                      </c:ext>
                    </c:extLst>
                  </c:dLbl>
                  <c:dLbl>
                    <c:idx val="5"/>
                    <c:delete val="1"/>
                    <c:extLst>
                      <c:ext uri="{CE6537A1-D6FC-4f65-9D91-7224C49458BB}"/>
                      <c:ext xmlns:c16="http://schemas.microsoft.com/office/drawing/2014/chart" uri="{C3380CC4-5D6E-409C-BE32-E72D297353CC}">
                        <c16:uniqueId val="{0000000B-0F07-4FF6-8B01-4AC071EEFD22}"/>
                      </c:ext>
                    </c:extLst>
                  </c:dLbl>
                  <c:dLbl>
                    <c:idx val="7"/>
                    <c:spPr>
                      <a:noFill/>
                      <a:ln w="12700">
                        <a:solidFill>
                          <a:srgbClr val="00B050"/>
                        </a:solidFill>
                      </a:ln>
                      <a:effectLst/>
                    </c:spPr>
                    <c:txPr>
                      <a:bodyPr wrap="square" lIns="38100" tIns="36000" rIns="38100" bIns="19050" anchor="ctr">
                        <a:spAutoFit/>
                      </a:bodyPr>
                      <a:lstStyle/>
                      <a:p>
                        <a:pPr>
                          <a:defRPr sz="1000">
                            <a:solidFill>
                              <a:schemeClr val="tx1"/>
                            </a:solidFill>
                          </a:defRPr>
                        </a:pPr>
                        <a:endParaRPr lang="cs-CZ"/>
                      </a:p>
                    </c:txPr>
                    <c:dLblPos val="t"/>
                    <c:showLegendKey val="0"/>
                    <c:showVal val="1"/>
                    <c:showCatName val="0"/>
                    <c:showSerName val="0"/>
                    <c:showPercent val="0"/>
                    <c:showBubbleSize val="0"/>
                    <c:extLst>
                      <c:ext uri="{CE6537A1-D6FC-4f65-9D91-7224C49458BB}">
                        <c15:spPr xmlns:c15="http://schemas.microsoft.com/office/drawing/2012/chart">
                          <a:prstGeom prst="rect">
                            <a:avLst/>
                          </a:prstGeom>
                        </c15:spPr>
                      </c:ext>
                      <c:ext xmlns:c16="http://schemas.microsoft.com/office/drawing/2014/chart" uri="{C3380CC4-5D6E-409C-BE32-E72D297353CC}">
                        <c16:uniqueId val="{00000002-4125-44E1-A95D-F78EAD448895}"/>
                      </c:ext>
                    </c:extLst>
                  </c:dLbl>
                  <c:dLbl>
                    <c:idx val="8"/>
                    <c:delete val="1"/>
                    <c:extLst>
                      <c:ext uri="{CE6537A1-D6FC-4f65-9D91-7224C49458BB}"/>
                      <c:ext xmlns:c16="http://schemas.microsoft.com/office/drawing/2014/chart" uri="{C3380CC4-5D6E-409C-BE32-E72D297353CC}">
                        <c16:uniqueId val="{0000000C-0F07-4FF6-8B01-4AC071EEFD22}"/>
                      </c:ext>
                    </c:extLst>
                  </c:dLbl>
                  <c:dLbl>
                    <c:idx val="10"/>
                    <c:spPr>
                      <a:noFill/>
                      <a:ln w="12700">
                        <a:solidFill>
                          <a:srgbClr val="00B050"/>
                        </a:solidFill>
                      </a:ln>
                      <a:effectLst/>
                    </c:spPr>
                    <c:txPr>
                      <a:bodyPr wrap="square" lIns="38100" tIns="36000" rIns="38100" bIns="19050" anchor="ctr">
                        <a:spAutoFit/>
                      </a:bodyPr>
                      <a:lstStyle/>
                      <a:p>
                        <a:pPr>
                          <a:defRPr sz="1000">
                            <a:solidFill>
                              <a:schemeClr val="tx1"/>
                            </a:solidFill>
                          </a:defRPr>
                        </a:pPr>
                        <a:endParaRPr lang="cs-CZ"/>
                      </a:p>
                    </c:txPr>
                    <c:dLblPos val="t"/>
                    <c:showLegendKey val="0"/>
                    <c:showVal val="1"/>
                    <c:showCatName val="0"/>
                    <c:showSerName val="0"/>
                    <c:showPercent val="0"/>
                    <c:showBubbleSize val="0"/>
                    <c:extLst>
                      <c:ext uri="{CE6537A1-D6FC-4f65-9D91-7224C49458BB}">
                        <c15:spPr xmlns:c15="http://schemas.microsoft.com/office/drawing/2012/chart">
                          <a:prstGeom prst="rect">
                            <a:avLst/>
                          </a:prstGeom>
                        </c15:spPr>
                      </c:ext>
                      <c:ext xmlns:c16="http://schemas.microsoft.com/office/drawing/2014/chart" uri="{C3380CC4-5D6E-409C-BE32-E72D297353CC}">
                        <c16:uniqueId val="{00000001-4125-44E1-A95D-F78EAD448895}"/>
                      </c:ext>
                    </c:extLst>
                  </c:dLbl>
                  <c:dLbl>
                    <c:idx val="11"/>
                    <c:delete val="1"/>
                    <c:extLst>
                      <c:ext uri="{CE6537A1-D6FC-4f65-9D91-7224C49458BB}"/>
                      <c:ext xmlns:c16="http://schemas.microsoft.com/office/drawing/2014/chart" uri="{C3380CC4-5D6E-409C-BE32-E72D297353CC}">
                        <c16:uniqueId val="{0000000D-0F07-4FF6-8B01-4AC071EEFD22}"/>
                      </c:ext>
                    </c:extLst>
                  </c:dLbl>
                  <c:dLbl>
                    <c:idx val="14"/>
                    <c:delete val="1"/>
                    <c:extLst>
                      <c:ext uri="{CE6537A1-D6FC-4f65-9D91-7224C49458BB}"/>
                      <c:ext xmlns:c16="http://schemas.microsoft.com/office/drawing/2014/chart" uri="{C3380CC4-5D6E-409C-BE32-E72D297353CC}">
                        <c16:uniqueId val="{0000000E-0F07-4FF6-8B01-4AC071EEFD22}"/>
                      </c:ext>
                    </c:extLst>
                  </c:dLbl>
                  <c:dLbl>
                    <c:idx val="16"/>
                    <c:spPr>
                      <a:noFill/>
                      <a:ln w="12700">
                        <a:solidFill>
                          <a:srgbClr val="00B050"/>
                        </a:solidFill>
                      </a:ln>
                      <a:effectLst/>
                    </c:spPr>
                    <c:txPr>
                      <a:bodyPr wrap="square" lIns="38100" tIns="36000" rIns="38100" bIns="19050" anchor="ctr">
                        <a:spAutoFit/>
                      </a:bodyPr>
                      <a:lstStyle/>
                      <a:p>
                        <a:pPr>
                          <a:defRPr sz="1000">
                            <a:solidFill>
                              <a:schemeClr val="tx1"/>
                            </a:solidFill>
                          </a:defRPr>
                        </a:pPr>
                        <a:endParaRPr lang="cs-CZ"/>
                      </a:p>
                    </c:txPr>
                    <c:dLblPos val="t"/>
                    <c:showLegendKey val="0"/>
                    <c:showVal val="1"/>
                    <c:showCatName val="0"/>
                    <c:showSerName val="0"/>
                    <c:showPercent val="0"/>
                    <c:showBubbleSize val="0"/>
                    <c:extLst>
                      <c:ext uri="{CE6537A1-D6FC-4f65-9D91-7224C49458BB}">
                        <c15:spPr xmlns:c15="http://schemas.microsoft.com/office/drawing/2012/chart">
                          <a:prstGeom prst="rect">
                            <a:avLst/>
                          </a:prstGeom>
                        </c15:spPr>
                      </c:ext>
                      <c:ext xmlns:c16="http://schemas.microsoft.com/office/drawing/2014/chart" uri="{C3380CC4-5D6E-409C-BE32-E72D297353CC}">
                        <c16:uniqueId val="{00000013-0F07-4FF6-8B01-4AC071EEFD22}"/>
                      </c:ext>
                    </c:extLst>
                  </c:dLbl>
                  <c:dLbl>
                    <c:idx val="17"/>
                    <c:delete val="1"/>
                    <c:extLst>
                      <c:ext uri="{CE6537A1-D6FC-4f65-9D91-7224C49458BB}"/>
                      <c:ext xmlns:c16="http://schemas.microsoft.com/office/drawing/2014/chart" uri="{C3380CC4-5D6E-409C-BE32-E72D297353CC}">
                        <c16:uniqueId val="{0000000F-0F07-4FF6-8B01-4AC071EEFD22}"/>
                      </c:ext>
                    </c:extLst>
                  </c:dLbl>
                  <c:dLbl>
                    <c:idx val="18"/>
                    <c:spPr>
                      <a:noFill/>
                      <a:ln w="12700">
                        <a:noFill/>
                      </a:ln>
                      <a:effectLst/>
                    </c:spPr>
                    <c:txPr>
                      <a:bodyPr wrap="square" lIns="38100" tIns="19050" rIns="38100" bIns="19050" anchor="ctr">
                        <a:spAutoFit/>
                      </a:bodyPr>
                      <a:lstStyle/>
                      <a:p>
                        <a:pPr>
                          <a:defRPr/>
                        </a:pPr>
                        <a:endParaRPr lang="cs-CZ"/>
                      </a:p>
                    </c:txPr>
                    <c:dLblPos val="t"/>
                    <c:showLegendKey val="0"/>
                    <c:showVal val="1"/>
                    <c:showCatName val="0"/>
                    <c:showSerName val="0"/>
                    <c:showPercent val="0"/>
                    <c:showBubbleSize val="0"/>
                    <c:extLst>
                      <c:ext xmlns:c16="http://schemas.microsoft.com/office/drawing/2014/chart" uri="{C3380CC4-5D6E-409C-BE32-E72D297353CC}">
                        <c16:uniqueId val="{00000017-0F07-4FF6-8B01-4AC071EEFD22}"/>
                      </c:ext>
                    </c:extLst>
                  </c:dLbl>
                  <c:dLbl>
                    <c:idx val="19"/>
                    <c:spPr>
                      <a:noFill/>
                      <a:ln w="12700">
                        <a:solidFill>
                          <a:srgbClr val="00B050"/>
                        </a:solidFill>
                      </a:ln>
                      <a:effectLst/>
                    </c:spPr>
                    <c:txPr>
                      <a:bodyPr wrap="square" lIns="38100" tIns="36000" rIns="38100" bIns="19050" anchor="ctr">
                        <a:spAutoFit/>
                      </a:bodyPr>
                      <a:lstStyle/>
                      <a:p>
                        <a:pPr>
                          <a:defRPr sz="1000">
                            <a:solidFill>
                              <a:schemeClr val="tx1"/>
                            </a:solidFill>
                          </a:defRPr>
                        </a:pPr>
                        <a:endParaRPr lang="cs-CZ"/>
                      </a:p>
                    </c:txPr>
                    <c:dLblPos val="t"/>
                    <c:showLegendKey val="0"/>
                    <c:showVal val="1"/>
                    <c:showCatName val="0"/>
                    <c:showSerName val="0"/>
                    <c:showPercent val="0"/>
                    <c:showBubbleSize val="0"/>
                    <c:extLst>
                      <c:ext uri="{CE6537A1-D6FC-4f65-9D91-7224C49458BB}">
                        <c15:spPr xmlns:c15="http://schemas.microsoft.com/office/drawing/2012/chart">
                          <a:prstGeom prst="rect">
                            <a:avLst/>
                          </a:prstGeom>
                        </c15:spPr>
                      </c:ext>
                      <c:ext xmlns:c16="http://schemas.microsoft.com/office/drawing/2014/chart" uri="{C3380CC4-5D6E-409C-BE32-E72D297353CC}">
                        <c16:uniqueId val="{0000001A-0F07-4FF6-8B01-4AC071EEFD22}"/>
                      </c:ext>
                    </c:extLst>
                  </c:dLbl>
                  <c:dLbl>
                    <c:idx val="20"/>
                    <c:delete val="1"/>
                    <c:extLst>
                      <c:ext uri="{CE6537A1-D6FC-4f65-9D91-7224C49458BB}"/>
                      <c:ext xmlns:c16="http://schemas.microsoft.com/office/drawing/2014/chart" uri="{C3380CC4-5D6E-409C-BE32-E72D297353CC}">
                        <c16:uniqueId val="{00000018-0F07-4FF6-8B01-4AC071EEFD22}"/>
                      </c:ext>
                    </c:extLst>
                  </c:dLbl>
                  <c:spPr>
                    <a:noFill/>
                    <a:ln w="12700">
                      <a:noFill/>
                    </a:ln>
                    <a:effectLst/>
                  </c:spPr>
                  <c:txPr>
                    <a:bodyPr wrap="square" lIns="38100" tIns="36000" rIns="38100" bIns="19050" anchor="ctr">
                      <a:spAutoFit/>
                    </a:bodyPr>
                    <a:lstStyle/>
                    <a:p>
                      <a:pPr>
                        <a:defRPr sz="1000">
                          <a:solidFill>
                            <a:schemeClr val="tx1"/>
                          </a:solidFill>
                        </a:defRPr>
                      </a:pPr>
                      <a:endParaRPr lang="cs-CZ"/>
                    </a:p>
                  </c:txPr>
                  <c:dLblPos val="t"/>
                  <c:showLegendKey val="0"/>
                  <c:showVal val="1"/>
                  <c:showCatName val="0"/>
                  <c:showSerName val="0"/>
                  <c:showPercent val="0"/>
                  <c:showBubbleSize val="0"/>
                  <c:showLeaderLines val="0"/>
                  <c:extLst>
                    <c:ext uri="{CE6537A1-D6FC-4f65-9D91-7224C49458BB}">
                      <c15:spPr xmlns:c15="http://schemas.microsoft.com/office/drawing/2012/chart">
                        <a:prstGeom prst="rect">
                          <a:avLst/>
                        </a:prstGeom>
                      </c15:spPr>
                      <c15:showLeaderLines val="1"/>
                    </c:ext>
                  </c:extLst>
                </c:dLbls>
                <c:cat>
                  <c:multiLvlStrRef>
                    <c:extLst>
                      <c:ext uri="{02D57815-91ED-43cb-92C2-25804820EDAC}">
                        <c15:formulaRef>
                          <c15:sqref>List1!$A$2:$B$22</c15:sqref>
                        </c15:formulaRef>
                      </c:ext>
                    </c:extLst>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extLst>
                      <c:ext uri="{02D57815-91ED-43cb-92C2-25804820EDAC}">
                        <c15:formulaRef>
                          <c15:sqref>List1!$G$2:$G$22</c15:sqref>
                        </c15:formulaRef>
                      </c:ext>
                    </c:extLst>
                    <c:numCache>
                      <c:formatCode>0</c:formatCode>
                      <c:ptCount val="21"/>
                      <c:pt idx="0">
                        <c:v>53</c:v>
                      </c:pt>
                      <c:pt idx="1">
                        <c:v>55</c:v>
                      </c:pt>
                      <c:pt idx="3">
                        <c:v>42</c:v>
                      </c:pt>
                      <c:pt idx="4">
                        <c:v>45</c:v>
                      </c:pt>
                      <c:pt idx="6">
                        <c:v>43</c:v>
                      </c:pt>
                      <c:pt idx="7">
                        <c:v>51</c:v>
                      </c:pt>
                      <c:pt idx="9">
                        <c:v>23</c:v>
                      </c:pt>
                      <c:pt idx="10">
                        <c:v>35</c:v>
                      </c:pt>
                      <c:pt idx="12">
                        <c:v>31</c:v>
                      </c:pt>
                      <c:pt idx="13">
                        <c:v>36</c:v>
                      </c:pt>
                      <c:pt idx="15">
                        <c:v>17</c:v>
                      </c:pt>
                      <c:pt idx="16">
                        <c:v>26</c:v>
                      </c:pt>
                      <c:pt idx="18">
                        <c:v>9</c:v>
                      </c:pt>
                      <c:pt idx="19">
                        <c:v>16</c:v>
                      </c:pt>
                    </c:numCache>
                  </c:numRef>
                </c:val>
                <c:smooth val="0"/>
                <c:extLst>
                  <c:ext xmlns:c16="http://schemas.microsoft.com/office/drawing/2014/chart" uri="{C3380CC4-5D6E-409C-BE32-E72D297353CC}">
                    <c16:uniqueId val="{00000011-F483-4892-82CA-46B007173848}"/>
                  </c:ext>
                </c:extLst>
              </c15:ser>
            </c15:filteredLineSeries>
          </c:ext>
        </c:extLst>
      </c:lineChart>
      <c:lineChart>
        <c:grouping val="stacked"/>
        <c:varyColors val="0"/>
        <c:dLbls>
          <c:showLegendKey val="0"/>
          <c:showVal val="0"/>
          <c:showCatName val="0"/>
          <c:showSerName val="0"/>
          <c:showPercent val="0"/>
          <c:showBubbleSize val="0"/>
        </c:dLbls>
        <c:marker val="1"/>
        <c:smooth val="0"/>
        <c:axId val="400762120"/>
        <c:axId val="400759824"/>
        <c:extLst>
          <c:ext xmlns:c15="http://schemas.microsoft.com/office/drawing/2012/chart" uri="{02D57815-91ED-43cb-92C2-25804820EDAC}">
            <c15:filteredLineSeries>
              <c15:ser>
                <c:idx val="3"/>
                <c:order val="3"/>
                <c:tx>
                  <c:strRef>
                    <c:extLst>
                      <c:ext uri="{02D57815-91ED-43cb-92C2-25804820EDAC}">
                        <c15:formulaRef>
                          <c15:sqref>List1!$F$1</c15:sqref>
                        </c15:formulaRef>
                      </c:ext>
                    </c:extLst>
                    <c:strCache>
                      <c:ptCount val="1"/>
                      <c:pt idx="0">
                        <c:v>Podpořená známost mezi lidmi, kteří zvažují změnu</c:v>
                      </c:pt>
                    </c:strCache>
                  </c:strRef>
                </c:tx>
                <c:spPr>
                  <a:ln w="28575">
                    <a:noFill/>
                  </a:ln>
                </c:spPr>
                <c:marker>
                  <c:symbol val="none"/>
                </c:marker>
                <c:dLbls>
                  <c:dLbl>
                    <c:idx val="2"/>
                    <c:delete val="1"/>
                    <c:extLst>
                      <c:ext uri="{CE6537A1-D6FC-4f65-9D91-7224C49458BB}"/>
                      <c:ext xmlns:c16="http://schemas.microsoft.com/office/drawing/2014/chart" uri="{C3380CC4-5D6E-409C-BE32-E72D297353CC}">
                        <c16:uniqueId val="{00000012-F483-4892-82CA-46B007173848}"/>
                      </c:ext>
                    </c:extLst>
                  </c:dLbl>
                  <c:dLbl>
                    <c:idx val="5"/>
                    <c:delete val="1"/>
                    <c:extLst>
                      <c:ext uri="{CE6537A1-D6FC-4f65-9D91-7224C49458BB}"/>
                      <c:ext xmlns:c16="http://schemas.microsoft.com/office/drawing/2014/chart" uri="{C3380CC4-5D6E-409C-BE32-E72D297353CC}">
                        <c16:uniqueId val="{00000009-412F-40E6-8600-432BFB949585}"/>
                      </c:ext>
                    </c:extLst>
                  </c:dLbl>
                  <c:dLbl>
                    <c:idx val="8"/>
                    <c:delete val="1"/>
                    <c:extLst>
                      <c:ext uri="{CE6537A1-D6FC-4f65-9D91-7224C49458BB}"/>
                      <c:ext xmlns:c16="http://schemas.microsoft.com/office/drawing/2014/chart" uri="{C3380CC4-5D6E-409C-BE32-E72D297353CC}">
                        <c16:uniqueId val="{0000000A-412F-40E6-8600-432BFB949585}"/>
                      </c:ext>
                    </c:extLst>
                  </c:dLbl>
                  <c:dLbl>
                    <c:idx val="11"/>
                    <c:delete val="1"/>
                    <c:extLst>
                      <c:ext uri="{CE6537A1-D6FC-4f65-9D91-7224C49458BB}"/>
                      <c:ext xmlns:c16="http://schemas.microsoft.com/office/drawing/2014/chart" uri="{C3380CC4-5D6E-409C-BE32-E72D297353CC}">
                        <c16:uniqueId val="{00000017-F483-4892-82CA-46B007173848}"/>
                      </c:ext>
                    </c:extLst>
                  </c:dLbl>
                  <c:dLbl>
                    <c:idx val="14"/>
                    <c:delete val="1"/>
                    <c:extLst>
                      <c:ext uri="{CE6537A1-D6FC-4f65-9D91-7224C49458BB}"/>
                      <c:ext xmlns:c16="http://schemas.microsoft.com/office/drawing/2014/chart" uri="{C3380CC4-5D6E-409C-BE32-E72D297353CC}">
                        <c16:uniqueId val="{00000018-F483-4892-82CA-46B007173848}"/>
                      </c:ext>
                    </c:extLst>
                  </c:dLbl>
                  <c:dLbl>
                    <c:idx val="17"/>
                    <c:delete val="1"/>
                    <c:extLst>
                      <c:ext uri="{CE6537A1-D6FC-4f65-9D91-7224C49458BB}"/>
                      <c:ext xmlns:c16="http://schemas.microsoft.com/office/drawing/2014/chart" uri="{C3380CC4-5D6E-409C-BE32-E72D297353CC}">
                        <c16:uniqueId val="{0000000B-412F-40E6-8600-432BFB949585}"/>
                      </c:ext>
                    </c:extLst>
                  </c:dLbl>
                  <c:dLbl>
                    <c:idx val="20"/>
                    <c:delete val="1"/>
                    <c:extLst>
                      <c:ext uri="{CE6537A1-D6FC-4f65-9D91-7224C49458BB}"/>
                      <c:ext xmlns:c16="http://schemas.microsoft.com/office/drawing/2014/chart" uri="{C3380CC4-5D6E-409C-BE32-E72D297353CC}">
                        <c16:uniqueId val="{00000019-0F07-4FF6-8B01-4AC071EEFD22}"/>
                      </c:ext>
                    </c:extLst>
                  </c:dLbl>
                  <c:spPr>
                    <a:noFill/>
                    <a:ln w="12700">
                      <a:noFill/>
                    </a:ln>
                    <a:effectLst/>
                  </c:spPr>
                  <c:txPr>
                    <a:bodyPr wrap="square" lIns="38100" tIns="19050" rIns="38100" bIns="19050" anchor="ctr">
                      <a:spAutoFit/>
                    </a:bodyPr>
                    <a:lstStyle/>
                    <a:p>
                      <a:pPr>
                        <a:defRPr sz="1000" b="1"/>
                      </a:pPr>
                      <a:endParaRPr lang="cs-CZ"/>
                    </a:p>
                  </c:txPr>
                  <c:dLblPos val="t"/>
                  <c:showLegendKey val="0"/>
                  <c:showVal val="1"/>
                  <c:showCatName val="0"/>
                  <c:showSerName val="0"/>
                  <c:showPercent val="0"/>
                  <c:showBubbleSize val="0"/>
                  <c:showLeaderLines val="0"/>
                  <c:extLst>
                    <c:ext uri="{CE6537A1-D6FC-4f65-9D91-7224C49458BB}">
                      <c15:showLeaderLines val="1"/>
                    </c:ext>
                  </c:extLst>
                </c:dLbls>
                <c:cat>
                  <c:multiLvlStrRef>
                    <c:extLst>
                      <c:ext uri="{02D57815-91ED-43cb-92C2-25804820EDAC}">
                        <c15:formulaRef>
                          <c15:sqref>List1!$A$2:$B$22</c15:sqref>
                        </c15:formulaRef>
                      </c:ext>
                    </c:extLst>
                    <c:multiLvlStrCache>
                      <c:ptCount val="20"/>
                      <c:lvl>
                        <c:pt idx="0">
                          <c:v>2017</c:v>
                        </c:pt>
                        <c:pt idx="1">
                          <c:v>2019</c:v>
                        </c:pt>
                        <c:pt idx="3">
                          <c:v>2017</c:v>
                        </c:pt>
                        <c:pt idx="4">
                          <c:v>2019</c:v>
                        </c:pt>
                        <c:pt idx="6">
                          <c:v>2017</c:v>
                        </c:pt>
                        <c:pt idx="7">
                          <c:v>2019</c:v>
                        </c:pt>
                        <c:pt idx="9">
                          <c:v>2017</c:v>
                        </c:pt>
                        <c:pt idx="10">
                          <c:v>2019</c:v>
                        </c:pt>
                        <c:pt idx="12">
                          <c:v>2017</c:v>
                        </c:pt>
                        <c:pt idx="13">
                          <c:v>2019</c:v>
                        </c:pt>
                        <c:pt idx="15">
                          <c:v>2017</c:v>
                        </c:pt>
                        <c:pt idx="16">
                          <c:v>2019</c:v>
                        </c:pt>
                        <c:pt idx="18">
                          <c:v>2017</c:v>
                        </c:pt>
                        <c:pt idx="19">
                          <c:v>2019</c:v>
                        </c:pt>
                      </c:lvl>
                      <c:lvl>
                        <c:pt idx="0">
                          <c:v>O2 TV</c:v>
                        </c:pt>
                        <c:pt idx="3">
                          <c:v>UPC / Vodafone *</c:v>
                        </c:pt>
                        <c:pt idx="6">
                          <c:v>Skylink</c:v>
                        </c:pt>
                        <c:pt idx="9">
                          <c:v>DIGI **</c:v>
                        </c:pt>
                        <c:pt idx="12">
                          <c:v>T-Mobile TV</c:v>
                        </c:pt>
                        <c:pt idx="15">
                          <c:v>freeSAT</c:v>
                        </c:pt>
                        <c:pt idx="18">
                          <c:v>Kuki</c:v>
                        </c:pt>
                      </c:lvl>
                    </c:multiLvlStrCache>
                  </c:multiLvlStrRef>
                </c:cat>
                <c:val>
                  <c:numRef>
                    <c:extLst>
                      <c:ext uri="{02D57815-91ED-43cb-92C2-25804820EDAC}">
                        <c15:formulaRef>
                          <c15:sqref>List1!$F$2:$F$22</c15:sqref>
                        </c15:formulaRef>
                      </c:ext>
                    </c:extLst>
                    <c:numCache>
                      <c:formatCode>General</c:formatCode>
                      <c:ptCount val="21"/>
                    </c:numCache>
                  </c:numRef>
                </c:val>
                <c:smooth val="0"/>
                <c:extLst>
                  <c:ext xmlns:c16="http://schemas.microsoft.com/office/drawing/2014/chart" uri="{C3380CC4-5D6E-409C-BE32-E72D297353CC}">
                    <c16:uniqueId val="{00000022-F483-4892-82CA-46B007173848}"/>
                  </c:ext>
                </c:extLst>
              </c15:ser>
            </c15:filteredLineSeries>
          </c:ext>
        </c:extLst>
      </c:lineChart>
      <c:catAx>
        <c:axId val="121141504"/>
        <c:scaling>
          <c:orientation val="minMax"/>
        </c:scaling>
        <c:delete val="0"/>
        <c:axPos val="b"/>
        <c:numFmt formatCode="General" sourceLinked="0"/>
        <c:majorTickMark val="out"/>
        <c:minorTickMark val="none"/>
        <c:tickLblPos val="low"/>
        <c:txPr>
          <a:bodyPr/>
          <a:lstStyle/>
          <a:p>
            <a:pPr>
              <a:defRPr sz="900" b="0">
                <a:solidFill>
                  <a:schemeClr val="tx1"/>
                </a:solidFill>
              </a:defRPr>
            </a:pPr>
            <a:endParaRPr lang="cs-CZ"/>
          </a:p>
        </c:txPr>
        <c:crossAx val="121438208"/>
        <c:crosses val="autoZero"/>
        <c:auto val="1"/>
        <c:lblAlgn val="ctr"/>
        <c:lblOffset val="0"/>
        <c:noMultiLvlLbl val="0"/>
      </c:catAx>
      <c:valAx>
        <c:axId val="121438208"/>
        <c:scaling>
          <c:orientation val="minMax"/>
          <c:max val="40"/>
        </c:scaling>
        <c:delete val="0"/>
        <c:axPos val="l"/>
        <c:numFmt formatCode="0" sourceLinked="1"/>
        <c:majorTickMark val="out"/>
        <c:minorTickMark val="none"/>
        <c:tickLblPos val="nextTo"/>
        <c:crossAx val="121141504"/>
        <c:crosses val="autoZero"/>
        <c:crossBetween val="between"/>
      </c:valAx>
      <c:valAx>
        <c:axId val="400759824"/>
        <c:scaling>
          <c:orientation val="minMax"/>
        </c:scaling>
        <c:delete val="1"/>
        <c:axPos val="r"/>
        <c:numFmt formatCode="0" sourceLinked="1"/>
        <c:majorTickMark val="out"/>
        <c:minorTickMark val="none"/>
        <c:tickLblPos val="nextTo"/>
        <c:crossAx val="400762120"/>
        <c:crosses val="max"/>
        <c:crossBetween val="between"/>
      </c:valAx>
      <c:catAx>
        <c:axId val="400762120"/>
        <c:scaling>
          <c:orientation val="minMax"/>
        </c:scaling>
        <c:delete val="1"/>
        <c:axPos val="t"/>
        <c:numFmt formatCode="General" sourceLinked="1"/>
        <c:majorTickMark val="out"/>
        <c:minorTickMark val="none"/>
        <c:tickLblPos val="nextTo"/>
        <c:crossAx val="400759824"/>
        <c:crosses val="max"/>
        <c:auto val="1"/>
        <c:lblAlgn val="ctr"/>
        <c:lblOffset val="100"/>
        <c:tickMarkSkip val="1"/>
        <c:noMultiLvlLbl val="0"/>
      </c:catAx>
    </c:plotArea>
    <c:legend>
      <c:legendPos val="r"/>
      <c:layout>
        <c:manualLayout>
          <c:xMode val="edge"/>
          <c:yMode val="edge"/>
          <c:x val="0.83236220129952687"/>
          <c:y val="0.50801988813361953"/>
          <c:w val="0.15752135207899767"/>
          <c:h val="9.4077271378840269E-2"/>
        </c:manualLayout>
      </c:layout>
      <c:overlay val="0"/>
    </c:legend>
    <c:plotVisOnly val="1"/>
    <c:dispBlanksAs val="gap"/>
    <c:showDLblsOverMax val="0"/>
  </c:chart>
  <c:txPr>
    <a:bodyPr/>
    <a:lstStyle/>
    <a:p>
      <a:pPr>
        <a:defRPr sz="1000"/>
      </a:pPr>
      <a:endParaRPr lang="cs-CZ"/>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b="0" i="0" u="none" strike="noStrike" kern="1200" spc="0" baseline="0" dirty="0">
                <a:solidFill>
                  <a:srgbClr val="414549">
                    <a:lumMod val="65000"/>
                    <a:lumOff val="35000"/>
                  </a:srgbClr>
                </a:solidFill>
                <a:effectLst/>
                <a:latin typeface="+mn-lt"/>
                <a:ea typeface="+mn-ea"/>
                <a:cs typeface="+mn-cs"/>
              </a:rPr>
              <a:t>Hodnocení důležitosti potažmo atraktivity atributů placené TV</a:t>
            </a:r>
            <a:endParaRPr lang="cs-CZ" sz="18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51570828467262575"/>
          <c:y val="0.13810157387487942"/>
          <c:w val="0.39322752904669928"/>
          <c:h val="0.80843342190237732"/>
        </c:manualLayout>
      </c:layout>
      <c:barChart>
        <c:barDir val="bar"/>
        <c:grouping val="clustered"/>
        <c:varyColors val="0"/>
        <c:ser>
          <c:idx val="0"/>
          <c:order val="0"/>
          <c:tx>
            <c:strRef>
              <c:f>Sheet1!$B$1</c:f>
              <c:strCache>
                <c:ptCount val="1"/>
                <c:pt idx="0">
                  <c:v>Column1</c:v>
                </c:pt>
              </c:strCache>
            </c:strRef>
          </c:tx>
          <c:spPr>
            <a:solidFill>
              <a:srgbClr val="414549"/>
            </a:solidFill>
            <a:ln>
              <a:noFill/>
            </a:ln>
            <a:effectLst/>
          </c:spPr>
          <c:invertIfNegative val="0"/>
          <c:dLbls>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vysoká kvalita obrazu</c:v>
                </c:pt>
                <c:pt idx="1">
                  <c:v>archiv pořadů</c:v>
                </c:pt>
                <c:pt idx="2">
                  <c:v>možnost přeskočit reklamy</c:v>
                </c:pt>
                <c:pt idx="3">
                  <c:v>velké množství kanálů</c:v>
                </c:pt>
                <c:pt idx="4">
                  <c:v>možnost sledovat TV na více zařízeních **</c:v>
                </c:pt>
                <c:pt idx="5">
                  <c:v>snadné, intuitivní ovládání</c:v>
                </c:pt>
                <c:pt idx="6">
                  <c:v>snadná instalace / odborná instalace zdarma</c:v>
                </c:pt>
                <c:pt idx="7">
                  <c:v>pokročilé ovládání pořadů</c:v>
                </c:pt>
                <c:pt idx="8">
                  <c:v>atraktivní sportovní přenosy, které jinde nevysílají</c:v>
                </c:pt>
                <c:pt idx="9">
                  <c:v>videotéka</c:v>
                </c:pt>
                <c:pt idx="10">
                  <c:v>možnost vybrat dubbing, titulky nebo původní znění programů</c:v>
                </c:pt>
              </c:strCache>
            </c:strRef>
          </c:cat>
          <c:val>
            <c:numRef>
              <c:f>Sheet1!$B$2:$B$12</c:f>
              <c:numCache>
                <c:formatCode>0.00</c:formatCode>
                <c:ptCount val="11"/>
                <c:pt idx="0">
                  <c:v>14.181776643174899</c:v>
                </c:pt>
                <c:pt idx="1">
                  <c:v>13.350749642462601</c:v>
                </c:pt>
                <c:pt idx="2">
                  <c:v>11.2695560122026</c:v>
                </c:pt>
                <c:pt idx="3">
                  <c:v>10.7949154427455</c:v>
                </c:pt>
                <c:pt idx="4">
                  <c:v>9.2262834289581495</c:v>
                </c:pt>
                <c:pt idx="5">
                  <c:v>8.7712399290763408</c:v>
                </c:pt>
                <c:pt idx="6">
                  <c:v>8.7214353715555095</c:v>
                </c:pt>
                <c:pt idx="7">
                  <c:v>7.71150787929089</c:v>
                </c:pt>
                <c:pt idx="8">
                  <c:v>7.3564809099049899</c:v>
                </c:pt>
                <c:pt idx="9">
                  <c:v>4.3235802973284301</c:v>
                </c:pt>
                <c:pt idx="10">
                  <c:v>4.29247444330026</c:v>
                </c:pt>
              </c:numCache>
            </c:numRef>
          </c:val>
          <c:extLst>
            <c:ext xmlns:c16="http://schemas.microsoft.com/office/drawing/2014/chart" uri="{C3380CC4-5D6E-409C-BE32-E72D297353CC}">
              <c16:uniqueId val="{00000000-9AE6-406F-A60E-71E7DA1D2EB3}"/>
            </c:ext>
          </c:extLst>
        </c:ser>
        <c:dLbls>
          <c:showLegendKey val="0"/>
          <c:showVal val="0"/>
          <c:showCatName val="0"/>
          <c:showSerName val="0"/>
          <c:showPercent val="0"/>
          <c:showBubbleSize val="0"/>
        </c:dLbls>
        <c:gapWidth val="75"/>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t"/>
        <c:numFmt formatCode="0.00" sourceLinked="1"/>
        <c:majorTickMark val="none"/>
        <c:minorTickMark val="none"/>
        <c:tickLblPos val="nextTo"/>
        <c:crossAx val="1566897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b="0" i="0" u="none" strike="noStrike" kern="1200" spc="0" baseline="0" dirty="0">
                <a:solidFill>
                  <a:srgbClr val="414549">
                    <a:lumMod val="65000"/>
                    <a:lumOff val="35000"/>
                  </a:srgbClr>
                </a:solidFill>
                <a:effectLst/>
                <a:latin typeface="+mn-lt"/>
                <a:ea typeface="+mn-ea"/>
                <a:cs typeface="+mn-cs"/>
              </a:rPr>
              <a:t>Hodnocení důležitosti potažmo atraktivity atributů placené TV – srovnání populace a „sporťáků“***</a:t>
            </a:r>
            <a:endParaRPr lang="cs-CZ" sz="18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35526530731129746"/>
          <c:y val="0.12494145320401226"/>
          <c:w val="0.35423095542355698"/>
          <c:h val="0.80843342190237732"/>
        </c:manualLayout>
      </c:layout>
      <c:barChart>
        <c:barDir val="bar"/>
        <c:grouping val="clustered"/>
        <c:varyColors val="0"/>
        <c:ser>
          <c:idx val="0"/>
          <c:order val="0"/>
          <c:tx>
            <c:strRef>
              <c:f>Sheet1!$B$1</c:f>
              <c:strCache>
                <c:ptCount val="1"/>
                <c:pt idx="0">
                  <c:v>Online populace 
(celá báze)</c:v>
                </c:pt>
              </c:strCache>
            </c:strRef>
          </c:tx>
          <c:spPr>
            <a:solidFill>
              <a:srgbClr val="94C2BD"/>
            </a:solidFill>
            <a:ln>
              <a:noFill/>
            </a:ln>
            <a:effectLst/>
          </c:spPr>
          <c:invertIfNegative val="0"/>
          <c:dLbls>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vysoká kvalita obrazu</c:v>
                </c:pt>
                <c:pt idx="1">
                  <c:v>atraktivní sportovní přenosy, které jinde nevysílají</c:v>
                </c:pt>
                <c:pt idx="2">
                  <c:v>velké množství kanálů</c:v>
                </c:pt>
                <c:pt idx="3">
                  <c:v>archiv pořadů</c:v>
                </c:pt>
                <c:pt idx="4">
                  <c:v>možnost přeskočit reklamy</c:v>
                </c:pt>
                <c:pt idx="5">
                  <c:v>možnost sledovat TV na více zařízeních **</c:v>
                </c:pt>
                <c:pt idx="6">
                  <c:v>snadná instalace / odborná instalace zdarma</c:v>
                </c:pt>
                <c:pt idx="7">
                  <c:v>snadné, intuitivní ovládání</c:v>
                </c:pt>
                <c:pt idx="8">
                  <c:v>pokročilé ovládání pořadů</c:v>
                </c:pt>
                <c:pt idx="9">
                  <c:v>videotéka</c:v>
                </c:pt>
                <c:pt idx="10">
                  <c:v>možnost vybrat dubbing, titulky nebo původní znění programů</c:v>
                </c:pt>
              </c:strCache>
            </c:strRef>
          </c:cat>
          <c:val>
            <c:numRef>
              <c:f>Sheet1!$B$2:$B$12</c:f>
              <c:numCache>
                <c:formatCode>0.00</c:formatCode>
                <c:ptCount val="11"/>
                <c:pt idx="0">
                  <c:v>14.181776643174899</c:v>
                </c:pt>
                <c:pt idx="1">
                  <c:v>7.3564809099049899</c:v>
                </c:pt>
                <c:pt idx="2">
                  <c:v>10.7949154427455</c:v>
                </c:pt>
                <c:pt idx="3">
                  <c:v>13.350749642462601</c:v>
                </c:pt>
                <c:pt idx="4">
                  <c:v>11.2695560122026</c:v>
                </c:pt>
                <c:pt idx="5">
                  <c:v>9.2262834289581495</c:v>
                </c:pt>
                <c:pt idx="6">
                  <c:v>8.7214353715555095</c:v>
                </c:pt>
                <c:pt idx="7">
                  <c:v>8.7712399290763408</c:v>
                </c:pt>
                <c:pt idx="8">
                  <c:v>7.71150787929089</c:v>
                </c:pt>
                <c:pt idx="9">
                  <c:v>4.3235802973284301</c:v>
                </c:pt>
                <c:pt idx="10">
                  <c:v>4.29247444330026</c:v>
                </c:pt>
              </c:numCache>
            </c:numRef>
          </c:val>
          <c:extLst>
            <c:ext xmlns:c16="http://schemas.microsoft.com/office/drawing/2014/chart" uri="{C3380CC4-5D6E-409C-BE32-E72D297353CC}">
              <c16:uniqueId val="{00000000-9AE6-406F-A60E-71E7DA1D2EB3}"/>
            </c:ext>
          </c:extLst>
        </c:ser>
        <c:ser>
          <c:idx val="1"/>
          <c:order val="1"/>
          <c:tx>
            <c:strRef>
              <c:f>Sheet1!$C$1</c:f>
              <c:strCache>
                <c:ptCount val="1"/>
                <c:pt idx="0">
                  <c:v>Diváci se zájmem o sportovní kanály (n=391)</c:v>
                </c:pt>
              </c:strCache>
            </c:strRef>
          </c:tx>
          <c:spPr>
            <a:solidFill>
              <a:srgbClr val="202D4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cs-CZ"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vysoká kvalita obrazu</c:v>
                </c:pt>
                <c:pt idx="1">
                  <c:v>atraktivní sportovní přenosy, které jinde nevysílají</c:v>
                </c:pt>
                <c:pt idx="2">
                  <c:v>velké množství kanálů</c:v>
                </c:pt>
                <c:pt idx="3">
                  <c:v>archiv pořadů</c:v>
                </c:pt>
                <c:pt idx="4">
                  <c:v>možnost přeskočit reklamy</c:v>
                </c:pt>
                <c:pt idx="5">
                  <c:v>možnost sledovat TV na více zařízeních **</c:v>
                </c:pt>
                <c:pt idx="6">
                  <c:v>snadná instalace / odborná instalace zdarma</c:v>
                </c:pt>
                <c:pt idx="7">
                  <c:v>snadné, intuitivní ovládání</c:v>
                </c:pt>
                <c:pt idx="8">
                  <c:v>pokročilé ovládání pořadů</c:v>
                </c:pt>
                <c:pt idx="9">
                  <c:v>videotéka</c:v>
                </c:pt>
                <c:pt idx="10">
                  <c:v>možnost vybrat dubbing, titulky nebo původní znění programů</c:v>
                </c:pt>
              </c:strCache>
            </c:strRef>
          </c:cat>
          <c:val>
            <c:numRef>
              <c:f>Sheet1!$C$2:$C$12</c:f>
              <c:numCache>
                <c:formatCode>0.00</c:formatCode>
                <c:ptCount val="11"/>
                <c:pt idx="0">
                  <c:v>14.360685955994899</c:v>
                </c:pt>
                <c:pt idx="1">
                  <c:v>13.504669163882999</c:v>
                </c:pt>
                <c:pt idx="2">
                  <c:v>11.9394705966887</c:v>
                </c:pt>
                <c:pt idx="3">
                  <c:v>11.862562567310899</c:v>
                </c:pt>
                <c:pt idx="4">
                  <c:v>9.9454192643169304</c:v>
                </c:pt>
                <c:pt idx="5">
                  <c:v>9.8366054500470597</c:v>
                </c:pt>
                <c:pt idx="6">
                  <c:v>7.9252077178276101</c:v>
                </c:pt>
                <c:pt idx="7">
                  <c:v>7.4701417393113001</c:v>
                </c:pt>
                <c:pt idx="8">
                  <c:v>6.0680209663851503</c:v>
                </c:pt>
                <c:pt idx="9">
                  <c:v>3.89566938341527</c:v>
                </c:pt>
                <c:pt idx="10">
                  <c:v>3.1915471948189902</c:v>
                </c:pt>
              </c:numCache>
            </c:numRef>
          </c:val>
          <c:extLst>
            <c:ext xmlns:c16="http://schemas.microsoft.com/office/drawing/2014/chart" uri="{C3380CC4-5D6E-409C-BE32-E72D297353CC}">
              <c16:uniqueId val="{00000000-C753-4B7E-869A-2561B1685E93}"/>
            </c:ext>
          </c:extLst>
        </c:ser>
        <c:dLbls>
          <c:showLegendKey val="0"/>
          <c:showVal val="0"/>
          <c:showCatName val="0"/>
          <c:showSerName val="0"/>
          <c:showPercent val="0"/>
          <c:showBubbleSize val="0"/>
        </c:dLbls>
        <c:gapWidth val="75"/>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t"/>
        <c:numFmt formatCode="0.00" sourceLinked="1"/>
        <c:majorTickMark val="none"/>
        <c:minorTickMark val="none"/>
        <c:tickLblPos val="nextTo"/>
        <c:crossAx val="1566897664"/>
        <c:crosses val="autoZero"/>
        <c:crossBetween val="between"/>
      </c:valAx>
      <c:spPr>
        <a:noFill/>
        <a:ln>
          <a:noFill/>
        </a:ln>
        <a:effectLst/>
      </c:spPr>
    </c:plotArea>
    <c:legend>
      <c:legendPos val="r"/>
      <c:layout>
        <c:manualLayout>
          <c:xMode val="edge"/>
          <c:yMode val="edge"/>
          <c:x val="0.69573973355305929"/>
          <c:y val="0.15342058360275218"/>
          <c:w val="0.24177413161825242"/>
          <c:h val="0.2266341291552681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b="0" i="0" u="none" strike="noStrike" kern="1200" spc="0" baseline="0" dirty="0">
                <a:solidFill>
                  <a:srgbClr val="414549">
                    <a:lumMod val="65000"/>
                    <a:lumOff val="35000"/>
                  </a:srgbClr>
                </a:solidFill>
                <a:effectLst/>
                <a:latin typeface="+mn-lt"/>
                <a:ea typeface="+mn-ea"/>
                <a:cs typeface="+mn-cs"/>
              </a:rPr>
              <a:t>Preference atributů placené TV u stávajících neuživatelů</a:t>
            </a:r>
            <a:endParaRPr lang="cs-CZ" sz="18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39730884267694461"/>
          <c:y val="0.13810157387487942"/>
          <c:w val="0.51162694182717272"/>
          <c:h val="0.80843342190237732"/>
        </c:manualLayout>
      </c:layout>
      <c:barChart>
        <c:barDir val="bar"/>
        <c:grouping val="clustered"/>
        <c:varyColors val="0"/>
        <c:ser>
          <c:idx val="0"/>
          <c:order val="0"/>
          <c:tx>
            <c:strRef>
              <c:f>Sheet1!$B$1</c:f>
              <c:strCache>
                <c:ptCount val="1"/>
                <c:pt idx="0">
                  <c:v>Muži (n=492)</c:v>
                </c:pt>
              </c:strCache>
            </c:strRef>
          </c:tx>
          <c:spPr>
            <a:solidFill>
              <a:srgbClr val="202D46"/>
            </a:solidFill>
            <a:ln>
              <a:noFill/>
            </a:ln>
            <a:effectLst/>
          </c:spPr>
          <c:invertIfNegative val="0"/>
          <c:dLbls>
            <c:dLbl>
              <c:idx val="0"/>
              <c:numFmt formatCode="#,##0" sourceLinked="0"/>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1-F24A-435C-879F-CA4F4AE97A4C}"/>
                </c:ext>
              </c:extLst>
            </c:dLbl>
            <c:dLbl>
              <c:idx val="1"/>
              <c:numFmt formatCode="#,##0" sourceLinked="0"/>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2-F24A-435C-879F-CA4F4AE97A4C}"/>
                </c:ext>
              </c:extLst>
            </c:dLbl>
            <c:dLbl>
              <c:idx val="4"/>
              <c:numFmt formatCode="#,##0" sourceLinked="0"/>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4-F24A-435C-879F-CA4F4AE97A4C}"/>
                </c:ext>
              </c:extLst>
            </c:dLbl>
            <c:dLbl>
              <c:idx val="5"/>
              <c:numFmt formatCode="#,##0" sourceLinked="0"/>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5-F24A-435C-879F-CA4F4AE97A4C}"/>
                </c:ext>
              </c:extLst>
            </c:dLbl>
            <c:dLbl>
              <c:idx val="7"/>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8-F24A-435C-879F-CA4F4AE97A4C}"/>
                </c:ext>
              </c:extLst>
            </c:dLbl>
            <c:numFmt formatCode="#,##0" sourceLinked="0"/>
            <c:spPr>
              <a:noFill/>
              <a:ln w="12700">
                <a:solidFill>
                  <a:srgbClr val="00B05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filmové kanály</c:v>
                </c:pt>
                <c:pt idx="1">
                  <c:v>všeobecné kanály</c:v>
                </c:pt>
                <c:pt idx="2">
                  <c:v>dokumentární kanály</c:v>
                </c:pt>
                <c:pt idx="3">
                  <c:v>sportovní kanály</c:v>
                </c:pt>
                <c:pt idx="4">
                  <c:v>dětské kanály</c:v>
                </c:pt>
                <c:pt idx="5">
                  <c:v>hudební kanály</c:v>
                </c:pt>
                <c:pt idx="6">
                  <c:v>fotbalové ligy a evropské poháry</c:v>
                </c:pt>
                <c:pt idx="7">
                  <c:v>zahraniční (cizojazyčné) kanály</c:v>
                </c:pt>
              </c:strCache>
            </c:strRef>
          </c:cat>
          <c:val>
            <c:numRef>
              <c:f>Sheet1!$B$2:$B$9</c:f>
              <c:numCache>
                <c:formatCode>0</c:formatCode>
                <c:ptCount val="8"/>
                <c:pt idx="0">
                  <c:v>68.834993111294793</c:v>
                </c:pt>
                <c:pt idx="1">
                  <c:v>67.192489919275516</c:v>
                </c:pt>
                <c:pt idx="2">
                  <c:v>69.714245296051587</c:v>
                </c:pt>
                <c:pt idx="3">
                  <c:v>47.159548000964676</c:v>
                </c:pt>
                <c:pt idx="4">
                  <c:v>16.543993910660234</c:v>
                </c:pt>
                <c:pt idx="5">
                  <c:v>19.084070262830068</c:v>
                </c:pt>
                <c:pt idx="6">
                  <c:v>26.705631839649058</c:v>
                </c:pt>
                <c:pt idx="7">
                  <c:v>6.2143757194240266</c:v>
                </c:pt>
              </c:numCache>
            </c:numRef>
          </c:val>
          <c:extLst>
            <c:ext xmlns:c16="http://schemas.microsoft.com/office/drawing/2014/chart" uri="{C3380CC4-5D6E-409C-BE32-E72D297353CC}">
              <c16:uniqueId val="{00000000-9AE6-406F-A60E-71E7DA1D2EB3}"/>
            </c:ext>
          </c:extLst>
        </c:ser>
        <c:ser>
          <c:idx val="1"/>
          <c:order val="1"/>
          <c:tx>
            <c:strRef>
              <c:f>Sheet1!$C$1</c:f>
              <c:strCache>
                <c:ptCount val="1"/>
                <c:pt idx="0">
                  <c:v>Ženy (n=508)</c:v>
                </c:pt>
              </c:strCache>
            </c:strRef>
          </c:tx>
          <c:spPr>
            <a:solidFill>
              <a:srgbClr val="E2B726"/>
            </a:solidFill>
            <a:ln>
              <a:noFill/>
            </a:ln>
            <a:effectLst/>
          </c:spPr>
          <c:invertIfNegative val="0"/>
          <c:dLbls>
            <c:dLbl>
              <c:idx val="2"/>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3-F24A-435C-879F-CA4F4AE97A4C}"/>
                </c:ext>
              </c:extLst>
            </c:dLbl>
            <c:dLbl>
              <c:idx val="6"/>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6-F24A-435C-879F-CA4F4AE97A4C}"/>
                </c:ext>
              </c:extLst>
            </c:dLbl>
            <c:dLbl>
              <c:idx val="7"/>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7-F24A-435C-879F-CA4F4AE97A4C}"/>
                </c:ext>
              </c:extLst>
            </c:dLbl>
            <c:spPr>
              <a:noFill/>
              <a:ln w="12700">
                <a:solidFill>
                  <a:srgbClr val="00B05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filmové kanály</c:v>
                </c:pt>
                <c:pt idx="1">
                  <c:v>všeobecné kanály</c:v>
                </c:pt>
                <c:pt idx="2">
                  <c:v>dokumentární kanály</c:v>
                </c:pt>
                <c:pt idx="3">
                  <c:v>sportovní kanály</c:v>
                </c:pt>
                <c:pt idx="4">
                  <c:v>dětské kanály</c:v>
                </c:pt>
                <c:pt idx="5">
                  <c:v>hudební kanály</c:v>
                </c:pt>
                <c:pt idx="6">
                  <c:v>fotbalové ligy a evropské poháry</c:v>
                </c:pt>
                <c:pt idx="7">
                  <c:v>zahraniční (cizojazyčné) kanály</c:v>
                </c:pt>
              </c:strCache>
            </c:strRef>
          </c:cat>
          <c:val>
            <c:numRef>
              <c:f>Sheet1!$C$2:$C$9</c:f>
              <c:numCache>
                <c:formatCode>0</c:formatCode>
                <c:ptCount val="8"/>
                <c:pt idx="0">
                  <c:v>75.295407413838092</c:v>
                </c:pt>
                <c:pt idx="1">
                  <c:v>75.974824199425697</c:v>
                </c:pt>
                <c:pt idx="2">
                  <c:v>57.293951660700806</c:v>
                </c:pt>
                <c:pt idx="3">
                  <c:v>31.264958455828108</c:v>
                </c:pt>
                <c:pt idx="4">
                  <c:v>32.215911243054293</c:v>
                </c:pt>
                <c:pt idx="5">
                  <c:v>25.940573874912467</c:v>
                </c:pt>
                <c:pt idx="6">
                  <c:v>12.918449142619426</c:v>
                </c:pt>
                <c:pt idx="7">
                  <c:v>6.8937256109389375</c:v>
                </c:pt>
              </c:numCache>
            </c:numRef>
          </c:val>
          <c:extLst>
            <c:ext xmlns:c16="http://schemas.microsoft.com/office/drawing/2014/chart" uri="{C3380CC4-5D6E-409C-BE32-E72D297353CC}">
              <c16:uniqueId val="{00000000-F24A-435C-879F-CA4F4AE97A4C}"/>
            </c:ext>
          </c:extLst>
        </c:ser>
        <c:dLbls>
          <c:showLegendKey val="0"/>
          <c:showVal val="0"/>
          <c:showCatName val="0"/>
          <c:showSerName val="0"/>
          <c:showPercent val="0"/>
          <c:showBubbleSize val="0"/>
        </c:dLbls>
        <c:gapWidth val="75"/>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t"/>
        <c:numFmt formatCode="0" sourceLinked="1"/>
        <c:majorTickMark val="out"/>
        <c:minorTickMark val="none"/>
        <c:tickLblPos val="nextTo"/>
        <c:crossAx val="1566897664"/>
        <c:crosses val="autoZero"/>
        <c:crossBetween val="between"/>
      </c:valAx>
      <c:spPr>
        <a:noFill/>
        <a:ln>
          <a:noFill/>
        </a:ln>
        <a:effectLst/>
      </c:spPr>
    </c:plotArea>
    <c:legend>
      <c:legendPos val="r"/>
      <c:layout>
        <c:manualLayout>
          <c:xMode val="edge"/>
          <c:yMode val="edge"/>
          <c:x val="0.7603080308427812"/>
          <c:y val="0.77159715977612631"/>
          <c:w val="0.14420860303625074"/>
          <c:h val="0.1554167091581116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b="0" i="0" u="none" strike="noStrike" kern="1200" spc="0" baseline="0" dirty="0">
                <a:solidFill>
                  <a:srgbClr val="414549">
                    <a:lumMod val="65000"/>
                    <a:lumOff val="35000"/>
                  </a:srgbClr>
                </a:solidFill>
                <a:effectLst/>
                <a:latin typeface="+mn-lt"/>
                <a:ea typeface="+mn-ea"/>
                <a:cs typeface="+mn-cs"/>
              </a:rPr>
              <a:t>Preference atributů placené TV u stávajících neuživatelů</a:t>
            </a:r>
            <a:endParaRPr lang="cs-CZ" sz="18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39730884267694461"/>
          <c:y val="0.13810157387487942"/>
          <c:w val="0.51162694182717272"/>
          <c:h val="0.80843342190237732"/>
        </c:manualLayout>
      </c:layout>
      <c:barChart>
        <c:barDir val="bar"/>
        <c:grouping val="clustered"/>
        <c:varyColors val="0"/>
        <c:ser>
          <c:idx val="0"/>
          <c:order val="0"/>
          <c:tx>
            <c:strRef>
              <c:f>Sheet1!$B$1</c:f>
              <c:strCache>
                <c:ptCount val="1"/>
                <c:pt idx="0">
                  <c:v>Všichni</c:v>
                </c:pt>
              </c:strCache>
            </c:strRef>
          </c:tx>
          <c:spPr>
            <a:solidFill>
              <a:srgbClr val="414549"/>
            </a:solidFill>
            <a:ln>
              <a:noFill/>
            </a:ln>
            <a:effectLst/>
          </c:spPr>
          <c:invertIfNegative val="0"/>
          <c:dLbls>
            <c:dLbl>
              <c:idx val="5"/>
              <c:numFmt formatCode="#,##0" sourceLinked="0"/>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5-F24A-435C-879F-CA4F4AE97A4C}"/>
                </c:ext>
              </c:extLst>
            </c:dLbl>
            <c:numFmt formatCode="#,##0"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filmové kanály</c:v>
                </c:pt>
                <c:pt idx="1">
                  <c:v>všeobecné kanály</c:v>
                </c:pt>
                <c:pt idx="2">
                  <c:v>dokumentární kanály</c:v>
                </c:pt>
                <c:pt idx="3">
                  <c:v>sportovní kanály</c:v>
                </c:pt>
                <c:pt idx="4">
                  <c:v>dětské kanály</c:v>
                </c:pt>
                <c:pt idx="5">
                  <c:v>hudební kanály</c:v>
                </c:pt>
                <c:pt idx="6">
                  <c:v>fotbalové ligy a evropské poháry</c:v>
                </c:pt>
                <c:pt idx="7">
                  <c:v>zahraniční (cizojazyčné) kanály</c:v>
                </c:pt>
              </c:strCache>
            </c:strRef>
          </c:cat>
          <c:val>
            <c:numRef>
              <c:f>Sheet1!$B$2:$B$9</c:f>
              <c:numCache>
                <c:formatCode>0</c:formatCode>
                <c:ptCount val="8"/>
                <c:pt idx="0">
                  <c:v>72.116883571619368</c:v>
                </c:pt>
                <c:pt idx="1">
                  <c:v>71.653915726295352</c:v>
                </c:pt>
                <c:pt idx="2">
                  <c:v>63.404736139612062</c:v>
                </c:pt>
                <c:pt idx="3">
                  <c:v>39.085096525240523</c:v>
                </c:pt>
                <c:pt idx="4">
                  <c:v>24.505327902496187</c:v>
                </c:pt>
                <c:pt idx="5">
                  <c:v>22.567174092071539</c:v>
                </c:pt>
                <c:pt idx="6">
                  <c:v>19.701743041012392</c:v>
                </c:pt>
                <c:pt idx="7">
                  <c:v>6.5594854637491968</c:v>
                </c:pt>
              </c:numCache>
            </c:numRef>
          </c:val>
          <c:extLst>
            <c:ext xmlns:c16="http://schemas.microsoft.com/office/drawing/2014/chart" uri="{C3380CC4-5D6E-409C-BE32-E72D297353CC}">
              <c16:uniqueId val="{00000000-9AE6-406F-A60E-71E7DA1D2EB3}"/>
            </c:ext>
          </c:extLst>
        </c:ser>
        <c:dLbls>
          <c:showLegendKey val="0"/>
          <c:showVal val="0"/>
          <c:showCatName val="0"/>
          <c:showSerName val="0"/>
          <c:showPercent val="0"/>
          <c:showBubbleSize val="0"/>
        </c:dLbls>
        <c:gapWidth val="75"/>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t"/>
        <c:numFmt formatCode="0" sourceLinked="1"/>
        <c:majorTickMark val="out"/>
        <c:minorTickMark val="none"/>
        <c:tickLblPos val="nextTo"/>
        <c:crossAx val="1566897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45815596490647E-2"/>
          <c:y val="8.0883637226101965E-2"/>
          <c:w val="0.66915913375388847"/>
          <c:h val="0.83295414841185123"/>
        </c:manualLayout>
      </c:layout>
      <c:scatterChart>
        <c:scatterStyle val="lineMarker"/>
        <c:varyColors val="0"/>
        <c:ser>
          <c:idx val="1"/>
          <c:order val="0"/>
          <c:tx>
            <c:strRef>
              <c:f>Sheet1!$C$1</c:f>
              <c:strCache>
                <c:ptCount val="1"/>
                <c:pt idx="0">
                  <c:v>O2 TV</c:v>
                </c:pt>
              </c:strCache>
            </c:strRef>
          </c:tx>
          <c:spPr>
            <a:ln w="38100">
              <a:solidFill>
                <a:srgbClr val="E2B726"/>
              </a:solidFill>
            </a:ln>
          </c:spPr>
          <c:marker>
            <c:symbol val="none"/>
          </c:marker>
          <c:xVal>
            <c:numRef>
              <c:f>Sheet1!$C$2:$C$12</c:f>
              <c:numCache>
                <c:formatCode>0</c:formatCode>
                <c:ptCount val="11"/>
                <c:pt idx="0">
                  <c:v>41.471009371142806</c:v>
                </c:pt>
                <c:pt idx="1">
                  <c:v>40.964959046253909</c:v>
                </c:pt>
                <c:pt idx="2">
                  <c:v>35.391300102547866</c:v>
                </c:pt>
                <c:pt idx="3">
                  <c:v>35.406344572395923</c:v>
                </c:pt>
                <c:pt idx="4">
                  <c:v>32.798816688731954</c:v>
                </c:pt>
                <c:pt idx="5">
                  <c:v>29.005047017049023</c:v>
                </c:pt>
                <c:pt idx="6">
                  <c:v>26.421764993140172</c:v>
                </c:pt>
                <c:pt idx="7">
                  <c:v>26.751915389805653</c:v>
                </c:pt>
                <c:pt idx="8">
                  <c:v>21.775308700069381</c:v>
                </c:pt>
                <c:pt idx="9">
                  <c:v>19.250330295571665</c:v>
                </c:pt>
                <c:pt idx="10">
                  <c:v>19.373235774330315</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0-AC2D-44D0-A34C-2C3AC9FBDC34}"/>
            </c:ext>
          </c:extLst>
        </c:ser>
        <c:ser>
          <c:idx val="2"/>
          <c:order val="1"/>
          <c:tx>
            <c:strRef>
              <c:f>Sheet1!$D$1</c:f>
              <c:strCache>
                <c:ptCount val="1"/>
                <c:pt idx="0">
                  <c:v>Skylink</c:v>
                </c:pt>
              </c:strCache>
            </c:strRef>
          </c:tx>
          <c:spPr>
            <a:ln w="38100">
              <a:solidFill>
                <a:srgbClr val="9D533F"/>
              </a:solidFill>
              <a:prstDash val="solid"/>
            </a:ln>
          </c:spPr>
          <c:marker>
            <c:symbol val="none"/>
          </c:marker>
          <c:xVal>
            <c:numRef>
              <c:f>Sheet1!$D$2:$D$12</c:f>
              <c:numCache>
                <c:formatCode>0</c:formatCode>
                <c:ptCount val="11"/>
                <c:pt idx="0">
                  <c:v>31.490340381947561</c:v>
                </c:pt>
                <c:pt idx="1">
                  <c:v>27.758102799643158</c:v>
                </c:pt>
                <c:pt idx="2">
                  <c:v>31.832187928494903</c:v>
                </c:pt>
                <c:pt idx="3">
                  <c:v>31.906896757740338</c:v>
                </c:pt>
                <c:pt idx="4">
                  <c:v>31.486218941989186</c:v>
                </c:pt>
                <c:pt idx="5">
                  <c:v>23.01345434756411</c:v>
                </c:pt>
                <c:pt idx="6">
                  <c:v>24.936125808145128</c:v>
                </c:pt>
                <c:pt idx="7">
                  <c:v>23.850950679105395</c:v>
                </c:pt>
                <c:pt idx="8">
                  <c:v>20.400369523956265</c:v>
                </c:pt>
                <c:pt idx="9">
                  <c:v>22.164842946135085</c:v>
                </c:pt>
                <c:pt idx="10">
                  <c:v>18.777987900342321</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1-AC2D-44D0-A34C-2C3AC9FBDC34}"/>
            </c:ext>
          </c:extLst>
        </c:ser>
        <c:ser>
          <c:idx val="3"/>
          <c:order val="2"/>
          <c:tx>
            <c:strRef>
              <c:f>Sheet1!$E$1</c:f>
              <c:strCache>
                <c:ptCount val="1"/>
                <c:pt idx="0">
                  <c:v>UPC</c:v>
                </c:pt>
              </c:strCache>
            </c:strRef>
          </c:tx>
          <c:spPr>
            <a:ln w="38100">
              <a:solidFill>
                <a:srgbClr val="8D8F92"/>
              </a:solidFill>
              <a:prstDash val="solid"/>
            </a:ln>
          </c:spPr>
          <c:marker>
            <c:symbol val="none"/>
          </c:marker>
          <c:xVal>
            <c:numRef>
              <c:f>Sheet1!$E$2:$E$12</c:f>
              <c:numCache>
                <c:formatCode>0</c:formatCode>
                <c:ptCount val="11"/>
                <c:pt idx="0">
                  <c:v>32.1805144349768</c:v>
                </c:pt>
                <c:pt idx="1">
                  <c:v>30.789675269024276</c:v>
                </c:pt>
                <c:pt idx="2">
                  <c:v>30.637118820565099</c:v>
                </c:pt>
                <c:pt idx="3">
                  <c:v>29.136406085722292</c:v>
                </c:pt>
                <c:pt idx="4">
                  <c:v>27.625650460980928</c:v>
                </c:pt>
                <c:pt idx="5">
                  <c:v>25.613691031301723</c:v>
                </c:pt>
                <c:pt idx="6">
                  <c:v>24.657563760958602</c:v>
                </c:pt>
                <c:pt idx="7">
                  <c:v>24.320384374364114</c:v>
                </c:pt>
                <c:pt idx="8">
                  <c:v>19.555196482492516</c:v>
                </c:pt>
                <c:pt idx="9">
                  <c:v>19.600258802037384</c:v>
                </c:pt>
                <c:pt idx="10">
                  <c:v>18.701195441117928</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2-AC2D-44D0-A34C-2C3AC9FBDC34}"/>
            </c:ext>
          </c:extLst>
        </c:ser>
        <c:ser>
          <c:idx val="4"/>
          <c:order val="3"/>
          <c:tx>
            <c:strRef>
              <c:f>Sheet1!$F$1</c:f>
              <c:strCache>
                <c:ptCount val="1"/>
                <c:pt idx="0">
                  <c:v>T-Mobile TV</c:v>
                </c:pt>
              </c:strCache>
            </c:strRef>
          </c:tx>
          <c:spPr>
            <a:ln w="38100">
              <a:solidFill>
                <a:srgbClr val="42122D"/>
              </a:solidFill>
              <a:prstDash val="solid"/>
            </a:ln>
          </c:spPr>
          <c:marker>
            <c:symbol val="none"/>
          </c:marker>
          <c:xVal>
            <c:numRef>
              <c:f>Sheet1!$F$2:$F$12</c:f>
              <c:numCache>
                <c:formatCode>0</c:formatCode>
                <c:ptCount val="11"/>
                <c:pt idx="0">
                  <c:v>23.937459038231662</c:v>
                </c:pt>
                <c:pt idx="1">
                  <c:v>16.796975690350546</c:v>
                </c:pt>
                <c:pt idx="2">
                  <c:v>17.823882449978786</c:v>
                </c:pt>
                <c:pt idx="3">
                  <c:v>15.930197319105007</c:v>
                </c:pt>
                <c:pt idx="4">
                  <c:v>12.578587002956271</c:v>
                </c:pt>
                <c:pt idx="5">
                  <c:v>15.433054084126155</c:v>
                </c:pt>
                <c:pt idx="6">
                  <c:v>15.547019772975098</c:v>
                </c:pt>
                <c:pt idx="7">
                  <c:v>14.660802791925889</c:v>
                </c:pt>
                <c:pt idx="8">
                  <c:v>12.551480283230049</c:v>
                </c:pt>
                <c:pt idx="9">
                  <c:v>11.070703628185893</c:v>
                </c:pt>
                <c:pt idx="10">
                  <c:v>12.459437884159676</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3-AC2D-44D0-A34C-2C3AC9FBDC34}"/>
            </c:ext>
          </c:extLst>
        </c:ser>
        <c:ser>
          <c:idx val="5"/>
          <c:order val="4"/>
          <c:tx>
            <c:strRef>
              <c:f>Sheet1!$G$1</c:f>
              <c:strCache>
                <c:ptCount val="1"/>
                <c:pt idx="0">
                  <c:v>DIGI</c:v>
                </c:pt>
              </c:strCache>
            </c:strRef>
          </c:tx>
          <c:spPr>
            <a:ln w="38100">
              <a:solidFill>
                <a:srgbClr val="0E97D4"/>
              </a:solidFill>
              <a:prstDash val="solid"/>
            </a:ln>
          </c:spPr>
          <c:marker>
            <c:symbol val="none"/>
          </c:marker>
          <c:dPt>
            <c:idx val="10"/>
            <c:bubble3D val="0"/>
            <c:extLst>
              <c:ext xmlns:c16="http://schemas.microsoft.com/office/drawing/2014/chart" uri="{C3380CC4-5D6E-409C-BE32-E72D297353CC}">
                <c16:uniqueId val="{00000004-AC2D-44D0-A34C-2C3AC9FBDC34}"/>
              </c:ext>
            </c:extLst>
          </c:dPt>
          <c:xVal>
            <c:numRef>
              <c:f>Sheet1!$G$2:$G$12</c:f>
              <c:numCache>
                <c:formatCode>0</c:formatCode>
                <c:ptCount val="11"/>
                <c:pt idx="0">
                  <c:v>19.148977616595324</c:v>
                </c:pt>
                <c:pt idx="1">
                  <c:v>17.111347247175392</c:v>
                </c:pt>
                <c:pt idx="2">
                  <c:v>16.682218281509595</c:v>
                </c:pt>
                <c:pt idx="3">
                  <c:v>18.472894713423763</c:v>
                </c:pt>
                <c:pt idx="4">
                  <c:v>16.754901890775489</c:v>
                </c:pt>
                <c:pt idx="5">
                  <c:v>13.462003594033764</c:v>
                </c:pt>
                <c:pt idx="6">
                  <c:v>14.762223530901542</c:v>
                </c:pt>
                <c:pt idx="7">
                  <c:v>12.120523567582712</c:v>
                </c:pt>
                <c:pt idx="8">
                  <c:v>10.712079341807998</c:v>
                </c:pt>
                <c:pt idx="9">
                  <c:v>11.678038322051812</c:v>
                </c:pt>
                <c:pt idx="10">
                  <c:v>11.368479595178355</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5-AC2D-44D0-A34C-2C3AC9FBDC34}"/>
            </c:ext>
          </c:extLst>
        </c:ser>
        <c:dLbls>
          <c:showLegendKey val="0"/>
          <c:showVal val="0"/>
          <c:showCatName val="0"/>
          <c:showSerName val="0"/>
          <c:showPercent val="0"/>
          <c:showBubbleSize val="0"/>
        </c:dLbls>
        <c:axId val="256955520"/>
        <c:axId val="256957056"/>
        <c:extLst>
          <c:ext xmlns:c15="http://schemas.microsoft.com/office/drawing/2012/chart" uri="{02D57815-91ED-43cb-92C2-25804820EDAC}">
            <c15:filteredScatterSeries>
              <c15:ser>
                <c:idx val="6"/>
                <c:order val="5"/>
                <c:tx>
                  <c:strRef>
                    <c:extLst>
                      <c:ext uri="{02D57815-91ED-43cb-92C2-25804820EDAC}">
                        <c15:formulaRef>
                          <c15:sqref>Sheet1!$H$1</c15:sqref>
                        </c15:formulaRef>
                      </c:ext>
                    </c:extLst>
                    <c:strCache>
                      <c:ptCount val="1"/>
                    </c:strCache>
                  </c:strRef>
                </c:tx>
                <c:spPr>
                  <a:ln w="12700">
                    <a:solidFill>
                      <a:srgbClr val="F6D50F"/>
                    </a:solidFill>
                    <a:prstDash val="dash"/>
                  </a:ln>
                </c:spPr>
                <c:marker>
                  <c:symbol val="none"/>
                </c:marker>
                <c:xVal>
                  <c:numRef>
                    <c:extLst>
                      <c:ext uri="{02D57815-91ED-43cb-92C2-25804820EDAC}">
                        <c15:formulaRef>
                          <c15:sqref>Sheet1!$H$2:$H$12</c15:sqref>
                        </c15:formulaRef>
                      </c:ext>
                    </c:extLst>
                    <c:numCache>
                      <c:formatCode>General</c:formatCode>
                      <c:ptCount val="11"/>
                    </c:numCache>
                  </c:numRef>
                </c:xVal>
                <c:yVal>
                  <c:numRef>
                    <c:extLst>
                      <c:ext uri="{02D57815-91ED-43cb-92C2-25804820EDAC}">
                        <c15:formulaRef>
                          <c15:sqref>Sheet1!$B$2:$B$12</c15:sqref>
                        </c15:formulaRef>
                      </c:ext>
                    </c:extLst>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6-AC2D-44D0-A34C-2C3AC9FBDC34}"/>
                  </c:ext>
                </c:extLst>
              </c15:ser>
            </c15:filteredScatterSeries>
          </c:ext>
        </c:extLst>
      </c:scatterChart>
      <c:valAx>
        <c:axId val="256955520"/>
        <c:scaling>
          <c:orientation val="minMax"/>
        </c:scaling>
        <c:delete val="0"/>
        <c:axPos val="t"/>
        <c:majorGridlines>
          <c:spPr>
            <a:ln>
              <a:solidFill>
                <a:srgbClr val="969696"/>
              </a:solidFill>
              <a:prstDash val="sysDash"/>
            </a:ln>
          </c:spPr>
        </c:majorGridlines>
        <c:numFmt formatCode="#,##0" sourceLinked="0"/>
        <c:majorTickMark val="none"/>
        <c:minorTickMark val="none"/>
        <c:tickLblPos val="nextTo"/>
        <c:spPr>
          <a:ln>
            <a:noFill/>
          </a:ln>
        </c:spPr>
        <c:txPr>
          <a:bodyPr/>
          <a:lstStyle/>
          <a:p>
            <a:pPr>
              <a:defRPr sz="900" b="1">
                <a:latin typeface="Arial" pitchFamily="34" charset="0"/>
                <a:cs typeface="Arial" pitchFamily="34" charset="0"/>
              </a:defRPr>
            </a:pPr>
            <a:endParaRPr lang="cs-CZ"/>
          </a:p>
        </c:txPr>
        <c:crossAx val="256957056"/>
        <c:crosses val="autoZero"/>
        <c:crossBetween val="midCat"/>
        <c:majorUnit val="15"/>
      </c:valAx>
      <c:valAx>
        <c:axId val="256957056"/>
        <c:scaling>
          <c:orientation val="maxMin"/>
          <c:max val="11"/>
          <c:min val="0"/>
        </c:scaling>
        <c:delete val="1"/>
        <c:axPos val="r"/>
        <c:majorGridlines>
          <c:spPr>
            <a:ln>
              <a:solidFill>
                <a:srgbClr val="969696"/>
              </a:solidFill>
              <a:prstDash val="sysDash"/>
            </a:ln>
          </c:spPr>
        </c:majorGridlines>
        <c:numFmt formatCode="General" sourceLinked="1"/>
        <c:majorTickMark val="out"/>
        <c:minorTickMark val="none"/>
        <c:tickLblPos val="nextTo"/>
        <c:crossAx val="256955520"/>
        <c:crosses val="max"/>
        <c:crossBetween val="midCat"/>
        <c:majorUnit val="1"/>
      </c:valAx>
      <c:spPr>
        <a:solidFill>
          <a:schemeClr val="bg1"/>
        </a:solidFill>
        <a:ln w="19050">
          <a:solidFill>
            <a:schemeClr val="bg2"/>
          </a:solidFill>
        </a:ln>
      </c:spPr>
    </c:plotArea>
    <c:legend>
      <c:legendPos val="r"/>
      <c:legendEntry>
        <c:idx val="0"/>
        <c:txPr>
          <a:bodyPr/>
          <a:lstStyle/>
          <a:p>
            <a:pPr>
              <a:defRPr sz="1000" b="1">
                <a:latin typeface="+mn-lt"/>
              </a:defRPr>
            </a:pPr>
            <a:endParaRPr lang="cs-CZ"/>
          </a:p>
        </c:txPr>
      </c:legendEntry>
      <c:legendEntry>
        <c:idx val="1"/>
        <c:txPr>
          <a:bodyPr/>
          <a:lstStyle/>
          <a:p>
            <a:pPr>
              <a:defRPr sz="1000" b="1">
                <a:latin typeface="+mn-lt"/>
              </a:defRPr>
            </a:pPr>
            <a:endParaRPr lang="cs-CZ"/>
          </a:p>
        </c:txPr>
      </c:legendEntry>
      <c:legendEntry>
        <c:idx val="2"/>
        <c:txPr>
          <a:bodyPr/>
          <a:lstStyle/>
          <a:p>
            <a:pPr>
              <a:defRPr sz="1000" b="1">
                <a:latin typeface="+mn-lt"/>
              </a:defRPr>
            </a:pPr>
            <a:endParaRPr lang="cs-CZ"/>
          </a:p>
        </c:txPr>
      </c:legendEntry>
      <c:legendEntry>
        <c:idx val="3"/>
        <c:txPr>
          <a:bodyPr/>
          <a:lstStyle/>
          <a:p>
            <a:pPr>
              <a:defRPr sz="1000" b="1">
                <a:latin typeface="+mn-lt"/>
              </a:defRPr>
            </a:pPr>
            <a:endParaRPr lang="cs-CZ"/>
          </a:p>
        </c:txPr>
      </c:legendEntry>
      <c:legendEntry>
        <c:idx val="4"/>
        <c:txPr>
          <a:bodyPr/>
          <a:lstStyle/>
          <a:p>
            <a:pPr>
              <a:defRPr sz="1000" b="1">
                <a:latin typeface="+mn-lt"/>
              </a:defRPr>
            </a:pPr>
            <a:endParaRPr lang="cs-CZ"/>
          </a:p>
        </c:txPr>
      </c:legendEntry>
      <c:layout>
        <c:manualLayout>
          <c:xMode val="edge"/>
          <c:yMode val="edge"/>
          <c:x val="0.53080302959652015"/>
          <c:y val="0.50579671935837467"/>
          <c:w val="0.1422868524304052"/>
          <c:h val="0.38661126485884589"/>
        </c:manualLayout>
      </c:layout>
      <c:overlay val="0"/>
      <c:spPr>
        <a:solidFill>
          <a:schemeClr val="bg1"/>
        </a:solidFill>
      </c:spPr>
      <c:txPr>
        <a:bodyPr/>
        <a:lstStyle/>
        <a:p>
          <a:pPr>
            <a:defRPr sz="1000" b="1">
              <a:latin typeface="+mn-lt"/>
            </a:defRPr>
          </a:pPr>
          <a:endParaRPr lang="cs-CZ"/>
        </a:p>
      </c:txPr>
    </c:legend>
    <c:plotVisOnly val="1"/>
    <c:dispBlanksAs val="gap"/>
    <c:showDLblsOverMax val="0"/>
  </c:chart>
  <c:spPr>
    <a:scene3d>
      <a:camera prst="orthographicFront"/>
      <a:lightRig rig="threePt" dir="t"/>
    </a:scene3d>
    <a:sp3d prstMaterial="dkEdge"/>
  </c:spPr>
  <c:txPr>
    <a:bodyPr/>
    <a:lstStyle/>
    <a:p>
      <a:pPr>
        <a:defRPr sz="1800"/>
      </a:pPr>
      <a:endParaRPr lang="cs-CZ"/>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08791817914166"/>
          <c:y val="0.11886304410066344"/>
          <c:w val="0.57896796613470836"/>
          <c:h val="0.85588990760268058"/>
        </c:manualLayout>
      </c:layout>
      <c:barChart>
        <c:barDir val="bar"/>
        <c:grouping val="percentStacked"/>
        <c:varyColors val="0"/>
        <c:ser>
          <c:idx val="0"/>
          <c:order val="0"/>
          <c:tx>
            <c:strRef>
              <c:f>Sheet1!$B$1</c:f>
              <c:strCache>
                <c:ptCount val="1"/>
                <c:pt idx="0">
                  <c:v>Odpůrci reklamy</c:v>
                </c:pt>
              </c:strCache>
            </c:strRef>
          </c:tx>
          <c:spPr>
            <a:solidFill>
              <a:srgbClr val="85280F"/>
            </a:solidFill>
            <a:ln>
              <a:noFill/>
            </a:ln>
            <a:effectLst/>
          </c:spPr>
          <c:invertIfNegative val="0"/>
          <c:dLbls>
            <c:dLbl>
              <c:idx val="7"/>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9-8428-4709-A43E-9454D5C5468E}"/>
                </c:ext>
              </c:extLst>
            </c:dLbl>
            <c:dLbl>
              <c:idx val="9"/>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A-8428-4709-A43E-9454D5C5468E}"/>
                </c:ext>
              </c:extLst>
            </c:dLbl>
            <c:dLbl>
              <c:idx val="14"/>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D-63AC-4388-8174-8ED2F8625129}"/>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Sheet1!$A$36:$A$52</c:f>
              <c:strCache>
                <c:ptCount val="17"/>
                <c:pt idx="0">
                  <c:v>PLATÍ</c:v>
                </c:pt>
                <c:pt idx="1">
                  <c:v>do průměru (385)</c:v>
                </c:pt>
                <c:pt idx="2">
                  <c:v>nad průměr (385)</c:v>
                </c:pt>
                <c:pt idx="3">
                  <c:v>neplatí</c:v>
                </c:pt>
                <c:pt idx="4">
                  <c:v>KLIENTSTVÍ</c:v>
                </c:pt>
                <c:pt idx="5">
                  <c:v>Skylink</c:v>
                </c:pt>
                <c:pt idx="6">
                  <c:v>UPC / Vodafone</c:v>
                </c:pt>
                <c:pt idx="7">
                  <c:v>O2 TV</c:v>
                </c:pt>
                <c:pt idx="8">
                  <c:v>POČET HODIN U TV</c:v>
                </c:pt>
                <c:pt idx="9">
                  <c:v>Méně než 1 hodinu</c:v>
                </c:pt>
                <c:pt idx="10">
                  <c:v>2-3 hodiny</c:v>
                </c:pt>
                <c:pt idx="11">
                  <c:v>4-5 hodin</c:v>
                </c:pt>
                <c:pt idx="12">
                  <c:v>Více než 5 hodin</c:v>
                </c:pt>
                <c:pt idx="13">
                  <c:v>SLEDOVÁNÍ AKT. POŘADŮ / ARCHIVU</c:v>
                </c:pt>
                <c:pt idx="14">
                  <c:v>Většinou aktuální vysílání</c:v>
                </c:pt>
                <c:pt idx="15">
                  <c:v>Tak půl na půl</c:v>
                </c:pt>
                <c:pt idx="16">
                  <c:v>Většinou pořady z archivu / videotéky</c:v>
                </c:pt>
              </c:strCache>
            </c:strRef>
          </c:cat>
          <c:val>
            <c:numRef>
              <c:f>Sheet1!$B$36:$B$52</c:f>
              <c:numCache>
                <c:formatCode>0</c:formatCode>
                <c:ptCount val="17"/>
                <c:pt idx="1">
                  <c:v>26.89267323437916</c:v>
                </c:pt>
                <c:pt idx="2">
                  <c:v>25.51162659038717</c:v>
                </c:pt>
                <c:pt idx="3">
                  <c:v>32.097964924469409</c:v>
                </c:pt>
                <c:pt idx="5">
                  <c:v>26.33790175536619</c:v>
                </c:pt>
                <c:pt idx="6">
                  <c:v>25.118076620607965</c:v>
                </c:pt>
                <c:pt idx="7">
                  <c:v>31.598751435909772</c:v>
                </c:pt>
                <c:pt idx="9">
                  <c:v>44.715293074975555</c:v>
                </c:pt>
                <c:pt idx="10">
                  <c:v>26.895622427825099</c:v>
                </c:pt>
                <c:pt idx="11">
                  <c:v>24.452673531340182</c:v>
                </c:pt>
                <c:pt idx="12">
                  <c:v>25.552007456411591</c:v>
                </c:pt>
                <c:pt idx="14">
                  <c:v>24.803166766729845</c:v>
                </c:pt>
                <c:pt idx="15">
                  <c:v>29.919367982700035</c:v>
                </c:pt>
                <c:pt idx="16">
                  <c:v>40.850977312544124</c:v>
                </c:pt>
              </c:numCache>
            </c:numRef>
          </c:val>
          <c:extLst>
            <c:ext xmlns:c16="http://schemas.microsoft.com/office/drawing/2014/chart" uri="{C3380CC4-5D6E-409C-BE32-E72D297353CC}">
              <c16:uniqueId val="{00000000-324D-4C88-B4E0-A14000C16445}"/>
            </c:ext>
          </c:extLst>
        </c:ser>
        <c:ser>
          <c:idx val="1"/>
          <c:order val="1"/>
          <c:tx>
            <c:strRef>
              <c:f>Sheet1!$C$1</c:f>
              <c:strCache>
                <c:ptCount val="1"/>
                <c:pt idx="0">
                  <c:v>Pohodlní konzumenti</c:v>
                </c:pt>
              </c:strCache>
            </c:strRef>
          </c:tx>
          <c:spPr>
            <a:solidFill>
              <a:srgbClr val="71ADA7"/>
            </a:solidFill>
            <a:ln>
              <a:noFill/>
            </a:ln>
            <a:effectLst/>
          </c:spPr>
          <c:invertIfNegative val="0"/>
          <c:dLbls>
            <c:dLbl>
              <c:idx val="2"/>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1-63AC-4388-8174-8ED2F8625129}"/>
                </c:ext>
              </c:extLst>
            </c:dLbl>
            <c:dLbl>
              <c:idx val="7"/>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3-8428-4709-A43E-9454D5C5468E}"/>
                </c:ext>
              </c:extLst>
            </c:dLbl>
            <c:dLbl>
              <c:idx val="9"/>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F-324D-4C88-B4E0-A14000C16445}"/>
                </c:ext>
              </c:extLst>
            </c:dLbl>
            <c:dLbl>
              <c:idx val="15"/>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5-8428-4709-A43E-9454D5C5468E}"/>
                </c:ext>
              </c:extLst>
            </c:dLbl>
            <c:dLbl>
              <c:idx val="16"/>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6-8428-4709-A43E-9454D5C5468E}"/>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Sheet1!$A$36:$A$52</c:f>
              <c:strCache>
                <c:ptCount val="17"/>
                <c:pt idx="0">
                  <c:v>PLATÍ</c:v>
                </c:pt>
                <c:pt idx="1">
                  <c:v>do průměru (385)</c:v>
                </c:pt>
                <c:pt idx="2">
                  <c:v>nad průměr (385)</c:v>
                </c:pt>
                <c:pt idx="3">
                  <c:v>neplatí</c:v>
                </c:pt>
                <c:pt idx="4">
                  <c:v>KLIENTSTVÍ</c:v>
                </c:pt>
                <c:pt idx="5">
                  <c:v>Skylink</c:v>
                </c:pt>
                <c:pt idx="6">
                  <c:v>UPC / Vodafone</c:v>
                </c:pt>
                <c:pt idx="7">
                  <c:v>O2 TV</c:v>
                </c:pt>
                <c:pt idx="8">
                  <c:v>POČET HODIN U TV</c:v>
                </c:pt>
                <c:pt idx="9">
                  <c:v>Méně než 1 hodinu</c:v>
                </c:pt>
                <c:pt idx="10">
                  <c:v>2-3 hodiny</c:v>
                </c:pt>
                <c:pt idx="11">
                  <c:v>4-5 hodin</c:v>
                </c:pt>
                <c:pt idx="12">
                  <c:v>Více než 5 hodin</c:v>
                </c:pt>
                <c:pt idx="13">
                  <c:v>SLEDOVÁNÍ AKT. POŘADŮ / ARCHIVU</c:v>
                </c:pt>
                <c:pt idx="14">
                  <c:v>Většinou aktuální vysílání</c:v>
                </c:pt>
                <c:pt idx="15">
                  <c:v>Tak půl na půl</c:v>
                </c:pt>
                <c:pt idx="16">
                  <c:v>Většinou pořady z archivu / videotéky</c:v>
                </c:pt>
              </c:strCache>
            </c:strRef>
          </c:cat>
          <c:val>
            <c:numRef>
              <c:f>Sheet1!$C$36:$C$52</c:f>
              <c:numCache>
                <c:formatCode>0</c:formatCode>
                <c:ptCount val="17"/>
                <c:pt idx="1">
                  <c:v>27.067499644724123</c:v>
                </c:pt>
                <c:pt idx="2">
                  <c:v>19.485223459846015</c:v>
                </c:pt>
                <c:pt idx="3">
                  <c:v>27.095106207516938</c:v>
                </c:pt>
                <c:pt idx="5">
                  <c:v>35.130951391276426</c:v>
                </c:pt>
                <c:pt idx="6">
                  <c:v>20.715611814957558</c:v>
                </c:pt>
                <c:pt idx="7">
                  <c:v>14.240713658529053</c:v>
                </c:pt>
                <c:pt idx="9">
                  <c:v>15.485856598655733</c:v>
                </c:pt>
                <c:pt idx="10">
                  <c:v>26.916440173949191</c:v>
                </c:pt>
                <c:pt idx="11">
                  <c:v>29.444919292073003</c:v>
                </c:pt>
                <c:pt idx="12">
                  <c:v>23.105676930797593</c:v>
                </c:pt>
                <c:pt idx="14">
                  <c:v>33.522813532549193</c:v>
                </c:pt>
                <c:pt idx="15">
                  <c:v>16.858537797009745</c:v>
                </c:pt>
                <c:pt idx="16">
                  <c:v>8.6027531433990152</c:v>
                </c:pt>
              </c:numCache>
            </c:numRef>
          </c:val>
          <c:extLst>
            <c:ext xmlns:c16="http://schemas.microsoft.com/office/drawing/2014/chart" uri="{C3380CC4-5D6E-409C-BE32-E72D297353CC}">
              <c16:uniqueId val="{00000001-324D-4C88-B4E0-A14000C16445}"/>
            </c:ext>
          </c:extLst>
        </c:ser>
        <c:ser>
          <c:idx val="2"/>
          <c:order val="2"/>
          <c:tx>
            <c:strRef>
              <c:f>Sheet1!$D$1</c:f>
              <c:strCache>
                <c:ptCount val="1"/>
                <c:pt idx="0">
                  <c:v>Hračičkové</c:v>
                </c:pt>
              </c:strCache>
            </c:strRef>
          </c:tx>
          <c:spPr>
            <a:solidFill>
              <a:srgbClr val="496249"/>
            </a:solidFill>
            <a:ln>
              <a:noFill/>
            </a:ln>
            <a:effectLst/>
          </c:spPr>
          <c:invertIfNegative val="0"/>
          <c:dLbls>
            <c:dLbl>
              <c:idx val="1"/>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3-63AC-4388-8174-8ED2F8625129}"/>
                </c:ext>
              </c:extLst>
            </c:dLbl>
            <c:dLbl>
              <c:idx val="2"/>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8-8428-4709-A43E-9454D5C5468E}"/>
                </c:ext>
              </c:extLst>
            </c:dLbl>
            <c:dLbl>
              <c:idx val="3"/>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1-8428-4709-A43E-9454D5C5468E}"/>
                </c:ext>
              </c:extLst>
            </c:dLbl>
            <c:dLbl>
              <c:idx val="6"/>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8-324D-4C88-B4E0-A14000C16445}"/>
                </c:ext>
              </c:extLst>
            </c:dLbl>
            <c:dLbl>
              <c:idx val="7"/>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6-63AC-4388-8174-8ED2F8625129}"/>
                </c:ext>
              </c:extLst>
            </c:dLbl>
            <c:dLbl>
              <c:idx val="12"/>
              <c:spPr>
                <a:noFill/>
                <a:ln w="12700">
                  <a:solidFill>
                    <a:srgbClr val="00B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B-8428-4709-A43E-9454D5C5468E}"/>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Sheet1!$A$36:$A$52</c:f>
              <c:strCache>
                <c:ptCount val="17"/>
                <c:pt idx="0">
                  <c:v>PLATÍ</c:v>
                </c:pt>
                <c:pt idx="1">
                  <c:v>do průměru (385)</c:v>
                </c:pt>
                <c:pt idx="2">
                  <c:v>nad průměr (385)</c:v>
                </c:pt>
                <c:pt idx="3">
                  <c:v>neplatí</c:v>
                </c:pt>
                <c:pt idx="4">
                  <c:v>KLIENTSTVÍ</c:v>
                </c:pt>
                <c:pt idx="5">
                  <c:v>Skylink</c:v>
                </c:pt>
                <c:pt idx="6">
                  <c:v>UPC / Vodafone</c:v>
                </c:pt>
                <c:pt idx="7">
                  <c:v>O2 TV</c:v>
                </c:pt>
                <c:pt idx="8">
                  <c:v>POČET HODIN U TV</c:v>
                </c:pt>
                <c:pt idx="9">
                  <c:v>Méně než 1 hodinu</c:v>
                </c:pt>
                <c:pt idx="10">
                  <c:v>2-3 hodiny</c:v>
                </c:pt>
                <c:pt idx="11">
                  <c:v>4-5 hodin</c:v>
                </c:pt>
                <c:pt idx="12">
                  <c:v>Více než 5 hodin</c:v>
                </c:pt>
                <c:pt idx="13">
                  <c:v>SLEDOVÁNÍ AKT. POŘADŮ / ARCHIVU</c:v>
                </c:pt>
                <c:pt idx="14">
                  <c:v>Většinou aktuální vysílání</c:v>
                </c:pt>
                <c:pt idx="15">
                  <c:v>Tak půl na půl</c:v>
                </c:pt>
                <c:pt idx="16">
                  <c:v>Většinou pořady z archivu / videotéky</c:v>
                </c:pt>
              </c:strCache>
            </c:strRef>
          </c:cat>
          <c:val>
            <c:numRef>
              <c:f>Sheet1!$D$36:$D$52</c:f>
              <c:numCache>
                <c:formatCode>0</c:formatCode>
                <c:ptCount val="17"/>
                <c:pt idx="1">
                  <c:v>31.560046378535556</c:v>
                </c:pt>
                <c:pt idx="2">
                  <c:v>34.690265700305837</c:v>
                </c:pt>
                <c:pt idx="3">
                  <c:v>20.047401673737067</c:v>
                </c:pt>
                <c:pt idx="5">
                  <c:v>27.5666801558076</c:v>
                </c:pt>
                <c:pt idx="6">
                  <c:v>37.38427938986618</c:v>
                </c:pt>
                <c:pt idx="7">
                  <c:v>40.337670150107037</c:v>
                </c:pt>
                <c:pt idx="9">
                  <c:v>26.572033591337707</c:v>
                </c:pt>
                <c:pt idx="10">
                  <c:v>26.077365664705628</c:v>
                </c:pt>
                <c:pt idx="11">
                  <c:v>26.249569392826267</c:v>
                </c:pt>
                <c:pt idx="12">
                  <c:v>36.093425561069026</c:v>
                </c:pt>
                <c:pt idx="14">
                  <c:v>26.34818620029839</c:v>
                </c:pt>
                <c:pt idx="15">
                  <c:v>30.347354716026398</c:v>
                </c:pt>
                <c:pt idx="16">
                  <c:v>25.375156888482636</c:v>
                </c:pt>
              </c:numCache>
            </c:numRef>
          </c:val>
          <c:extLst>
            <c:ext xmlns:c16="http://schemas.microsoft.com/office/drawing/2014/chart" uri="{C3380CC4-5D6E-409C-BE32-E72D297353CC}">
              <c16:uniqueId val="{00000002-324D-4C88-B4E0-A14000C16445}"/>
            </c:ext>
          </c:extLst>
        </c:ser>
        <c:ser>
          <c:idx val="3"/>
          <c:order val="3"/>
          <c:tx>
            <c:strRef>
              <c:f>Sheet1!$E$1</c:f>
              <c:strCache>
                <c:ptCount val="1"/>
                <c:pt idx="0">
                  <c:v>Nelineární diváci</c:v>
                </c:pt>
              </c:strCache>
            </c:strRef>
          </c:tx>
          <c:spPr>
            <a:solidFill>
              <a:schemeClr val="accent4"/>
            </a:solidFill>
            <a:ln>
              <a:noFill/>
            </a:ln>
            <a:effectLst/>
          </c:spPr>
          <c:invertIfNegative val="0"/>
          <c:dLbls>
            <c:dLbl>
              <c:idx val="1"/>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0-8428-4709-A43E-9454D5C5468E}"/>
                </c:ext>
              </c:extLst>
            </c:dLbl>
            <c:dLbl>
              <c:idx val="5"/>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2-8428-4709-A43E-9454D5C5468E}"/>
                </c:ext>
              </c:extLst>
            </c:dLbl>
            <c:dLbl>
              <c:idx val="9"/>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4-8428-4709-A43E-9454D5C5468E}"/>
                </c:ext>
              </c:extLst>
            </c:dLbl>
            <c:dLbl>
              <c:idx val="14"/>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7-8428-4709-A43E-9454D5C5468E}"/>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Sheet1!$A$36:$A$52</c:f>
              <c:strCache>
                <c:ptCount val="17"/>
                <c:pt idx="0">
                  <c:v>PLATÍ</c:v>
                </c:pt>
                <c:pt idx="1">
                  <c:v>do průměru (385)</c:v>
                </c:pt>
                <c:pt idx="2">
                  <c:v>nad průměr (385)</c:v>
                </c:pt>
                <c:pt idx="3">
                  <c:v>neplatí</c:v>
                </c:pt>
                <c:pt idx="4">
                  <c:v>KLIENTSTVÍ</c:v>
                </c:pt>
                <c:pt idx="5">
                  <c:v>Skylink</c:v>
                </c:pt>
                <c:pt idx="6">
                  <c:v>UPC / Vodafone</c:v>
                </c:pt>
                <c:pt idx="7">
                  <c:v>O2 TV</c:v>
                </c:pt>
                <c:pt idx="8">
                  <c:v>POČET HODIN U TV</c:v>
                </c:pt>
                <c:pt idx="9">
                  <c:v>Méně než 1 hodinu</c:v>
                </c:pt>
                <c:pt idx="10">
                  <c:v>2-3 hodiny</c:v>
                </c:pt>
                <c:pt idx="11">
                  <c:v>4-5 hodin</c:v>
                </c:pt>
                <c:pt idx="12">
                  <c:v>Více než 5 hodin</c:v>
                </c:pt>
                <c:pt idx="13">
                  <c:v>SLEDOVÁNÍ AKT. POŘADŮ / ARCHIVU</c:v>
                </c:pt>
                <c:pt idx="14">
                  <c:v>Většinou aktuální vysílání</c:v>
                </c:pt>
                <c:pt idx="15">
                  <c:v>Tak půl na půl</c:v>
                </c:pt>
                <c:pt idx="16">
                  <c:v>Většinou pořady z archivu / videotéky</c:v>
                </c:pt>
              </c:strCache>
            </c:strRef>
          </c:cat>
          <c:val>
            <c:numRef>
              <c:f>Sheet1!$E$36:$E$52</c:f>
              <c:numCache>
                <c:formatCode>0</c:formatCode>
                <c:ptCount val="17"/>
                <c:pt idx="1">
                  <c:v>12.985272185878738</c:v>
                </c:pt>
                <c:pt idx="2">
                  <c:v>18.018199888806834</c:v>
                </c:pt>
                <c:pt idx="3">
                  <c:v>18.20331151720076</c:v>
                </c:pt>
                <c:pt idx="5">
                  <c:v>9.1976578356230654</c:v>
                </c:pt>
                <c:pt idx="6">
                  <c:v>15.713275408938795</c:v>
                </c:pt>
                <c:pt idx="7">
                  <c:v>12.295665097214856</c:v>
                </c:pt>
                <c:pt idx="9">
                  <c:v>9.242081185329285</c:v>
                </c:pt>
                <c:pt idx="10">
                  <c:v>18.154495217415374</c:v>
                </c:pt>
                <c:pt idx="11">
                  <c:v>18.323739270274078</c:v>
                </c:pt>
                <c:pt idx="12">
                  <c:v>13.53740340393896</c:v>
                </c:pt>
                <c:pt idx="14">
                  <c:v>13.059135154352086</c:v>
                </c:pt>
                <c:pt idx="15">
                  <c:v>20.483990221113398</c:v>
                </c:pt>
                <c:pt idx="16">
                  <c:v>25.17111265557422</c:v>
                </c:pt>
              </c:numCache>
            </c:numRef>
          </c:val>
          <c:extLst>
            <c:ext xmlns:c16="http://schemas.microsoft.com/office/drawing/2014/chart" uri="{C3380CC4-5D6E-409C-BE32-E72D297353CC}">
              <c16:uniqueId val="{00000003-324D-4C88-B4E0-A14000C16445}"/>
            </c:ext>
          </c:extLst>
        </c:ser>
        <c:ser>
          <c:idx val="4"/>
          <c:order val="4"/>
          <c:tx>
            <c:strRef>
              <c:f>Sheet1!$F$1</c:f>
              <c:strCache>
                <c:ptCount val="1"/>
                <c:pt idx="0">
                  <c:v>Nezařazení</c:v>
                </c:pt>
              </c:strCache>
            </c:strRef>
          </c:tx>
          <c:spPr>
            <a:solidFill>
              <a:srgbClr val="676A6D"/>
            </a:solidFill>
            <a:ln>
              <a:noFill/>
            </a:ln>
            <a:effectLst/>
          </c:spPr>
          <c:invertIfNegative val="0"/>
          <c:dLbls>
            <c:delete val="1"/>
          </c:dLbls>
          <c:cat>
            <c:strRef>
              <c:f>Sheet1!$A$36:$A$52</c:f>
              <c:strCache>
                <c:ptCount val="17"/>
                <c:pt idx="0">
                  <c:v>PLATÍ</c:v>
                </c:pt>
                <c:pt idx="1">
                  <c:v>do průměru (385)</c:v>
                </c:pt>
                <c:pt idx="2">
                  <c:v>nad průměr (385)</c:v>
                </c:pt>
                <c:pt idx="3">
                  <c:v>neplatí</c:v>
                </c:pt>
                <c:pt idx="4">
                  <c:v>KLIENTSTVÍ</c:v>
                </c:pt>
                <c:pt idx="5">
                  <c:v>Skylink</c:v>
                </c:pt>
                <c:pt idx="6">
                  <c:v>UPC / Vodafone</c:v>
                </c:pt>
                <c:pt idx="7">
                  <c:v>O2 TV</c:v>
                </c:pt>
                <c:pt idx="8">
                  <c:v>POČET HODIN U TV</c:v>
                </c:pt>
                <c:pt idx="9">
                  <c:v>Méně než 1 hodinu</c:v>
                </c:pt>
                <c:pt idx="10">
                  <c:v>2-3 hodiny</c:v>
                </c:pt>
                <c:pt idx="11">
                  <c:v>4-5 hodin</c:v>
                </c:pt>
                <c:pt idx="12">
                  <c:v>Více než 5 hodin</c:v>
                </c:pt>
                <c:pt idx="13">
                  <c:v>SLEDOVÁNÍ AKT. POŘADŮ / ARCHIVU</c:v>
                </c:pt>
                <c:pt idx="14">
                  <c:v>Většinou aktuální vysílání</c:v>
                </c:pt>
                <c:pt idx="15">
                  <c:v>Tak půl na půl</c:v>
                </c:pt>
                <c:pt idx="16">
                  <c:v>Většinou pořady z archivu / videotéky</c:v>
                </c:pt>
              </c:strCache>
            </c:strRef>
          </c:cat>
          <c:val>
            <c:numRef>
              <c:f>Sheet1!$F$36:$F$52</c:f>
              <c:numCache>
                <c:formatCode>0</c:formatCode>
                <c:ptCount val="17"/>
                <c:pt idx="1">
                  <c:v>1.4945085564824212</c:v>
                </c:pt>
                <c:pt idx="2">
                  <c:v>2.2946843606541423</c:v>
                </c:pt>
                <c:pt idx="3">
                  <c:v>2.5562156770758211</c:v>
                </c:pt>
                <c:pt idx="5">
                  <c:v>1.766808861926719</c:v>
                </c:pt>
                <c:pt idx="6">
                  <c:v>1.0687567656294998</c:v>
                </c:pt>
                <c:pt idx="7">
                  <c:v>1.5271996582392713</c:v>
                </c:pt>
                <c:pt idx="9">
                  <c:v>3.9847355497017261</c:v>
                </c:pt>
                <c:pt idx="10">
                  <c:v>1.9560765161047045</c:v>
                </c:pt>
                <c:pt idx="11">
                  <c:v>1.5290985134864683</c:v>
                </c:pt>
                <c:pt idx="12">
                  <c:v>1.7114866477828254</c:v>
                </c:pt>
                <c:pt idx="14">
                  <c:v>2.2666983460704837</c:v>
                </c:pt>
                <c:pt idx="15">
                  <c:v>2.3907492831504311</c:v>
                </c:pt>
                <c:pt idx="16">
                  <c:v>0</c:v>
                </c:pt>
              </c:numCache>
            </c:numRef>
          </c:val>
          <c:extLst>
            <c:ext xmlns:c16="http://schemas.microsoft.com/office/drawing/2014/chart" uri="{C3380CC4-5D6E-409C-BE32-E72D297353CC}">
              <c16:uniqueId val="{00000004-324D-4C88-B4E0-A14000C16445}"/>
            </c:ext>
          </c:extLst>
        </c:ser>
        <c:dLbls>
          <c:dLblPos val="ctr"/>
          <c:showLegendKey val="0"/>
          <c:showVal val="1"/>
          <c:showCatName val="0"/>
          <c:showSerName val="0"/>
          <c:showPercent val="0"/>
          <c:showBubbleSize val="0"/>
        </c:dLbls>
        <c:gapWidth val="20"/>
        <c:overlap val="100"/>
        <c:axId val="96610800"/>
        <c:axId val="62756224"/>
      </c:barChart>
      <c:catAx>
        <c:axId val="966108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62756224"/>
        <c:crosses val="autoZero"/>
        <c:auto val="1"/>
        <c:lblAlgn val="ctr"/>
        <c:lblOffset val="100"/>
        <c:noMultiLvlLbl val="0"/>
      </c:catAx>
      <c:valAx>
        <c:axId val="6275622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96610800"/>
        <c:crosses val="autoZero"/>
        <c:crossBetween val="between"/>
      </c:valAx>
      <c:spPr>
        <a:noFill/>
        <a:ln>
          <a:noFill/>
        </a:ln>
        <a:effectLst/>
      </c:spPr>
    </c:plotArea>
    <c:legend>
      <c:legendPos val="b"/>
      <c:layout>
        <c:manualLayout>
          <c:xMode val="edge"/>
          <c:yMode val="edge"/>
          <c:x val="0.83181441182615579"/>
          <c:y val="0.13614251769432612"/>
          <c:w val="0.16615038391733233"/>
          <c:h val="0.4484894254793216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45815596490647E-2"/>
          <c:y val="8.0883637226101965E-2"/>
          <c:w val="0.66915913375388847"/>
          <c:h val="0.83295414841185123"/>
        </c:manualLayout>
      </c:layout>
      <c:scatterChart>
        <c:scatterStyle val="lineMarker"/>
        <c:varyColors val="0"/>
        <c:ser>
          <c:idx val="1"/>
          <c:order val="0"/>
          <c:tx>
            <c:strRef>
              <c:f>Sheet1!$C$1</c:f>
              <c:strCache>
                <c:ptCount val="1"/>
                <c:pt idx="0">
                  <c:v>O2 TV</c:v>
                </c:pt>
              </c:strCache>
            </c:strRef>
          </c:tx>
          <c:spPr>
            <a:ln w="38100">
              <a:solidFill>
                <a:srgbClr val="E2B726"/>
              </a:solidFill>
            </a:ln>
          </c:spPr>
          <c:marker>
            <c:symbol val="none"/>
          </c:marker>
          <c:xVal>
            <c:numRef>
              <c:f>Sheet1!$C$2:$C$12</c:f>
              <c:numCache>
                <c:formatCode>0</c:formatCode>
                <c:ptCount val="11"/>
                <c:pt idx="0">
                  <c:v>1.8734384626330325</c:v>
                </c:pt>
                <c:pt idx="1">
                  <c:v>5.3229807190862388</c:v>
                </c:pt>
                <c:pt idx="2">
                  <c:v>0.40976015277399114</c:v>
                </c:pt>
                <c:pt idx="3">
                  <c:v>-3.1263535121645845</c:v>
                </c:pt>
                <c:pt idx="4">
                  <c:v>0.45046503106564728</c:v>
                </c:pt>
                <c:pt idx="5">
                  <c:v>0.54745616219881299</c:v>
                </c:pt>
                <c:pt idx="6">
                  <c:v>-2.1796345687907568</c:v>
                </c:pt>
                <c:pt idx="7">
                  <c:v>-1.9817162526034444</c:v>
                </c:pt>
                <c:pt idx="8">
                  <c:v>-0.41735099702732015</c:v>
                </c:pt>
                <c:pt idx="9">
                  <c:v>-0.93002571403562939</c:v>
                </c:pt>
                <c:pt idx="10">
                  <c:v>3.0980516863984064E-2</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0-AC2D-44D0-A34C-2C3AC9FBDC34}"/>
            </c:ext>
          </c:extLst>
        </c:ser>
        <c:ser>
          <c:idx val="2"/>
          <c:order val="1"/>
          <c:tx>
            <c:strRef>
              <c:f>Sheet1!$D$1</c:f>
              <c:strCache>
                <c:ptCount val="1"/>
                <c:pt idx="0">
                  <c:v>Skylink</c:v>
                </c:pt>
              </c:strCache>
            </c:strRef>
          </c:tx>
          <c:spPr>
            <a:ln w="38100">
              <a:solidFill>
                <a:srgbClr val="9D533F"/>
              </a:solidFill>
              <a:prstDash val="solid"/>
            </a:ln>
          </c:spPr>
          <c:marker>
            <c:symbol val="none"/>
          </c:marker>
          <c:xVal>
            <c:numRef>
              <c:f>Sheet1!$D$2:$D$12</c:f>
              <c:numCache>
                <c:formatCode>0</c:formatCode>
                <c:ptCount val="11"/>
                <c:pt idx="0">
                  <c:v>-3.1676200357828534</c:v>
                </c:pt>
                <c:pt idx="1">
                  <c:v>-3.4377065828741138</c:v>
                </c:pt>
                <c:pt idx="2">
                  <c:v>3.1375446764770345</c:v>
                </c:pt>
                <c:pt idx="3">
                  <c:v>2.5795450630791947</c:v>
                </c:pt>
                <c:pt idx="4">
                  <c:v>1.3115985686279927</c:v>
                </c:pt>
                <c:pt idx="5">
                  <c:v>-1.8941860657877889</c:v>
                </c:pt>
                <c:pt idx="6">
                  <c:v>-8.6263368157467823E-2</c:v>
                </c:pt>
                <c:pt idx="7">
                  <c:v>7.5845084986550404E-2</c:v>
                </c:pt>
                <c:pt idx="8">
                  <c:v>7.0922323596654735E-2</c:v>
                </c:pt>
                <c:pt idx="9">
                  <c:v>0.52741864993512166</c:v>
                </c:pt>
                <c:pt idx="10">
                  <c:v>0.88290168589970364</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1-AC2D-44D0-A34C-2C3AC9FBDC34}"/>
            </c:ext>
          </c:extLst>
        </c:ser>
        <c:ser>
          <c:idx val="3"/>
          <c:order val="2"/>
          <c:tx>
            <c:strRef>
              <c:f>Sheet1!$E$1</c:f>
              <c:strCache>
                <c:ptCount val="1"/>
                <c:pt idx="0">
                  <c:v>UPC</c:v>
                </c:pt>
              </c:strCache>
            </c:strRef>
          </c:tx>
          <c:spPr>
            <a:ln w="38100">
              <a:solidFill>
                <a:srgbClr val="8D8F92"/>
              </a:solidFill>
              <a:prstDash val="solid"/>
            </a:ln>
          </c:spPr>
          <c:marker>
            <c:symbol val="none"/>
          </c:marker>
          <c:xVal>
            <c:numRef>
              <c:f>Sheet1!$E$2:$E$12</c:f>
              <c:numCache>
                <c:formatCode>0</c:formatCode>
                <c:ptCount val="11"/>
                <c:pt idx="0">
                  <c:v>-1.899066398592737</c:v>
                </c:pt>
                <c:pt idx="1">
                  <c:v>0.11446834091432123</c:v>
                </c:pt>
                <c:pt idx="2">
                  <c:v>-0.2499349604222374</c:v>
                </c:pt>
                <c:pt idx="3">
                  <c:v>0.34180463132740613</c:v>
                </c:pt>
                <c:pt idx="4">
                  <c:v>-0.94831111043456673</c:v>
                </c:pt>
                <c:pt idx="5">
                  <c:v>1.1217147404506171</c:v>
                </c:pt>
                <c:pt idx="6">
                  <c:v>0.15175490217854204</c:v>
                </c:pt>
                <c:pt idx="7">
                  <c:v>0.2121568114865795</c:v>
                </c:pt>
                <c:pt idx="8">
                  <c:v>0.93720230599454979</c:v>
                </c:pt>
                <c:pt idx="9">
                  <c:v>1.3889736516645712E-2</c:v>
                </c:pt>
                <c:pt idx="10">
                  <c:v>0.20432100058090086</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2-AC2D-44D0-A34C-2C3AC9FBDC34}"/>
            </c:ext>
          </c:extLst>
        </c:ser>
        <c:ser>
          <c:idx val="4"/>
          <c:order val="3"/>
          <c:tx>
            <c:strRef>
              <c:f>Sheet1!$F$1</c:f>
              <c:strCache>
                <c:ptCount val="1"/>
                <c:pt idx="0">
                  <c:v>T-Mobile TV</c:v>
                </c:pt>
              </c:strCache>
            </c:strRef>
          </c:tx>
          <c:spPr>
            <a:ln w="38100">
              <a:solidFill>
                <a:srgbClr val="42122D"/>
              </a:solidFill>
              <a:prstDash val="solid"/>
            </a:ln>
          </c:spPr>
          <c:marker>
            <c:symbol val="none"/>
          </c:marker>
          <c:xVal>
            <c:numRef>
              <c:f>Sheet1!$F$2:$F$12</c:f>
              <c:numCache>
                <c:formatCode>0</c:formatCode>
                <c:ptCount val="11"/>
                <c:pt idx="0">
                  <c:v>3.5982803687080285</c:v>
                </c:pt>
                <c:pt idx="1">
                  <c:v>-1.5104242005796422</c:v>
                </c:pt>
                <c:pt idx="2">
                  <c:v>-4.0579589443755157</c:v>
                </c:pt>
                <c:pt idx="3">
                  <c:v>-0.42301579840587955</c:v>
                </c:pt>
                <c:pt idx="4">
                  <c:v>-2.0247898992819007</c:v>
                </c:pt>
                <c:pt idx="5">
                  <c:v>0.81589420231604493</c:v>
                </c:pt>
                <c:pt idx="6">
                  <c:v>1.3888678796847671</c:v>
                </c:pt>
                <c:pt idx="7">
                  <c:v>0.95765313661178197</c:v>
                </c:pt>
                <c:pt idx="8">
                  <c:v>0.70538707618759844</c:v>
                </c:pt>
                <c:pt idx="9">
                  <c:v>0.8889504157598207</c:v>
                </c:pt>
                <c:pt idx="10">
                  <c:v>-0.33884423662510343</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3-AC2D-44D0-A34C-2C3AC9FBDC34}"/>
            </c:ext>
          </c:extLst>
        </c:ser>
        <c:ser>
          <c:idx val="5"/>
          <c:order val="4"/>
          <c:tx>
            <c:strRef>
              <c:f>Sheet1!$G$1</c:f>
              <c:strCache>
                <c:ptCount val="1"/>
                <c:pt idx="0">
                  <c:v>DIGI</c:v>
                </c:pt>
              </c:strCache>
            </c:strRef>
          </c:tx>
          <c:spPr>
            <a:ln w="38100">
              <a:solidFill>
                <a:srgbClr val="0E97D4"/>
              </a:solidFill>
              <a:prstDash val="solid"/>
            </a:ln>
          </c:spPr>
          <c:marker>
            <c:symbol val="none"/>
          </c:marker>
          <c:dPt>
            <c:idx val="10"/>
            <c:bubble3D val="0"/>
            <c:extLst>
              <c:ext xmlns:c16="http://schemas.microsoft.com/office/drawing/2014/chart" uri="{C3380CC4-5D6E-409C-BE32-E72D297353CC}">
                <c16:uniqueId val="{00000004-AC2D-44D0-A34C-2C3AC9FBDC34}"/>
              </c:ext>
            </c:extLst>
          </c:dPt>
          <c:xVal>
            <c:numRef>
              <c:f>Sheet1!$G$2:$G$12</c:f>
              <c:numCache>
                <c:formatCode>0</c:formatCode>
                <c:ptCount val="11"/>
                <c:pt idx="0">
                  <c:v>-0.40503239696543858</c:v>
                </c:pt>
                <c:pt idx="1">
                  <c:v>-0.48931827654678628</c:v>
                </c:pt>
                <c:pt idx="2">
                  <c:v>0.76058907554672039</c:v>
                </c:pt>
                <c:pt idx="3">
                  <c:v>0.6280196161638596</c:v>
                </c:pt>
                <c:pt idx="4">
                  <c:v>1.2110374100228256</c:v>
                </c:pt>
                <c:pt idx="5">
                  <c:v>-0.59087903917769147</c:v>
                </c:pt>
                <c:pt idx="6">
                  <c:v>0.72527515508491014</c:v>
                </c:pt>
                <c:pt idx="7">
                  <c:v>0.73606121951853432</c:v>
                </c:pt>
                <c:pt idx="8">
                  <c:v>-1.2961607087514917</c:v>
                </c:pt>
                <c:pt idx="9">
                  <c:v>-0.50023308817595513</c:v>
                </c:pt>
                <c:pt idx="10">
                  <c:v>-0.77935896671946736</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5-AC2D-44D0-A34C-2C3AC9FBDC34}"/>
            </c:ext>
          </c:extLst>
        </c:ser>
        <c:dLbls>
          <c:showLegendKey val="0"/>
          <c:showVal val="0"/>
          <c:showCatName val="0"/>
          <c:showSerName val="0"/>
          <c:showPercent val="0"/>
          <c:showBubbleSize val="0"/>
        </c:dLbls>
        <c:axId val="256955520"/>
        <c:axId val="256957056"/>
        <c:extLst>
          <c:ext xmlns:c15="http://schemas.microsoft.com/office/drawing/2012/chart" uri="{02D57815-91ED-43cb-92C2-25804820EDAC}">
            <c15:filteredScatterSeries>
              <c15:ser>
                <c:idx val="6"/>
                <c:order val="5"/>
                <c:tx>
                  <c:strRef>
                    <c:extLst>
                      <c:ext uri="{02D57815-91ED-43cb-92C2-25804820EDAC}">
                        <c15:formulaRef>
                          <c15:sqref>Sheet1!$H$1</c15:sqref>
                        </c15:formulaRef>
                      </c:ext>
                    </c:extLst>
                    <c:strCache>
                      <c:ptCount val="1"/>
                    </c:strCache>
                  </c:strRef>
                </c:tx>
                <c:spPr>
                  <a:ln w="12700">
                    <a:solidFill>
                      <a:srgbClr val="F6D50F"/>
                    </a:solidFill>
                    <a:prstDash val="dash"/>
                  </a:ln>
                </c:spPr>
                <c:marker>
                  <c:symbol val="none"/>
                </c:marker>
                <c:xVal>
                  <c:numRef>
                    <c:extLst>
                      <c:ext uri="{02D57815-91ED-43cb-92C2-25804820EDAC}">
                        <c15:formulaRef>
                          <c15:sqref>Sheet1!$H$2:$H$12</c15:sqref>
                        </c15:formulaRef>
                      </c:ext>
                    </c:extLst>
                    <c:numCache>
                      <c:formatCode>General</c:formatCode>
                      <c:ptCount val="11"/>
                    </c:numCache>
                  </c:numRef>
                </c:xVal>
                <c:yVal>
                  <c:numRef>
                    <c:extLst>
                      <c:ext uri="{02D57815-91ED-43cb-92C2-25804820EDAC}">
                        <c15:formulaRef>
                          <c15:sqref>Sheet1!$B$2:$B$12</c15:sqref>
                        </c15:formulaRef>
                      </c:ext>
                    </c:extLst>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6-AC2D-44D0-A34C-2C3AC9FBDC34}"/>
                  </c:ext>
                </c:extLst>
              </c15:ser>
            </c15:filteredScatterSeries>
          </c:ext>
        </c:extLst>
      </c:scatterChart>
      <c:valAx>
        <c:axId val="256955520"/>
        <c:scaling>
          <c:orientation val="minMax"/>
          <c:max val="10"/>
          <c:min val="-10"/>
        </c:scaling>
        <c:delete val="0"/>
        <c:axPos val="t"/>
        <c:majorGridlines>
          <c:spPr>
            <a:ln>
              <a:solidFill>
                <a:srgbClr val="969696"/>
              </a:solidFill>
              <a:prstDash val="sysDash"/>
            </a:ln>
          </c:spPr>
        </c:majorGridlines>
        <c:numFmt formatCode="#,##0" sourceLinked="0"/>
        <c:majorTickMark val="none"/>
        <c:minorTickMark val="none"/>
        <c:tickLblPos val="nextTo"/>
        <c:spPr>
          <a:ln>
            <a:noFill/>
          </a:ln>
        </c:spPr>
        <c:txPr>
          <a:bodyPr/>
          <a:lstStyle/>
          <a:p>
            <a:pPr>
              <a:defRPr sz="900" b="1">
                <a:latin typeface="Arial" pitchFamily="34" charset="0"/>
                <a:cs typeface="Arial" pitchFamily="34" charset="0"/>
              </a:defRPr>
            </a:pPr>
            <a:endParaRPr lang="cs-CZ"/>
          </a:p>
        </c:txPr>
        <c:crossAx val="256957056"/>
        <c:crosses val="autoZero"/>
        <c:crossBetween val="midCat"/>
        <c:majorUnit val="5"/>
      </c:valAx>
      <c:valAx>
        <c:axId val="256957056"/>
        <c:scaling>
          <c:orientation val="maxMin"/>
          <c:max val="11"/>
          <c:min val="0"/>
        </c:scaling>
        <c:delete val="1"/>
        <c:axPos val="r"/>
        <c:majorGridlines>
          <c:spPr>
            <a:ln>
              <a:solidFill>
                <a:srgbClr val="969696"/>
              </a:solidFill>
              <a:prstDash val="sysDash"/>
            </a:ln>
          </c:spPr>
        </c:majorGridlines>
        <c:numFmt formatCode="General" sourceLinked="1"/>
        <c:majorTickMark val="out"/>
        <c:minorTickMark val="none"/>
        <c:tickLblPos val="nextTo"/>
        <c:crossAx val="256955520"/>
        <c:crosses val="max"/>
        <c:crossBetween val="midCat"/>
        <c:majorUnit val="1"/>
      </c:valAx>
      <c:spPr>
        <a:solidFill>
          <a:schemeClr val="bg1"/>
        </a:solidFill>
        <a:ln w="19050">
          <a:solidFill>
            <a:schemeClr val="bg2"/>
          </a:solidFill>
        </a:ln>
      </c:spPr>
    </c:plotArea>
    <c:legend>
      <c:legendPos val="r"/>
      <c:legendEntry>
        <c:idx val="0"/>
        <c:txPr>
          <a:bodyPr/>
          <a:lstStyle/>
          <a:p>
            <a:pPr>
              <a:defRPr sz="1000" b="1">
                <a:latin typeface="+mn-lt"/>
              </a:defRPr>
            </a:pPr>
            <a:endParaRPr lang="cs-CZ"/>
          </a:p>
        </c:txPr>
      </c:legendEntry>
      <c:legendEntry>
        <c:idx val="1"/>
        <c:txPr>
          <a:bodyPr/>
          <a:lstStyle/>
          <a:p>
            <a:pPr>
              <a:defRPr sz="1000" b="1">
                <a:latin typeface="+mn-lt"/>
              </a:defRPr>
            </a:pPr>
            <a:endParaRPr lang="cs-CZ"/>
          </a:p>
        </c:txPr>
      </c:legendEntry>
      <c:legendEntry>
        <c:idx val="2"/>
        <c:txPr>
          <a:bodyPr/>
          <a:lstStyle/>
          <a:p>
            <a:pPr>
              <a:defRPr sz="1000" b="1">
                <a:latin typeface="+mn-lt"/>
              </a:defRPr>
            </a:pPr>
            <a:endParaRPr lang="cs-CZ"/>
          </a:p>
        </c:txPr>
      </c:legendEntry>
      <c:legendEntry>
        <c:idx val="3"/>
        <c:txPr>
          <a:bodyPr/>
          <a:lstStyle/>
          <a:p>
            <a:pPr>
              <a:defRPr sz="1000" b="1">
                <a:latin typeface="+mn-lt"/>
              </a:defRPr>
            </a:pPr>
            <a:endParaRPr lang="cs-CZ"/>
          </a:p>
        </c:txPr>
      </c:legendEntry>
      <c:legendEntry>
        <c:idx val="4"/>
        <c:txPr>
          <a:bodyPr/>
          <a:lstStyle/>
          <a:p>
            <a:pPr>
              <a:defRPr sz="1000" b="1">
                <a:latin typeface="+mn-lt"/>
              </a:defRPr>
            </a:pPr>
            <a:endParaRPr lang="cs-CZ"/>
          </a:p>
        </c:txPr>
      </c:legendEntry>
      <c:layout>
        <c:manualLayout>
          <c:xMode val="edge"/>
          <c:yMode val="edge"/>
          <c:x val="0.53080302959652015"/>
          <c:y val="0.50579671935837467"/>
          <c:w val="0.1422868524304052"/>
          <c:h val="0.38661126485884589"/>
        </c:manualLayout>
      </c:layout>
      <c:overlay val="0"/>
      <c:spPr>
        <a:solidFill>
          <a:schemeClr val="bg1"/>
        </a:solidFill>
      </c:spPr>
      <c:txPr>
        <a:bodyPr/>
        <a:lstStyle/>
        <a:p>
          <a:pPr>
            <a:defRPr sz="1000" b="1">
              <a:latin typeface="+mn-lt"/>
            </a:defRPr>
          </a:pPr>
          <a:endParaRPr lang="cs-CZ"/>
        </a:p>
      </c:txPr>
    </c:legend>
    <c:plotVisOnly val="1"/>
    <c:dispBlanksAs val="gap"/>
    <c:showDLblsOverMax val="0"/>
  </c:chart>
  <c:spPr>
    <a:scene3d>
      <a:camera prst="orthographicFront"/>
      <a:lightRig rig="threePt" dir="t"/>
    </a:scene3d>
    <a:sp3d prstMaterial="dkEdge"/>
  </c:spPr>
  <c:txPr>
    <a:bodyPr/>
    <a:lstStyle/>
    <a:p>
      <a:pPr>
        <a:defRPr sz="1800"/>
      </a:pPr>
      <a:endParaRPr lang="cs-CZ"/>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45815596490647E-2"/>
          <c:y val="8.0883637226101965E-2"/>
          <c:w val="0.66915913375388847"/>
          <c:h val="0.83295414841185123"/>
        </c:manualLayout>
      </c:layout>
      <c:scatterChart>
        <c:scatterStyle val="lineMarker"/>
        <c:varyColors val="0"/>
        <c:ser>
          <c:idx val="1"/>
          <c:order val="0"/>
          <c:tx>
            <c:strRef>
              <c:f>Sheet1!$C$1</c:f>
              <c:strCache>
                <c:ptCount val="1"/>
                <c:pt idx="0">
                  <c:v>Průměrné hodnocení dodavatelů</c:v>
                </c:pt>
              </c:strCache>
            </c:strRef>
          </c:tx>
          <c:spPr>
            <a:ln w="38100">
              <a:solidFill>
                <a:srgbClr val="E2B726"/>
              </a:solidFill>
            </a:ln>
          </c:spPr>
          <c:marker>
            <c:symbol val="none"/>
          </c:marker>
          <c:xVal>
            <c:numRef>
              <c:f>Sheet1!$C$2:$C$12</c:f>
              <c:numCache>
                <c:formatCode>0</c:formatCode>
                <c:ptCount val="11"/>
                <c:pt idx="0">
                  <c:v>29.645660168578825</c:v>
                </c:pt>
                <c:pt idx="1">
                  <c:v>26.684212010489453</c:v>
                </c:pt>
                <c:pt idx="2">
                  <c:v>26.473341516619247</c:v>
                </c:pt>
                <c:pt idx="3">
                  <c:v>26.170547889677465</c:v>
                </c:pt>
                <c:pt idx="4">
                  <c:v>24.248834997086767</c:v>
                </c:pt>
                <c:pt idx="5">
                  <c:v>21.305450014814955</c:v>
                </c:pt>
                <c:pt idx="6">
                  <c:v>21.264939573224108</c:v>
                </c:pt>
                <c:pt idx="7">
                  <c:v>20.340915360556753</c:v>
                </c:pt>
                <c:pt idx="8">
                  <c:v>16.998886866311242</c:v>
                </c:pt>
                <c:pt idx="9">
                  <c:v>16.752834798796368</c:v>
                </c:pt>
                <c:pt idx="10">
                  <c:v>16.13606731902572</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0-AC2D-44D0-A34C-2C3AC9FBDC34}"/>
            </c:ext>
          </c:extLst>
        </c:ser>
        <c:ser>
          <c:idx val="2"/>
          <c:order val="1"/>
          <c:tx>
            <c:strRef>
              <c:f>Sheet1!$D$1</c:f>
              <c:strCache>
                <c:ptCount val="1"/>
                <c:pt idx="0">
                  <c:v>Součet relativních rozdílů dodavatelů (jak moc daný parametr diferencuje)</c:v>
                </c:pt>
              </c:strCache>
            </c:strRef>
          </c:tx>
          <c:spPr>
            <a:ln w="38100">
              <a:solidFill>
                <a:srgbClr val="9D533F"/>
              </a:solidFill>
              <a:prstDash val="solid"/>
            </a:ln>
          </c:spPr>
          <c:marker>
            <c:symbol val="none"/>
          </c:marker>
          <c:xVal>
            <c:numRef>
              <c:f>Sheet1!$D$2:$D$12</c:f>
              <c:numCache>
                <c:formatCode>0</c:formatCode>
                <c:ptCount val="11"/>
                <c:pt idx="0">
                  <c:v>10.94343766268209</c:v>
                </c:pt>
                <c:pt idx="1">
                  <c:v>10.874898120001102</c:v>
                </c:pt>
                <c:pt idx="2">
                  <c:v>2.2364064066891594</c:v>
                </c:pt>
                <c:pt idx="3">
                  <c:v>5.946202019432933</c:v>
                </c:pt>
                <c:pt idx="4">
                  <c:v>8.6157878095954992</c:v>
                </c:pt>
                <c:pt idx="5">
                  <c:v>4.9701302099309554</c:v>
                </c:pt>
                <c:pt idx="6">
                  <c:v>3.9634325052068906</c:v>
                </c:pt>
                <c:pt idx="7">
                  <c:v>3.4270234115576148</c:v>
                </c:pt>
                <c:pt idx="8">
                  <c:v>2.8605176044231726</c:v>
                </c:pt>
                <c:pt idx="9">
                  <c:v>7.0987386211409245</c:v>
                </c:pt>
                <c:pt idx="10">
                  <c:v>4.5317958738964439</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1-AC2D-44D0-A34C-2C3AC9FBDC34}"/>
            </c:ext>
          </c:extLst>
        </c:ser>
        <c:ser>
          <c:idx val="3"/>
          <c:order val="2"/>
          <c:tx>
            <c:strRef>
              <c:f>Sheet1!$E$1</c:f>
              <c:strCache>
                <c:ptCount val="1"/>
                <c:pt idx="0">
                  <c:v>Důležitost T2B (hodnocení 9 nebo 10)</c:v>
                </c:pt>
              </c:strCache>
            </c:strRef>
          </c:tx>
          <c:spPr>
            <a:ln w="38100">
              <a:solidFill>
                <a:srgbClr val="8D8F92"/>
              </a:solidFill>
              <a:prstDash val="solid"/>
            </a:ln>
          </c:spPr>
          <c:marker>
            <c:symbol val="none"/>
          </c:marker>
          <c:xVal>
            <c:numRef>
              <c:f>Sheet1!$E$2:$E$12</c:f>
              <c:numCache>
                <c:formatCode>0</c:formatCode>
                <c:ptCount val="11"/>
                <c:pt idx="0">
                  <c:v>35.105060525438894</c:v>
                </c:pt>
                <c:pt idx="1">
                  <c:v>31.220925504668649</c:v>
                </c:pt>
                <c:pt idx="2">
                  <c:v>45.839203257024046</c:v>
                </c:pt>
                <c:pt idx="3">
                  <c:v>58.948458804620564</c:v>
                </c:pt>
                <c:pt idx="4">
                  <c:v>29.166802025415294</c:v>
                </c:pt>
                <c:pt idx="5">
                  <c:v>53.310127611567715</c:v>
                </c:pt>
                <c:pt idx="6">
                  <c:v>45.923552436172116</c:v>
                </c:pt>
                <c:pt idx="7">
                  <c:v>60.390952500051377</c:v>
                </c:pt>
                <c:pt idx="8">
                  <c:v>62.886216254849217</c:v>
                </c:pt>
                <c:pt idx="9">
                  <c:v>67.323862830028887</c:v>
                </c:pt>
                <c:pt idx="10">
                  <c:v>55.312387431344888</c:v>
                </c:pt>
              </c:numCache>
            </c:numRef>
          </c:xVal>
          <c:yVal>
            <c:numRef>
              <c:f>Sheet1!$B$2:$B$12</c:f>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2-AC2D-44D0-A34C-2C3AC9FBDC34}"/>
            </c:ext>
          </c:extLst>
        </c:ser>
        <c:dLbls>
          <c:showLegendKey val="0"/>
          <c:showVal val="0"/>
          <c:showCatName val="0"/>
          <c:showSerName val="0"/>
          <c:showPercent val="0"/>
          <c:showBubbleSize val="0"/>
        </c:dLbls>
        <c:axId val="256955520"/>
        <c:axId val="256957056"/>
        <c:extLst>
          <c:ext xmlns:c15="http://schemas.microsoft.com/office/drawing/2012/chart" uri="{02D57815-91ED-43cb-92C2-25804820EDAC}">
            <c15:filteredScatterSeries>
              <c15:ser>
                <c:idx val="4"/>
                <c:order val="3"/>
                <c:tx>
                  <c:strRef>
                    <c:extLst>
                      <c:ext uri="{02D57815-91ED-43cb-92C2-25804820EDAC}">
                        <c15:formulaRef>
                          <c15:sqref>Sheet1!$F$1</c15:sqref>
                        </c15:formulaRef>
                      </c:ext>
                    </c:extLst>
                    <c:strCache>
                      <c:ptCount val="1"/>
                    </c:strCache>
                  </c:strRef>
                </c:tx>
                <c:spPr>
                  <a:ln w="38100">
                    <a:solidFill>
                      <a:srgbClr val="42122D"/>
                    </a:solidFill>
                    <a:prstDash val="solid"/>
                  </a:ln>
                </c:spPr>
                <c:marker>
                  <c:symbol val="none"/>
                </c:marker>
                <c:xVal>
                  <c:numRef>
                    <c:extLst>
                      <c:ext uri="{02D57815-91ED-43cb-92C2-25804820EDAC}">
                        <c15:formulaRef>
                          <c15:sqref>Sheet1!$F$2:$F$12</c15:sqref>
                        </c15:formulaRef>
                      </c:ext>
                    </c:extLst>
                    <c:numCache>
                      <c:formatCode>General</c:formatCode>
                      <c:ptCount val="11"/>
                    </c:numCache>
                  </c:numRef>
                </c:xVal>
                <c:yVal>
                  <c:numRef>
                    <c:extLst>
                      <c:ext uri="{02D57815-91ED-43cb-92C2-25804820EDAC}">
                        <c15:formulaRef>
                          <c15:sqref>Sheet1!$B$2:$B$12</c15:sqref>
                        </c15:formulaRef>
                      </c:ext>
                    </c:extLst>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c:ext xmlns:c16="http://schemas.microsoft.com/office/drawing/2014/chart" uri="{C3380CC4-5D6E-409C-BE32-E72D297353CC}">
                    <c16:uniqueId val="{00000003-AC2D-44D0-A34C-2C3AC9FBDC34}"/>
                  </c:ext>
                </c:extLst>
              </c15:ser>
            </c15:filteredScatterSeries>
            <c15:filteredScatterSeries>
              <c15:ser>
                <c:idx val="5"/>
                <c:order val="4"/>
                <c:tx>
                  <c:strRef>
                    <c:extLst xmlns:c15="http://schemas.microsoft.com/office/drawing/2012/chart">
                      <c:ext xmlns:c15="http://schemas.microsoft.com/office/drawing/2012/chart" uri="{02D57815-91ED-43cb-92C2-25804820EDAC}">
                        <c15:formulaRef>
                          <c15:sqref>Sheet1!$G$1</c15:sqref>
                        </c15:formulaRef>
                      </c:ext>
                    </c:extLst>
                    <c:strCache>
                      <c:ptCount val="1"/>
                    </c:strCache>
                  </c:strRef>
                </c:tx>
                <c:spPr>
                  <a:ln w="38100">
                    <a:solidFill>
                      <a:srgbClr val="0E97D4"/>
                    </a:solidFill>
                    <a:prstDash val="solid"/>
                  </a:ln>
                </c:spPr>
                <c:marker>
                  <c:symbol val="none"/>
                </c:marker>
                <c:dPt>
                  <c:idx val="10"/>
                  <c:bubble3D val="0"/>
                  <c:extLst xmlns:c15="http://schemas.microsoft.com/office/drawing/2012/chart">
                    <c:ext xmlns:c16="http://schemas.microsoft.com/office/drawing/2014/chart" uri="{C3380CC4-5D6E-409C-BE32-E72D297353CC}">
                      <c16:uniqueId val="{00000004-AC2D-44D0-A34C-2C3AC9FBDC34}"/>
                    </c:ext>
                  </c:extLst>
                </c:dPt>
                <c:xVal>
                  <c:numRef>
                    <c:extLst xmlns:c15="http://schemas.microsoft.com/office/drawing/2012/chart">
                      <c:ext xmlns:c15="http://schemas.microsoft.com/office/drawing/2012/chart" uri="{02D57815-91ED-43cb-92C2-25804820EDAC}">
                        <c15:formulaRef>
                          <c15:sqref>Sheet1!$G$2:$G$12</c15:sqref>
                        </c15:formulaRef>
                      </c:ext>
                    </c:extLst>
                    <c:numCache>
                      <c:formatCode>General</c:formatCode>
                      <c:ptCount val="11"/>
                    </c:numCache>
                  </c:numRef>
                </c:xVal>
                <c:yVal>
                  <c:numRef>
                    <c:extLst xmlns:c15="http://schemas.microsoft.com/office/drawing/2012/chart">
                      <c:ext xmlns:c15="http://schemas.microsoft.com/office/drawing/2012/chart" uri="{02D57815-91ED-43cb-92C2-25804820EDAC}">
                        <c15:formulaRef>
                          <c15:sqref>Sheet1!$B$2:$B$12</c15:sqref>
                        </c15:formulaRef>
                      </c:ext>
                    </c:extLst>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xmlns:c15="http://schemas.microsoft.com/office/drawing/2012/chart">
                  <c:ext xmlns:c16="http://schemas.microsoft.com/office/drawing/2014/chart" uri="{C3380CC4-5D6E-409C-BE32-E72D297353CC}">
                    <c16:uniqueId val="{00000005-AC2D-44D0-A34C-2C3AC9FBDC34}"/>
                  </c:ext>
                </c:extLst>
              </c15:ser>
            </c15:filteredScatterSeries>
            <c15:filteredScatterSeries>
              <c15:ser>
                <c:idx val="6"/>
                <c:order val="5"/>
                <c:tx>
                  <c:strRef>
                    <c:extLst xmlns:c15="http://schemas.microsoft.com/office/drawing/2012/chart">
                      <c:ext xmlns:c15="http://schemas.microsoft.com/office/drawing/2012/chart" uri="{02D57815-91ED-43cb-92C2-25804820EDAC}">
                        <c15:formulaRef>
                          <c15:sqref>Sheet1!$H$1</c15:sqref>
                        </c15:formulaRef>
                      </c:ext>
                    </c:extLst>
                    <c:strCache>
                      <c:ptCount val="1"/>
                    </c:strCache>
                  </c:strRef>
                </c:tx>
                <c:spPr>
                  <a:ln w="12700">
                    <a:solidFill>
                      <a:srgbClr val="F6D50F"/>
                    </a:solidFill>
                    <a:prstDash val="dash"/>
                  </a:ln>
                </c:spPr>
                <c:marker>
                  <c:symbol val="none"/>
                </c:marker>
                <c:xVal>
                  <c:numRef>
                    <c:extLst xmlns:c15="http://schemas.microsoft.com/office/drawing/2012/chart">
                      <c:ext xmlns:c15="http://schemas.microsoft.com/office/drawing/2012/chart" uri="{02D57815-91ED-43cb-92C2-25804820EDAC}">
                        <c15:formulaRef>
                          <c15:sqref>Sheet1!$H$2:$H$12</c15:sqref>
                        </c15:formulaRef>
                      </c:ext>
                    </c:extLst>
                    <c:numCache>
                      <c:formatCode>General</c:formatCode>
                      <c:ptCount val="11"/>
                    </c:numCache>
                  </c:numRef>
                </c:xVal>
                <c:yVal>
                  <c:numRef>
                    <c:extLst xmlns:c15="http://schemas.microsoft.com/office/drawing/2012/chart">
                      <c:ext xmlns:c15="http://schemas.microsoft.com/office/drawing/2012/chart" uri="{02D57815-91ED-43cb-92C2-25804820EDAC}">
                        <c15:formulaRef>
                          <c15:sqref>Sheet1!$B$2:$B$12</c15:sqref>
                        </c15:formulaRef>
                      </c:ext>
                    </c:extLst>
                    <c:numCache>
                      <c:formatCode>General</c:formatCode>
                      <c:ptCount val="11"/>
                      <c:pt idx="0">
                        <c:v>0.5</c:v>
                      </c:pt>
                      <c:pt idx="1">
                        <c:v>1.5</c:v>
                      </c:pt>
                      <c:pt idx="2">
                        <c:v>2.5</c:v>
                      </c:pt>
                      <c:pt idx="3">
                        <c:v>3.5</c:v>
                      </c:pt>
                      <c:pt idx="4" formatCode="0.0">
                        <c:v>4.5</c:v>
                      </c:pt>
                      <c:pt idx="5" formatCode="0.0">
                        <c:v>5.5</c:v>
                      </c:pt>
                      <c:pt idx="6" formatCode="0.0">
                        <c:v>6.5</c:v>
                      </c:pt>
                      <c:pt idx="7" formatCode="0.0">
                        <c:v>7.5</c:v>
                      </c:pt>
                      <c:pt idx="8" formatCode="0.0">
                        <c:v>8.5</c:v>
                      </c:pt>
                      <c:pt idx="9">
                        <c:v>9.5</c:v>
                      </c:pt>
                      <c:pt idx="10">
                        <c:v>10.5</c:v>
                      </c:pt>
                    </c:numCache>
                  </c:numRef>
                </c:yVal>
                <c:smooth val="0"/>
                <c:extLst xmlns:c15="http://schemas.microsoft.com/office/drawing/2012/chart">
                  <c:ext xmlns:c16="http://schemas.microsoft.com/office/drawing/2014/chart" uri="{C3380CC4-5D6E-409C-BE32-E72D297353CC}">
                    <c16:uniqueId val="{00000006-AC2D-44D0-A34C-2C3AC9FBDC34}"/>
                  </c:ext>
                </c:extLst>
              </c15:ser>
            </c15:filteredScatterSeries>
          </c:ext>
        </c:extLst>
      </c:scatterChart>
      <c:valAx>
        <c:axId val="256955520"/>
        <c:scaling>
          <c:orientation val="minMax"/>
        </c:scaling>
        <c:delete val="0"/>
        <c:axPos val="t"/>
        <c:majorGridlines>
          <c:spPr>
            <a:ln>
              <a:solidFill>
                <a:srgbClr val="969696"/>
              </a:solidFill>
              <a:prstDash val="sysDash"/>
            </a:ln>
          </c:spPr>
        </c:majorGridlines>
        <c:numFmt formatCode="#,##0" sourceLinked="0"/>
        <c:majorTickMark val="none"/>
        <c:minorTickMark val="none"/>
        <c:tickLblPos val="nextTo"/>
        <c:spPr>
          <a:ln>
            <a:noFill/>
          </a:ln>
        </c:spPr>
        <c:txPr>
          <a:bodyPr/>
          <a:lstStyle/>
          <a:p>
            <a:pPr>
              <a:defRPr sz="900" b="1">
                <a:latin typeface="Arial" pitchFamily="34" charset="0"/>
                <a:cs typeface="Arial" pitchFamily="34" charset="0"/>
              </a:defRPr>
            </a:pPr>
            <a:endParaRPr lang="cs-CZ"/>
          </a:p>
        </c:txPr>
        <c:crossAx val="256957056"/>
        <c:crosses val="autoZero"/>
        <c:crossBetween val="midCat"/>
        <c:majorUnit val="15"/>
      </c:valAx>
      <c:valAx>
        <c:axId val="256957056"/>
        <c:scaling>
          <c:orientation val="maxMin"/>
          <c:max val="11"/>
          <c:min val="0"/>
        </c:scaling>
        <c:delete val="1"/>
        <c:axPos val="r"/>
        <c:majorGridlines>
          <c:spPr>
            <a:ln>
              <a:solidFill>
                <a:srgbClr val="969696"/>
              </a:solidFill>
              <a:prstDash val="sysDash"/>
            </a:ln>
          </c:spPr>
        </c:majorGridlines>
        <c:numFmt formatCode="General" sourceLinked="1"/>
        <c:majorTickMark val="out"/>
        <c:minorTickMark val="none"/>
        <c:tickLblPos val="nextTo"/>
        <c:crossAx val="256955520"/>
        <c:crosses val="max"/>
        <c:crossBetween val="midCat"/>
        <c:majorUnit val="1"/>
      </c:valAx>
      <c:spPr>
        <a:solidFill>
          <a:schemeClr val="bg1"/>
        </a:solidFill>
        <a:ln w="19050">
          <a:solidFill>
            <a:schemeClr val="bg2"/>
          </a:solidFill>
        </a:ln>
      </c:spPr>
    </c:plotArea>
    <c:legend>
      <c:legendPos val="r"/>
      <c:legendEntry>
        <c:idx val="0"/>
        <c:txPr>
          <a:bodyPr/>
          <a:lstStyle/>
          <a:p>
            <a:pPr>
              <a:defRPr sz="1000" b="1">
                <a:latin typeface="+mn-lt"/>
              </a:defRPr>
            </a:pPr>
            <a:endParaRPr lang="cs-CZ"/>
          </a:p>
        </c:txPr>
      </c:legendEntry>
      <c:legendEntry>
        <c:idx val="1"/>
        <c:txPr>
          <a:bodyPr/>
          <a:lstStyle/>
          <a:p>
            <a:pPr>
              <a:defRPr sz="1000" b="1">
                <a:latin typeface="+mn-lt"/>
              </a:defRPr>
            </a:pPr>
            <a:endParaRPr lang="cs-CZ"/>
          </a:p>
        </c:txPr>
      </c:legendEntry>
      <c:legendEntry>
        <c:idx val="2"/>
        <c:txPr>
          <a:bodyPr/>
          <a:lstStyle/>
          <a:p>
            <a:pPr>
              <a:defRPr sz="1000" b="1">
                <a:latin typeface="+mn-lt"/>
              </a:defRPr>
            </a:pPr>
            <a:endParaRPr lang="cs-CZ"/>
          </a:p>
        </c:txPr>
      </c:legendEntry>
      <c:layout>
        <c:manualLayout>
          <c:xMode val="edge"/>
          <c:yMode val="edge"/>
          <c:x val="0.73214996103091545"/>
          <c:y val="3.4634023382636103E-2"/>
          <c:w val="0.23534635855554592"/>
          <c:h val="0.41000232068742865"/>
        </c:manualLayout>
      </c:layout>
      <c:overlay val="0"/>
      <c:spPr>
        <a:solidFill>
          <a:schemeClr val="bg1"/>
        </a:solidFill>
      </c:spPr>
      <c:txPr>
        <a:bodyPr/>
        <a:lstStyle/>
        <a:p>
          <a:pPr>
            <a:defRPr sz="1000" b="1">
              <a:latin typeface="+mn-lt"/>
            </a:defRPr>
          </a:pPr>
          <a:endParaRPr lang="cs-CZ"/>
        </a:p>
      </c:txPr>
    </c:legend>
    <c:plotVisOnly val="1"/>
    <c:dispBlanksAs val="gap"/>
    <c:showDLblsOverMax val="0"/>
  </c:chart>
  <c:spPr>
    <a:scene3d>
      <a:camera prst="orthographicFront"/>
      <a:lightRig rig="threePt" dir="t"/>
    </a:scene3d>
    <a:sp3d prstMaterial="dkEdge"/>
  </c:spPr>
  <c:txPr>
    <a:bodyPr/>
    <a:lstStyle/>
    <a:p>
      <a:pPr>
        <a:defRPr sz="1800"/>
      </a:pPr>
      <a:endParaRPr lang="cs-CZ"/>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730216339541238E-2"/>
          <c:y val="0.21580428644169791"/>
          <c:w val="0.9665395673209175"/>
          <c:h val="0.64619327562529905"/>
        </c:manualLayout>
      </c:layout>
      <c:barChart>
        <c:barDir val="col"/>
        <c:grouping val="stacked"/>
        <c:varyColors val="0"/>
        <c:ser>
          <c:idx val="0"/>
          <c:order val="0"/>
          <c:tx>
            <c:strRef>
              <c:f>List1!$B$1</c:f>
              <c:strCache>
                <c:ptCount val="1"/>
                <c:pt idx="0">
                  <c:v>Promoters (T3B -10-9)</c:v>
                </c:pt>
              </c:strCache>
            </c:strRef>
          </c:tx>
          <c:spPr>
            <a:solidFill>
              <a:srgbClr val="00B050"/>
            </a:solidFill>
          </c:spPr>
          <c:invertIfNegative val="0"/>
          <c:dLbls>
            <c:spPr>
              <a:noFill/>
              <a:ln>
                <a:noFill/>
              </a:ln>
              <a:effectLst/>
            </c:spPr>
            <c:txPr>
              <a:bodyPr/>
              <a:lstStyle/>
              <a:p>
                <a:pPr>
                  <a:defRPr sz="1000">
                    <a:solidFill>
                      <a:schemeClr val="bg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List1!$A$2:$A$8</c:f>
              <c:strCache>
                <c:ptCount val="7"/>
                <c:pt idx="0">
                  <c:v>Satelitní 
(n=240)</c:v>
                </c:pt>
                <c:pt idx="1">
                  <c:v>Kabelový 
(n=235)</c:v>
                </c:pt>
                <c:pt idx="2">
                  <c:v>IPTV / OTT 
(n=202)</c:v>
                </c:pt>
                <c:pt idx="4">
                  <c:v>Satelitní 
(n=298)</c:v>
                </c:pt>
                <c:pt idx="5">
                  <c:v>Kabelový 
(n=269)</c:v>
                </c:pt>
                <c:pt idx="6">
                  <c:v>IPTV / OTT 
(n=126)</c:v>
                </c:pt>
              </c:strCache>
            </c:strRef>
          </c:cat>
          <c:val>
            <c:numRef>
              <c:f>List1!$B$2:$B$8</c:f>
              <c:numCache>
                <c:formatCode>0</c:formatCode>
                <c:ptCount val="7"/>
                <c:pt idx="0">
                  <c:v>34.288224484057906</c:v>
                </c:pt>
                <c:pt idx="1">
                  <c:v>41.40753253390271</c:v>
                </c:pt>
                <c:pt idx="2">
                  <c:v>50.673890976002326</c:v>
                </c:pt>
                <c:pt idx="4">
                  <c:v>36.541138239865099</c:v>
                </c:pt>
                <c:pt idx="5">
                  <c:v>42.8159258082568</c:v>
                </c:pt>
                <c:pt idx="6">
                  <c:v>52.917105323595102</c:v>
                </c:pt>
              </c:numCache>
            </c:numRef>
          </c:val>
          <c:extLst>
            <c:ext xmlns:c16="http://schemas.microsoft.com/office/drawing/2014/chart" uri="{C3380CC4-5D6E-409C-BE32-E72D297353CC}">
              <c16:uniqueId val="{00000000-639B-4579-BF56-454802ECF09D}"/>
            </c:ext>
          </c:extLst>
        </c:ser>
        <c:ser>
          <c:idx val="1"/>
          <c:order val="1"/>
          <c:tx>
            <c:strRef>
              <c:f>List1!$C$1</c:f>
              <c:strCache>
                <c:ptCount val="1"/>
                <c:pt idx="0">
                  <c:v>Neutrals (8-7)</c:v>
                </c:pt>
              </c:strCache>
            </c:strRef>
          </c:tx>
          <c:spPr>
            <a:solidFill>
              <a:srgbClr val="B8D6D3"/>
            </a:solidFill>
          </c:spPr>
          <c:invertIfNegative val="0"/>
          <c:dLbls>
            <c:spPr>
              <a:noFill/>
              <a:ln>
                <a:noFill/>
              </a:ln>
              <a:effectLst/>
            </c:spPr>
            <c:txPr>
              <a:bodyPr/>
              <a:lstStyle/>
              <a:p>
                <a:pPr>
                  <a:defRPr sz="1000">
                    <a:solidFill>
                      <a:schemeClr val="tx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List1!$A$2:$A$8</c:f>
              <c:strCache>
                <c:ptCount val="7"/>
                <c:pt idx="0">
                  <c:v>Satelitní 
(n=240)</c:v>
                </c:pt>
                <c:pt idx="1">
                  <c:v>Kabelový 
(n=235)</c:v>
                </c:pt>
                <c:pt idx="2">
                  <c:v>IPTV / OTT 
(n=202)</c:v>
                </c:pt>
                <c:pt idx="4">
                  <c:v>Satelitní 
(n=298)</c:v>
                </c:pt>
                <c:pt idx="5">
                  <c:v>Kabelový 
(n=269)</c:v>
                </c:pt>
                <c:pt idx="6">
                  <c:v>IPTV / OTT 
(n=126)</c:v>
                </c:pt>
              </c:strCache>
            </c:strRef>
          </c:cat>
          <c:val>
            <c:numRef>
              <c:f>List1!$C$2:$C$8</c:f>
              <c:numCache>
                <c:formatCode>0</c:formatCode>
                <c:ptCount val="7"/>
                <c:pt idx="0">
                  <c:v>35.525905854595365</c:v>
                </c:pt>
                <c:pt idx="1">
                  <c:v>33.437431363544341</c:v>
                </c:pt>
                <c:pt idx="2">
                  <c:v>28.834158269805236</c:v>
                </c:pt>
                <c:pt idx="4">
                  <c:v>28.9417021915798</c:v>
                </c:pt>
                <c:pt idx="5">
                  <c:v>28.781094140449099</c:v>
                </c:pt>
                <c:pt idx="6">
                  <c:v>27.311945307492802</c:v>
                </c:pt>
              </c:numCache>
            </c:numRef>
          </c:val>
          <c:extLst>
            <c:ext xmlns:c16="http://schemas.microsoft.com/office/drawing/2014/chart" uri="{C3380CC4-5D6E-409C-BE32-E72D297353CC}">
              <c16:uniqueId val="{00000001-639B-4579-BF56-454802ECF09D}"/>
            </c:ext>
          </c:extLst>
        </c:ser>
        <c:ser>
          <c:idx val="2"/>
          <c:order val="2"/>
          <c:tx>
            <c:strRef>
              <c:f>List1!$D$1</c:f>
              <c:strCache>
                <c:ptCount val="1"/>
                <c:pt idx="0">
                  <c:v>Detractors (B5B - 6-0)</c:v>
                </c:pt>
              </c:strCache>
            </c:strRef>
          </c:tx>
          <c:spPr>
            <a:solidFill>
              <a:srgbClr val="FF0000"/>
            </a:solidFill>
          </c:spPr>
          <c:invertIfNegative val="0"/>
          <c:dLbls>
            <c:spPr>
              <a:noFill/>
              <a:ln>
                <a:noFill/>
              </a:ln>
              <a:effectLst/>
            </c:spPr>
            <c:txPr>
              <a:bodyPr/>
              <a:lstStyle/>
              <a:p>
                <a:pPr>
                  <a:defRPr sz="1000">
                    <a:solidFill>
                      <a:schemeClr val="bg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List1!$A$2:$A$8</c:f>
              <c:strCache>
                <c:ptCount val="7"/>
                <c:pt idx="0">
                  <c:v>Satelitní 
(n=240)</c:v>
                </c:pt>
                <c:pt idx="1">
                  <c:v>Kabelový 
(n=235)</c:v>
                </c:pt>
                <c:pt idx="2">
                  <c:v>IPTV / OTT 
(n=202)</c:v>
                </c:pt>
                <c:pt idx="4">
                  <c:v>Satelitní 
(n=298)</c:v>
                </c:pt>
                <c:pt idx="5">
                  <c:v>Kabelový 
(n=269)</c:v>
                </c:pt>
                <c:pt idx="6">
                  <c:v>IPTV / OTT 
(n=126)</c:v>
                </c:pt>
              </c:strCache>
            </c:strRef>
          </c:cat>
          <c:val>
            <c:numRef>
              <c:f>List1!$D$2:$D$8</c:f>
              <c:numCache>
                <c:formatCode>0</c:formatCode>
                <c:ptCount val="7"/>
                <c:pt idx="0">
                  <c:v>30.185869661346725</c:v>
                </c:pt>
                <c:pt idx="1">
                  <c:v>25.155036102552952</c:v>
                </c:pt>
                <c:pt idx="2">
                  <c:v>20.491950754192441</c:v>
                </c:pt>
                <c:pt idx="4">
                  <c:v>34.517159568555101</c:v>
                </c:pt>
                <c:pt idx="5">
                  <c:v>28.402980051294101</c:v>
                </c:pt>
                <c:pt idx="6">
                  <c:v>19.770949368912099</c:v>
                </c:pt>
              </c:numCache>
            </c:numRef>
          </c:val>
          <c:extLst>
            <c:ext xmlns:c16="http://schemas.microsoft.com/office/drawing/2014/chart" uri="{C3380CC4-5D6E-409C-BE32-E72D297353CC}">
              <c16:uniqueId val="{00000003-639B-4579-BF56-454802ECF09D}"/>
            </c:ext>
          </c:extLst>
        </c:ser>
        <c:dLbls>
          <c:showLegendKey val="0"/>
          <c:showVal val="0"/>
          <c:showCatName val="0"/>
          <c:showSerName val="0"/>
          <c:showPercent val="0"/>
          <c:showBubbleSize val="0"/>
        </c:dLbls>
        <c:gapWidth val="53"/>
        <c:overlap val="100"/>
        <c:axId val="32781056"/>
        <c:axId val="32782592"/>
      </c:barChart>
      <c:lineChart>
        <c:grouping val="standard"/>
        <c:varyColors val="0"/>
        <c:ser>
          <c:idx val="3"/>
          <c:order val="3"/>
          <c:tx>
            <c:strRef>
              <c:f>List1!$E$1</c:f>
              <c:strCache>
                <c:ptCount val="1"/>
                <c:pt idx="0">
                  <c:v>NPS</c:v>
                </c:pt>
              </c:strCache>
            </c:strRef>
          </c:tx>
          <c:spPr>
            <a:ln w="38100">
              <a:solidFill>
                <a:schemeClr val="tx1"/>
              </a:solidFill>
            </a:ln>
          </c:spPr>
          <c:marker>
            <c:symbol val="none"/>
          </c:marker>
          <c:dLbls>
            <c:spPr>
              <a:solidFill>
                <a:schemeClr val="bg1">
                  <a:alpha val="69804"/>
                </a:schemeClr>
              </a:solidFill>
              <a:ln>
                <a:solidFill>
                  <a:schemeClr val="tx1"/>
                </a:solidFill>
              </a:ln>
              <a:effectLst/>
            </c:spPr>
            <c:txPr>
              <a:bodyPr wrap="square" lIns="38100" tIns="19050" rIns="38100" bIns="19050" anchor="ctr">
                <a:spAutoFit/>
              </a:bodyPr>
              <a:lstStyle/>
              <a:p>
                <a:pPr>
                  <a:defRPr sz="1000">
                    <a:solidFill>
                      <a:schemeClr val="tx1"/>
                    </a:solidFill>
                  </a:defRPr>
                </a:pPr>
                <a:endParaRPr lang="cs-CZ"/>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List1!$A$2:$A$8</c:f>
              <c:strCache>
                <c:ptCount val="7"/>
                <c:pt idx="0">
                  <c:v>Satelitní 
(n=240)</c:v>
                </c:pt>
                <c:pt idx="1">
                  <c:v>Kabelový 
(n=235)</c:v>
                </c:pt>
                <c:pt idx="2">
                  <c:v>IPTV / OTT 
(n=202)</c:v>
                </c:pt>
                <c:pt idx="4">
                  <c:v>Satelitní 
(n=298)</c:v>
                </c:pt>
                <c:pt idx="5">
                  <c:v>Kabelový 
(n=269)</c:v>
                </c:pt>
                <c:pt idx="6">
                  <c:v>IPTV / OTT 
(n=126)</c:v>
                </c:pt>
              </c:strCache>
            </c:strRef>
          </c:cat>
          <c:val>
            <c:numRef>
              <c:f>List1!$E$2:$E$8</c:f>
              <c:numCache>
                <c:formatCode>0</c:formatCode>
                <c:ptCount val="7"/>
                <c:pt idx="0">
                  <c:v>4.102354822711181</c:v>
                </c:pt>
                <c:pt idx="1">
                  <c:v>16.252496431349758</c:v>
                </c:pt>
                <c:pt idx="2">
                  <c:v>30.181940221809885</c:v>
                </c:pt>
                <c:pt idx="4">
                  <c:v>2.0239786713099974</c:v>
                </c:pt>
                <c:pt idx="5">
                  <c:v>14.412945756962699</c:v>
                </c:pt>
                <c:pt idx="6">
                  <c:v>33.146155954683003</c:v>
                </c:pt>
              </c:numCache>
            </c:numRef>
          </c:val>
          <c:smooth val="0"/>
          <c:extLst>
            <c:ext xmlns:c16="http://schemas.microsoft.com/office/drawing/2014/chart" uri="{C3380CC4-5D6E-409C-BE32-E72D297353CC}">
              <c16:uniqueId val="{00000007-639B-4579-BF56-454802ECF09D}"/>
            </c:ext>
          </c:extLst>
        </c:ser>
        <c:dLbls>
          <c:showLegendKey val="0"/>
          <c:showVal val="0"/>
          <c:showCatName val="0"/>
          <c:showSerName val="0"/>
          <c:showPercent val="0"/>
          <c:showBubbleSize val="0"/>
        </c:dLbls>
        <c:marker val="1"/>
        <c:smooth val="0"/>
        <c:axId val="32781056"/>
        <c:axId val="32782592"/>
      </c:lineChart>
      <c:catAx>
        <c:axId val="32781056"/>
        <c:scaling>
          <c:orientation val="minMax"/>
        </c:scaling>
        <c:delete val="0"/>
        <c:axPos val="b"/>
        <c:numFmt formatCode="General" sourceLinked="0"/>
        <c:majorTickMark val="out"/>
        <c:minorTickMark val="none"/>
        <c:tickLblPos val="low"/>
        <c:txPr>
          <a:bodyPr/>
          <a:lstStyle/>
          <a:p>
            <a:pPr>
              <a:defRPr sz="1000">
                <a:solidFill>
                  <a:schemeClr val="tx1"/>
                </a:solidFill>
              </a:defRPr>
            </a:pPr>
            <a:endParaRPr lang="cs-CZ"/>
          </a:p>
        </c:txPr>
        <c:crossAx val="32782592"/>
        <c:crosses val="autoZero"/>
        <c:auto val="1"/>
        <c:lblAlgn val="ctr"/>
        <c:lblOffset val="100"/>
        <c:noMultiLvlLbl val="0"/>
      </c:catAx>
      <c:valAx>
        <c:axId val="32782592"/>
        <c:scaling>
          <c:orientation val="minMax"/>
        </c:scaling>
        <c:delete val="1"/>
        <c:axPos val="l"/>
        <c:majorGridlines>
          <c:spPr>
            <a:ln>
              <a:noFill/>
            </a:ln>
          </c:spPr>
        </c:majorGridlines>
        <c:numFmt formatCode="0" sourceLinked="1"/>
        <c:majorTickMark val="out"/>
        <c:minorTickMark val="none"/>
        <c:tickLblPos val="nextTo"/>
        <c:crossAx val="32781056"/>
        <c:crosses val="autoZero"/>
        <c:crossBetween val="between"/>
      </c:valAx>
    </c:plotArea>
    <c:legend>
      <c:legendPos val="t"/>
      <c:layout>
        <c:manualLayout>
          <c:xMode val="edge"/>
          <c:yMode val="edge"/>
          <c:x val="0.42313241465521451"/>
          <c:y val="0.32067682577362883"/>
          <c:w val="0.14888371721565224"/>
          <c:h val="0.45056289477116285"/>
        </c:manualLayout>
      </c:layout>
      <c:overlay val="0"/>
      <c:txPr>
        <a:bodyPr/>
        <a:lstStyle/>
        <a:p>
          <a:pPr>
            <a:defRPr sz="1000"/>
          </a:pPr>
          <a:endParaRPr lang="cs-CZ"/>
        </a:p>
      </c:txPr>
    </c:legend>
    <c:plotVisOnly val="1"/>
    <c:dispBlanksAs val="gap"/>
    <c:showDLblsOverMax val="0"/>
  </c:chart>
  <c:txPr>
    <a:bodyPr/>
    <a:lstStyle/>
    <a:p>
      <a:pPr>
        <a:defRPr sz="1800"/>
      </a:pPr>
      <a:endParaRPr lang="cs-CZ"/>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effectLst/>
              </a:rPr>
              <a:t>Srovnání NPS v</a:t>
            </a:r>
            <a:r>
              <a:rPr lang="cs-CZ" sz="1600" baseline="0" dirty="0">
                <a:effectLst/>
              </a:rPr>
              <a:t> letech 2017 a 2019</a:t>
            </a:r>
            <a:endParaRPr lang="cs-CZ" sz="1800" dirty="0">
              <a:effectLst/>
            </a:endParaRPr>
          </a:p>
        </c:rich>
      </c:tx>
      <c:layout>
        <c:manualLayout>
          <c:xMode val="edge"/>
          <c:yMode val="edge"/>
          <c:x val="0.34050792667513985"/>
          <c:y val="0.1608423084756263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1.3815361891278541E-2"/>
          <c:y val="0.13810157387487942"/>
          <c:w val="0.97236927621744296"/>
          <c:h val="0.74802657890678304"/>
        </c:manualLayout>
      </c:layout>
      <c:barChart>
        <c:barDir val="col"/>
        <c:grouping val="clustered"/>
        <c:varyColors val="0"/>
        <c:ser>
          <c:idx val="0"/>
          <c:order val="0"/>
          <c:tx>
            <c:strRef>
              <c:f>Sheet1!$B$1</c:f>
              <c:strCache>
                <c:ptCount val="1"/>
                <c:pt idx="0">
                  <c:v>2017</c:v>
                </c:pt>
              </c:strCache>
            </c:strRef>
          </c:tx>
          <c:spPr>
            <a:solidFill>
              <a:srgbClr val="414549"/>
            </a:solidFill>
            <a:ln>
              <a:noFill/>
            </a:ln>
            <a:effectLst/>
          </c:spPr>
          <c:invertIfNegative val="0"/>
          <c:dLbls>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Skylink</c:v>
                </c:pt>
                <c:pt idx="1">
                  <c:v>UPC **</c:v>
                </c:pt>
                <c:pt idx="2">
                  <c:v>O2 TV</c:v>
                </c:pt>
                <c:pt idx="3">
                  <c:v>T-Mobile TV</c:v>
                </c:pt>
                <c:pt idx="4">
                  <c:v>freeSAT</c:v>
                </c:pt>
                <c:pt idx="5">
                  <c:v>PODA</c:v>
                </c:pt>
                <c:pt idx="6">
                  <c:v>DIGI</c:v>
                </c:pt>
              </c:strCache>
            </c:strRef>
          </c:cat>
          <c:val>
            <c:numRef>
              <c:f>Sheet1!$B$2:$B$8</c:f>
              <c:numCache>
                <c:formatCode>0</c:formatCode>
                <c:ptCount val="7"/>
                <c:pt idx="0">
                  <c:v>4.8482151834535303</c:v>
                </c:pt>
                <c:pt idx="1">
                  <c:v>11.544214099192851</c:v>
                </c:pt>
                <c:pt idx="2">
                  <c:v>9.8986469688556351</c:v>
                </c:pt>
                <c:pt idx="3">
                  <c:v>53.29303930515654</c:v>
                </c:pt>
                <c:pt idx="4">
                  <c:v>14.224567622863816</c:v>
                </c:pt>
                <c:pt idx="5">
                  <c:v>50.360054142780562</c:v>
                </c:pt>
                <c:pt idx="6">
                  <c:v>-0.99237296183833923</c:v>
                </c:pt>
              </c:numCache>
            </c:numRef>
          </c:val>
          <c:extLst>
            <c:ext xmlns:c16="http://schemas.microsoft.com/office/drawing/2014/chart" uri="{C3380CC4-5D6E-409C-BE32-E72D297353CC}">
              <c16:uniqueId val="{00000000-89CC-4A92-ACCB-E957ACB8BE37}"/>
            </c:ext>
          </c:extLst>
        </c:ser>
        <c:ser>
          <c:idx val="1"/>
          <c:order val="1"/>
          <c:tx>
            <c:strRef>
              <c:f>Sheet1!$C$1</c:f>
              <c:strCache>
                <c:ptCount val="1"/>
                <c:pt idx="0">
                  <c:v>2019</c:v>
                </c:pt>
              </c:strCache>
            </c:strRef>
          </c:tx>
          <c:spPr>
            <a:solidFill>
              <a:srgbClr val="E2B726"/>
            </a:solidFill>
            <a:ln>
              <a:noFill/>
            </a:ln>
            <a:effectLst/>
          </c:spPr>
          <c:invertIfNegative val="0"/>
          <c:dLbls>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Skylink</c:v>
                </c:pt>
                <c:pt idx="1">
                  <c:v>UPC **</c:v>
                </c:pt>
                <c:pt idx="2">
                  <c:v>O2 TV</c:v>
                </c:pt>
                <c:pt idx="3">
                  <c:v>T-Mobile TV</c:v>
                </c:pt>
                <c:pt idx="4">
                  <c:v>freeSAT</c:v>
                </c:pt>
                <c:pt idx="5">
                  <c:v>PODA</c:v>
                </c:pt>
                <c:pt idx="6">
                  <c:v>DIGI</c:v>
                </c:pt>
              </c:strCache>
            </c:strRef>
          </c:cat>
          <c:val>
            <c:numRef>
              <c:f>Sheet1!$C$2:$C$8</c:f>
              <c:numCache>
                <c:formatCode>0</c:formatCode>
                <c:ptCount val="7"/>
                <c:pt idx="0">
                  <c:v>4.7433207792768384</c:v>
                </c:pt>
                <c:pt idx="1">
                  <c:v>13.839856041254977</c:v>
                </c:pt>
                <c:pt idx="2">
                  <c:v>3.8369187682547046</c:v>
                </c:pt>
                <c:pt idx="3">
                  <c:v>9.8865971488435065</c:v>
                </c:pt>
                <c:pt idx="4">
                  <c:v>0.14228748259124124</c:v>
                </c:pt>
                <c:pt idx="5">
                  <c:v>72.129122214763797</c:v>
                </c:pt>
                <c:pt idx="6">
                  <c:v>39.646142883750592</c:v>
                </c:pt>
              </c:numCache>
            </c:numRef>
          </c:val>
          <c:extLst>
            <c:ext xmlns:c16="http://schemas.microsoft.com/office/drawing/2014/chart" uri="{C3380CC4-5D6E-409C-BE32-E72D297353CC}">
              <c16:uniqueId val="{00000004-89CC-4A92-ACCB-E957ACB8BE37}"/>
            </c:ext>
          </c:extLst>
        </c:ser>
        <c:dLbls>
          <c:showLegendKey val="0"/>
          <c:showVal val="0"/>
          <c:showCatName val="0"/>
          <c:showSerName val="0"/>
          <c:showPercent val="0"/>
          <c:showBubbleSize val="0"/>
        </c:dLbls>
        <c:gapWidth val="219"/>
        <c:overlap val="-27"/>
        <c:axId val="1566897664"/>
        <c:axId val="1498829616"/>
      </c:barChart>
      <c:catAx>
        <c:axId val="156689766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l"/>
        <c:numFmt formatCode="0" sourceLinked="1"/>
        <c:majorTickMark val="none"/>
        <c:minorTickMark val="none"/>
        <c:tickLblPos val="nextTo"/>
        <c:crossAx val="1566897664"/>
        <c:crosses val="autoZero"/>
        <c:crossBetween val="between"/>
      </c:valAx>
      <c:spPr>
        <a:noFill/>
        <a:ln>
          <a:noFill/>
        </a:ln>
        <a:effectLst/>
      </c:spPr>
    </c:plotArea>
    <c:legend>
      <c:legendPos val="b"/>
      <c:layout>
        <c:manualLayout>
          <c:xMode val="edge"/>
          <c:yMode val="edge"/>
          <c:x val="0.82658410428151086"/>
          <c:y val="0.1111845134083748"/>
          <c:w val="0.1566169550981949"/>
          <c:h val="0.1720664322268818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effectLst/>
              </a:rPr>
              <a:t>Srovnání výsledků</a:t>
            </a:r>
            <a:r>
              <a:rPr lang="cs-CZ" sz="1600" baseline="0" dirty="0">
                <a:effectLst/>
              </a:rPr>
              <a:t> PSM v letech 2017 a 2019</a:t>
            </a:r>
            <a:endParaRPr lang="cs-CZ" sz="1800" dirty="0">
              <a:effectLst/>
            </a:endParaRPr>
          </a:p>
        </c:rich>
      </c:tx>
      <c:layout>
        <c:manualLayout>
          <c:xMode val="edge"/>
          <c:yMode val="edge"/>
          <c:x val="0.33082846663173443"/>
          <c:y val="8.307829500429177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46874796360691662"/>
          <c:y val="0.24834741827108045"/>
          <c:w val="0.5174366693659791"/>
          <c:h val="0.62094384682262316"/>
        </c:manualLayout>
      </c:layout>
      <c:barChart>
        <c:barDir val="col"/>
        <c:grouping val="clustered"/>
        <c:varyColors val="0"/>
        <c:ser>
          <c:idx val="0"/>
          <c:order val="0"/>
          <c:tx>
            <c:strRef>
              <c:f>Sheet1!$B$1</c:f>
              <c:strCache>
                <c:ptCount val="1"/>
                <c:pt idx="0">
                  <c:v>2017</c:v>
                </c:pt>
              </c:strCache>
            </c:strRef>
          </c:tx>
          <c:spPr>
            <a:solidFill>
              <a:srgbClr val="414549"/>
            </a:solidFill>
            <a:ln>
              <a:noFill/>
            </a:ln>
            <a:effectLst/>
          </c:spPr>
          <c:invertIfNegative val="0"/>
          <c:dLbls>
            <c:numFmt formatCode="#,##0\ &quot;Kč&quot;"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Optimální cena</c:v>
                </c:pt>
                <c:pt idx="1">
                  <c:v>Indiferentní cena</c:v>
                </c:pt>
              </c:strCache>
            </c:strRef>
          </c:cat>
          <c:val>
            <c:numRef>
              <c:f>Sheet1!$B$2:$B$3</c:f>
              <c:numCache>
                <c:formatCode>0</c:formatCode>
                <c:ptCount val="2"/>
                <c:pt idx="0">
                  <c:v>154</c:v>
                </c:pt>
                <c:pt idx="1">
                  <c:v>234</c:v>
                </c:pt>
              </c:numCache>
            </c:numRef>
          </c:val>
          <c:extLst>
            <c:ext xmlns:c16="http://schemas.microsoft.com/office/drawing/2014/chart" uri="{C3380CC4-5D6E-409C-BE32-E72D297353CC}">
              <c16:uniqueId val="{00000000-81E8-451B-81FE-6E053A07D0BD}"/>
            </c:ext>
          </c:extLst>
        </c:ser>
        <c:ser>
          <c:idx val="1"/>
          <c:order val="1"/>
          <c:tx>
            <c:strRef>
              <c:f>Sheet1!$C$1</c:f>
              <c:strCache>
                <c:ptCount val="1"/>
                <c:pt idx="0">
                  <c:v>2019</c:v>
                </c:pt>
              </c:strCache>
            </c:strRef>
          </c:tx>
          <c:spPr>
            <a:solidFill>
              <a:srgbClr val="E2B726"/>
            </a:solidFill>
            <a:ln>
              <a:noFill/>
            </a:ln>
            <a:effectLst/>
          </c:spPr>
          <c:invertIfNegative val="0"/>
          <c:dLbls>
            <c:numFmt formatCode="#,##0\ &quot;Kč&quot;" sourceLinked="0"/>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Optimální cena</c:v>
                </c:pt>
                <c:pt idx="1">
                  <c:v>Indiferentní cena</c:v>
                </c:pt>
              </c:strCache>
            </c:strRef>
          </c:cat>
          <c:val>
            <c:numRef>
              <c:f>Sheet1!$C$2:$C$3</c:f>
              <c:numCache>
                <c:formatCode>0</c:formatCode>
                <c:ptCount val="2"/>
                <c:pt idx="0">
                  <c:v>151</c:v>
                </c:pt>
                <c:pt idx="1">
                  <c:v>238</c:v>
                </c:pt>
              </c:numCache>
            </c:numRef>
          </c:val>
          <c:extLst>
            <c:ext xmlns:c16="http://schemas.microsoft.com/office/drawing/2014/chart" uri="{C3380CC4-5D6E-409C-BE32-E72D297353CC}">
              <c16:uniqueId val="{00000001-81E8-451B-81FE-6E053A07D0BD}"/>
            </c:ext>
          </c:extLst>
        </c:ser>
        <c:dLbls>
          <c:showLegendKey val="0"/>
          <c:showVal val="0"/>
          <c:showCatName val="0"/>
          <c:showSerName val="0"/>
          <c:showPercent val="0"/>
          <c:showBubbleSize val="0"/>
        </c:dLbls>
        <c:gapWidth val="219"/>
        <c:overlap val="-27"/>
        <c:axId val="1566897664"/>
        <c:axId val="1498829616"/>
      </c:barChart>
      <c:catAx>
        <c:axId val="156689766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max val="300"/>
        </c:scaling>
        <c:delete val="1"/>
        <c:axPos val="l"/>
        <c:majorGridlines>
          <c:spPr>
            <a:ln w="9525" cap="flat" cmpd="sng" algn="ctr">
              <a:solidFill>
                <a:schemeClr val="bg1">
                  <a:lumMod val="75000"/>
                </a:schemeClr>
              </a:solidFill>
              <a:round/>
            </a:ln>
            <a:effectLst/>
          </c:spPr>
        </c:majorGridlines>
        <c:numFmt formatCode="0" sourceLinked="1"/>
        <c:majorTickMark val="out"/>
        <c:minorTickMark val="none"/>
        <c:tickLblPos val="nextTo"/>
        <c:crossAx val="1566897664"/>
        <c:crosses val="autoZero"/>
        <c:crossBetween val="between"/>
      </c:valAx>
      <c:spPr>
        <a:noFill/>
        <a:ln>
          <a:noFill/>
        </a:ln>
        <a:effectLst/>
      </c:spPr>
    </c:plotArea>
    <c:legend>
      <c:legendPos val="b"/>
      <c:layout>
        <c:manualLayout>
          <c:xMode val="edge"/>
          <c:yMode val="edge"/>
          <c:x val="0.33293383508788643"/>
          <c:y val="0.24954110050502146"/>
          <c:w val="9.2490830276758904E-2"/>
          <c:h val="0.2406046575879293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lang="cs-CZ" sz="1200" b="0" i="0" u="none" strike="noStrike" kern="1200" baseline="0" dirty="0" smtClean="0">
                <a:solidFill>
                  <a:schemeClr val="tx1">
                    <a:lumMod val="65000"/>
                    <a:lumOff val="35000"/>
                  </a:schemeClr>
                </a:solidFill>
                <a:latin typeface="+mn-lt"/>
                <a:ea typeface="+mn-ea"/>
                <a:cs typeface="+mn-cs"/>
              </a:defRPr>
            </a:pPr>
            <a:r>
              <a:rPr lang="cs-CZ" sz="1200" b="0" i="0" u="none" strike="noStrike" kern="1200" baseline="0" dirty="0">
                <a:solidFill>
                  <a:schemeClr val="tx1">
                    <a:lumMod val="65000"/>
                    <a:lumOff val="35000"/>
                  </a:schemeClr>
                </a:solidFill>
                <a:latin typeface="+mn-lt"/>
                <a:ea typeface="+mn-ea"/>
                <a:cs typeface="+mn-cs"/>
              </a:rPr>
              <a:t>Optimální cenové rozpětí</a:t>
            </a:r>
          </a:p>
        </c:rich>
      </c:tx>
      <c:layout>
        <c:manualLayout>
          <c:xMode val="edge"/>
          <c:yMode val="edge"/>
          <c:x val="0.29069667635712043"/>
          <c:y val="0.77144290841224616"/>
        </c:manualLayout>
      </c:layout>
      <c:overlay val="0"/>
    </c:title>
    <c:autoTitleDeleted val="0"/>
    <c:plotArea>
      <c:layout>
        <c:manualLayout>
          <c:layoutTarget val="inner"/>
          <c:xMode val="edge"/>
          <c:yMode val="edge"/>
          <c:x val="3.2850304579166177E-2"/>
          <c:y val="0.17252132626321612"/>
          <c:w val="1"/>
          <c:h val="0.68511871399771695"/>
        </c:manualLayout>
      </c:layout>
      <c:barChart>
        <c:barDir val="col"/>
        <c:grouping val="stacked"/>
        <c:varyColors val="0"/>
        <c:ser>
          <c:idx val="0"/>
          <c:order val="0"/>
          <c:tx>
            <c:strRef>
              <c:f>List1!$B$1</c:f>
              <c:strCache>
                <c:ptCount val="1"/>
                <c:pt idx="0">
                  <c:v>Spontánní znalost TOM</c:v>
                </c:pt>
              </c:strCache>
            </c:strRef>
          </c:tx>
          <c:spPr>
            <a:noFill/>
          </c:spPr>
          <c:invertIfNegative val="0"/>
          <c:dPt>
            <c:idx val="0"/>
            <c:invertIfNegative val="0"/>
            <c:bubble3D val="0"/>
            <c:extLst>
              <c:ext xmlns:c16="http://schemas.microsoft.com/office/drawing/2014/chart" uri="{C3380CC4-5D6E-409C-BE32-E72D297353CC}">
                <c16:uniqueId val="{00000000-33FB-4855-AC4E-C54E59B41CBC}"/>
              </c:ext>
            </c:extLst>
          </c:dPt>
          <c:dPt>
            <c:idx val="1"/>
            <c:invertIfNegative val="0"/>
            <c:bubble3D val="0"/>
            <c:extLst>
              <c:ext xmlns:c16="http://schemas.microsoft.com/office/drawing/2014/chart" uri="{C3380CC4-5D6E-409C-BE32-E72D297353CC}">
                <c16:uniqueId val="{00000001-33FB-4855-AC4E-C54E59B41CBC}"/>
              </c:ext>
            </c:extLst>
          </c:dPt>
          <c:dLbls>
            <c:numFmt formatCode="#,##0\ &quot;Kč&quot;" sourceLinked="0"/>
            <c:spPr>
              <a:noFill/>
              <a:ln>
                <a:noFill/>
              </a:ln>
              <a:effectLst/>
            </c:spPr>
            <c:txPr>
              <a:bodyPr wrap="square" lIns="38100" tIns="19050" rIns="38100" bIns="19050" anchor="ctr">
                <a:spAutoFit/>
              </a:bodyPr>
              <a:lstStyle/>
              <a:p>
                <a:pPr>
                  <a:defRPr>
                    <a:solidFill>
                      <a:schemeClr val="tx1"/>
                    </a:solidFill>
                  </a:defRPr>
                </a:pPr>
                <a:endParaRPr lang="cs-CZ"/>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List1!$A$2:$A$3</c:f>
              <c:numCache>
                <c:formatCode>0</c:formatCode>
                <c:ptCount val="2"/>
                <c:pt idx="0">
                  <c:v>2017</c:v>
                </c:pt>
                <c:pt idx="1">
                  <c:v>2019</c:v>
                </c:pt>
              </c:numCache>
            </c:numRef>
          </c:cat>
          <c:val>
            <c:numRef>
              <c:f>List1!$B$2:$B$3</c:f>
              <c:numCache>
                <c:formatCode>0</c:formatCode>
                <c:ptCount val="2"/>
                <c:pt idx="0">
                  <c:v>141</c:v>
                </c:pt>
                <c:pt idx="1">
                  <c:v>138</c:v>
                </c:pt>
              </c:numCache>
            </c:numRef>
          </c:val>
          <c:extLst>
            <c:ext xmlns:c16="http://schemas.microsoft.com/office/drawing/2014/chart" uri="{C3380CC4-5D6E-409C-BE32-E72D297353CC}">
              <c16:uniqueId val="{0000000B-33FB-4855-AC4E-C54E59B41CBC}"/>
            </c:ext>
          </c:extLst>
        </c:ser>
        <c:ser>
          <c:idx val="1"/>
          <c:order val="1"/>
          <c:tx>
            <c:strRef>
              <c:f>List1!$C$1</c:f>
              <c:strCache>
                <c:ptCount val="1"/>
                <c:pt idx="0">
                  <c:v>Spontánní znalost</c:v>
                </c:pt>
              </c:strCache>
            </c:strRef>
          </c:tx>
          <c:spPr>
            <a:solidFill>
              <a:srgbClr val="414549"/>
            </a:solidFill>
          </c:spPr>
          <c:invertIfNegative val="0"/>
          <c:dPt>
            <c:idx val="1"/>
            <c:invertIfNegative val="0"/>
            <c:bubble3D val="0"/>
            <c:spPr>
              <a:solidFill>
                <a:srgbClr val="E2B726"/>
              </a:solidFill>
            </c:spPr>
            <c:extLst>
              <c:ext xmlns:c16="http://schemas.microsoft.com/office/drawing/2014/chart" uri="{C3380CC4-5D6E-409C-BE32-E72D297353CC}">
                <c16:uniqueId val="{00000012-33FB-4855-AC4E-C54E59B41CBC}"/>
              </c:ext>
            </c:extLst>
          </c:dPt>
          <c:cat>
            <c:numRef>
              <c:f>List1!$A$2:$A$3</c:f>
              <c:numCache>
                <c:formatCode>0</c:formatCode>
                <c:ptCount val="2"/>
                <c:pt idx="0">
                  <c:v>2017</c:v>
                </c:pt>
                <c:pt idx="1">
                  <c:v>2019</c:v>
                </c:pt>
              </c:numCache>
            </c:numRef>
          </c:cat>
          <c:val>
            <c:numRef>
              <c:f>List1!$C$2:$C$3</c:f>
              <c:numCache>
                <c:formatCode>0</c:formatCode>
                <c:ptCount val="2"/>
                <c:pt idx="0">
                  <c:v>122</c:v>
                </c:pt>
                <c:pt idx="1">
                  <c:v>131</c:v>
                </c:pt>
              </c:numCache>
            </c:numRef>
          </c:val>
          <c:extLst>
            <c:ext xmlns:c16="http://schemas.microsoft.com/office/drawing/2014/chart" uri="{C3380CC4-5D6E-409C-BE32-E72D297353CC}">
              <c16:uniqueId val="{0000000C-33FB-4855-AC4E-C54E59B41CBC}"/>
            </c:ext>
          </c:extLst>
        </c:ser>
        <c:dLbls>
          <c:showLegendKey val="0"/>
          <c:showVal val="0"/>
          <c:showCatName val="0"/>
          <c:showSerName val="0"/>
          <c:showPercent val="0"/>
          <c:showBubbleSize val="0"/>
        </c:dLbls>
        <c:gapWidth val="70"/>
        <c:overlap val="100"/>
        <c:axId val="121141504"/>
        <c:axId val="121438208"/>
        <c:extLst>
          <c:ext xmlns:c15="http://schemas.microsoft.com/office/drawing/2012/chart" uri="{02D57815-91ED-43cb-92C2-25804820EDAC}">
            <c15:filteredBarSeries>
              <c15:ser>
                <c:idx val="2"/>
                <c:order val="2"/>
                <c:tx>
                  <c:strRef>
                    <c:extLst>
                      <c:ext uri="{02D57815-91ED-43cb-92C2-25804820EDAC}">
                        <c15:formulaRef>
                          <c15:sqref>List1!$D$1</c15:sqref>
                        </c15:formulaRef>
                      </c:ext>
                    </c:extLst>
                    <c:strCache>
                      <c:ptCount val="1"/>
                      <c:pt idx="0">
                        <c:v>Podpořená znalost</c:v>
                      </c:pt>
                    </c:strCache>
                  </c:strRef>
                </c:tx>
                <c:spPr>
                  <a:solidFill>
                    <a:srgbClr val="BCBCBC"/>
                  </a:solidFill>
                  <a:ln>
                    <a:noFill/>
                  </a:ln>
                </c:spPr>
                <c:invertIfNegative val="0"/>
                <c:cat>
                  <c:numRef>
                    <c:extLst>
                      <c:ext uri="{02D57815-91ED-43cb-92C2-25804820EDAC}">
                        <c15:formulaRef>
                          <c15:sqref>List1!$A$2:$A$3</c15:sqref>
                        </c15:formulaRef>
                      </c:ext>
                    </c:extLst>
                    <c:numCache>
                      <c:formatCode>0</c:formatCode>
                      <c:ptCount val="2"/>
                      <c:pt idx="0">
                        <c:v>2017</c:v>
                      </c:pt>
                      <c:pt idx="1">
                        <c:v>2019</c:v>
                      </c:pt>
                    </c:numCache>
                  </c:numRef>
                </c:cat>
                <c:val>
                  <c:numRef>
                    <c:extLst>
                      <c:ext uri="{02D57815-91ED-43cb-92C2-25804820EDAC}">
                        <c15:formulaRef>
                          <c15:sqref>List1!$D$2:$D$3</c15:sqref>
                        </c15:formulaRef>
                      </c:ext>
                    </c:extLst>
                    <c:numCache>
                      <c:formatCode>0</c:formatCode>
                      <c:ptCount val="2"/>
                      <c:pt idx="0">
                        <c:v>-263</c:v>
                      </c:pt>
                      <c:pt idx="1">
                        <c:v>-269</c:v>
                      </c:pt>
                    </c:numCache>
                  </c:numRef>
                </c:val>
                <c:extLst>
                  <c:ext xmlns:c16="http://schemas.microsoft.com/office/drawing/2014/chart" uri="{C3380CC4-5D6E-409C-BE32-E72D297353CC}">
                    <c16:uniqueId val="{0000000D-33FB-4855-AC4E-C54E59B41CBC}"/>
                  </c:ext>
                </c:extLst>
              </c15:ser>
            </c15:filteredBarSeries>
          </c:ext>
        </c:extLst>
      </c:barChart>
      <c:lineChart>
        <c:grouping val="stacked"/>
        <c:varyColors val="0"/>
        <c:ser>
          <c:idx val="4"/>
          <c:order val="4"/>
          <c:tx>
            <c:strRef>
              <c:f>List1!$F$1</c:f>
              <c:strCache>
                <c:ptCount val="1"/>
                <c:pt idx="0">
                  <c:v>Celkem spont</c:v>
                </c:pt>
              </c:strCache>
            </c:strRef>
          </c:tx>
          <c:spPr>
            <a:ln w="28575">
              <a:noFill/>
            </a:ln>
          </c:spPr>
          <c:marker>
            <c:symbol val="none"/>
          </c:marker>
          <c:dLbls>
            <c:numFmt formatCode="#,##0\ &quot;Kč&quot;"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List1!$A$2:$A$3</c:f>
              <c:numCache>
                <c:formatCode>0</c:formatCode>
                <c:ptCount val="2"/>
                <c:pt idx="0">
                  <c:v>2017</c:v>
                </c:pt>
                <c:pt idx="1">
                  <c:v>2019</c:v>
                </c:pt>
              </c:numCache>
            </c:numRef>
          </c:cat>
          <c:val>
            <c:numRef>
              <c:f>List1!$F$2:$F$3</c:f>
              <c:numCache>
                <c:formatCode>0</c:formatCode>
                <c:ptCount val="2"/>
                <c:pt idx="0">
                  <c:v>263</c:v>
                </c:pt>
                <c:pt idx="1">
                  <c:v>269</c:v>
                </c:pt>
              </c:numCache>
            </c:numRef>
          </c:val>
          <c:smooth val="0"/>
          <c:extLst>
            <c:ext xmlns:c16="http://schemas.microsoft.com/office/drawing/2014/chart" uri="{C3380CC4-5D6E-409C-BE32-E72D297353CC}">
              <c16:uniqueId val="{0000000F-33FB-4855-AC4E-C54E59B41CBC}"/>
            </c:ext>
          </c:extLst>
        </c:ser>
        <c:dLbls>
          <c:showLegendKey val="0"/>
          <c:showVal val="0"/>
          <c:showCatName val="0"/>
          <c:showSerName val="0"/>
          <c:showPercent val="0"/>
          <c:showBubbleSize val="0"/>
        </c:dLbls>
        <c:marker val="1"/>
        <c:smooth val="0"/>
        <c:axId val="121141504"/>
        <c:axId val="121438208"/>
      </c:lineChart>
      <c:lineChart>
        <c:grouping val="stacked"/>
        <c:varyColors val="0"/>
        <c:dLbls>
          <c:showLegendKey val="0"/>
          <c:showVal val="0"/>
          <c:showCatName val="0"/>
          <c:showSerName val="0"/>
          <c:showPercent val="0"/>
          <c:showBubbleSize val="0"/>
        </c:dLbls>
        <c:marker val="1"/>
        <c:smooth val="0"/>
        <c:axId val="400762120"/>
        <c:axId val="400759824"/>
        <c:extLst>
          <c:ext xmlns:c15="http://schemas.microsoft.com/office/drawing/2012/chart" uri="{02D57815-91ED-43cb-92C2-25804820EDAC}">
            <c15:filteredLineSeries>
              <c15:ser>
                <c:idx val="3"/>
                <c:order val="3"/>
                <c:tx>
                  <c:strRef>
                    <c:extLst>
                      <c:ext uri="{02D57815-91ED-43cb-92C2-25804820EDAC}">
                        <c15:formulaRef>
                          <c15:sqref>List1!$E$1</c15:sqref>
                        </c15:formulaRef>
                      </c:ext>
                    </c:extLst>
                    <c:strCache>
                      <c:ptCount val="1"/>
                      <c:pt idx="0">
                        <c:v>Celkem podpořená</c:v>
                      </c:pt>
                    </c:strCache>
                  </c:strRef>
                </c:tx>
                <c:spPr>
                  <a:ln w="28575">
                    <a:noFill/>
                  </a:ln>
                </c:spPr>
                <c:marker>
                  <c:symbol val="none"/>
                </c:marker>
                <c:dLbls>
                  <c:numFmt formatCode="#,##0" sourceLinked="0"/>
                  <c:spPr>
                    <a:noFill/>
                    <a:ln>
                      <a:noFill/>
                    </a:ln>
                    <a:effectLst/>
                  </c:spPr>
                  <c:txPr>
                    <a:bodyPr wrap="square" lIns="38100" tIns="19050" rIns="38100" bIns="19050" anchor="ctr">
                      <a:spAutoFit/>
                    </a:bodyPr>
                    <a:lstStyle/>
                    <a:p>
                      <a:pPr>
                        <a:defRPr b="1"/>
                      </a:pPr>
                      <a:endParaRPr lang="cs-CZ"/>
                    </a:p>
                  </c:txPr>
                  <c:dLblPos val="t"/>
                  <c:showLegendKey val="0"/>
                  <c:showVal val="1"/>
                  <c:showCatName val="0"/>
                  <c:showSerName val="0"/>
                  <c:showPercent val="0"/>
                  <c:showBubbleSize val="0"/>
                  <c:showLeaderLines val="0"/>
                  <c:extLst>
                    <c:ext uri="{CE6537A1-D6FC-4f65-9D91-7224C49458BB}">
                      <c15:showLeaderLines val="1"/>
                    </c:ext>
                  </c:extLst>
                </c:dLbls>
                <c:cat>
                  <c:numRef>
                    <c:extLst>
                      <c:ext uri="{02D57815-91ED-43cb-92C2-25804820EDAC}">
                        <c15:formulaRef>
                          <c15:sqref>List1!$A$2:$A$3</c15:sqref>
                        </c15:formulaRef>
                      </c:ext>
                    </c:extLst>
                    <c:numCache>
                      <c:formatCode>0</c:formatCode>
                      <c:ptCount val="2"/>
                      <c:pt idx="0">
                        <c:v>2017</c:v>
                      </c:pt>
                      <c:pt idx="1">
                        <c:v>2019</c:v>
                      </c:pt>
                    </c:numCache>
                  </c:numRef>
                </c:cat>
                <c:val>
                  <c:numRef>
                    <c:extLst>
                      <c:ext uri="{02D57815-91ED-43cb-92C2-25804820EDAC}">
                        <c15:formulaRef>
                          <c15:sqref>List1!$E$2:$E$3</c15:sqref>
                        </c15:formulaRef>
                      </c:ext>
                    </c:extLst>
                    <c:numCache>
                      <c:formatCode>General</c:formatCode>
                      <c:ptCount val="2"/>
                    </c:numCache>
                  </c:numRef>
                </c:val>
                <c:smooth val="0"/>
                <c:extLst>
                  <c:ext xmlns:c16="http://schemas.microsoft.com/office/drawing/2014/chart" uri="{C3380CC4-5D6E-409C-BE32-E72D297353CC}">
                    <c16:uniqueId val="{00000011-33FB-4855-AC4E-C54E59B41CBC}"/>
                  </c:ext>
                </c:extLst>
              </c15:ser>
            </c15:filteredLineSeries>
          </c:ext>
        </c:extLst>
      </c:lineChart>
      <c:catAx>
        <c:axId val="121141504"/>
        <c:scaling>
          <c:orientation val="minMax"/>
        </c:scaling>
        <c:delete val="0"/>
        <c:axPos val="b"/>
        <c:numFmt formatCode="General" sourceLinked="0"/>
        <c:majorTickMark val="out"/>
        <c:minorTickMark val="none"/>
        <c:tickLblPos val="low"/>
        <c:txPr>
          <a:bodyPr/>
          <a:lstStyle/>
          <a:p>
            <a:pPr algn="ctr">
              <a:defRPr lang="cs-CZ" sz="1200" b="0" i="0" u="none" strike="noStrike" kern="1200" baseline="0">
                <a:solidFill>
                  <a:schemeClr val="tx1">
                    <a:lumMod val="65000"/>
                    <a:lumOff val="35000"/>
                  </a:schemeClr>
                </a:solidFill>
                <a:latin typeface="+mn-lt"/>
                <a:ea typeface="+mn-ea"/>
                <a:cs typeface="+mn-cs"/>
              </a:defRPr>
            </a:pPr>
            <a:endParaRPr lang="cs-CZ"/>
          </a:p>
        </c:txPr>
        <c:crossAx val="121438208"/>
        <c:crosses val="autoZero"/>
        <c:auto val="1"/>
        <c:lblAlgn val="ctr"/>
        <c:lblOffset val="0"/>
        <c:noMultiLvlLbl val="0"/>
      </c:catAx>
      <c:valAx>
        <c:axId val="121438208"/>
        <c:scaling>
          <c:orientation val="minMax"/>
        </c:scaling>
        <c:delete val="0"/>
        <c:axPos val="l"/>
        <c:majorGridlines>
          <c:spPr>
            <a:ln>
              <a:solidFill>
                <a:schemeClr val="bg1">
                  <a:lumMod val="75000"/>
                </a:schemeClr>
              </a:solidFill>
            </a:ln>
          </c:spPr>
        </c:majorGridlines>
        <c:numFmt formatCode="0" sourceLinked="1"/>
        <c:majorTickMark val="out"/>
        <c:minorTickMark val="none"/>
        <c:tickLblPos val="nextTo"/>
        <c:spPr>
          <a:ln>
            <a:solidFill>
              <a:schemeClr val="bg1">
                <a:lumMod val="75000"/>
              </a:schemeClr>
            </a:solidFill>
          </a:ln>
        </c:spPr>
        <c:crossAx val="121141504"/>
        <c:crosses val="autoZero"/>
        <c:crossBetween val="between"/>
      </c:valAx>
      <c:valAx>
        <c:axId val="400759824"/>
        <c:scaling>
          <c:orientation val="minMax"/>
        </c:scaling>
        <c:delete val="1"/>
        <c:axPos val="r"/>
        <c:numFmt formatCode="0" sourceLinked="1"/>
        <c:majorTickMark val="out"/>
        <c:minorTickMark val="none"/>
        <c:tickLblPos val="nextTo"/>
        <c:crossAx val="400762120"/>
        <c:crosses val="max"/>
        <c:crossBetween val="between"/>
      </c:valAx>
      <c:catAx>
        <c:axId val="400762120"/>
        <c:scaling>
          <c:orientation val="minMax"/>
        </c:scaling>
        <c:delete val="1"/>
        <c:axPos val="t"/>
        <c:numFmt formatCode="General" sourceLinked="1"/>
        <c:majorTickMark val="out"/>
        <c:minorTickMark val="none"/>
        <c:tickLblPos val="nextTo"/>
        <c:crossAx val="400759824"/>
        <c:crosses val="max"/>
        <c:auto val="1"/>
        <c:lblAlgn val="ctr"/>
        <c:lblOffset val="100"/>
        <c:tickMarkSkip val="1"/>
        <c:noMultiLvlLbl val="0"/>
      </c:catAx>
    </c:plotArea>
    <c:plotVisOnly val="1"/>
    <c:dispBlanksAs val="gap"/>
    <c:showDLblsOverMax val="0"/>
  </c:chart>
  <c:txPr>
    <a:bodyPr/>
    <a:lstStyle/>
    <a:p>
      <a:pPr>
        <a:defRPr sz="1000"/>
      </a:pPr>
      <a:endParaRPr lang="cs-CZ"/>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noProof="0" dirty="0"/>
              <a:t>Sledování</a:t>
            </a:r>
            <a:r>
              <a:rPr lang="cs-CZ" sz="1600" baseline="0" noProof="0" dirty="0"/>
              <a:t> televize denně</a:t>
            </a:r>
            <a:endParaRPr lang="cs-CZ" sz="1600" noProof="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rgbClr val="85280F"/>
              </a:solidFill>
              <a:ln w="6350">
                <a:solidFill>
                  <a:schemeClr val="lt1"/>
                </a:solidFill>
              </a:ln>
              <a:effectLst/>
            </c:spPr>
            <c:extLst>
              <c:ext xmlns:c16="http://schemas.microsoft.com/office/drawing/2014/chart" uri="{C3380CC4-5D6E-409C-BE32-E72D297353CC}">
                <c16:uniqueId val="{00000001-5B5C-480F-8A4E-ADDFF0139005}"/>
              </c:ext>
            </c:extLst>
          </c:dPt>
          <c:dPt>
            <c:idx val="1"/>
            <c:bubble3D val="0"/>
            <c:spPr>
              <a:solidFill>
                <a:srgbClr val="CEA99F"/>
              </a:solidFill>
              <a:ln w="6350">
                <a:solidFill>
                  <a:schemeClr val="lt1"/>
                </a:solidFill>
              </a:ln>
              <a:effectLst/>
            </c:spPr>
            <c:extLst>
              <c:ext xmlns:c16="http://schemas.microsoft.com/office/drawing/2014/chart" uri="{C3380CC4-5D6E-409C-BE32-E72D297353CC}">
                <c16:uniqueId val="{00000003-5B5C-480F-8A4E-ADDFF0139005}"/>
              </c:ext>
            </c:extLst>
          </c:dPt>
          <c:dPt>
            <c:idx val="2"/>
            <c:bubble3D val="0"/>
            <c:spPr>
              <a:solidFill>
                <a:srgbClr val="414549"/>
              </a:solidFill>
              <a:ln w="6350">
                <a:solidFill>
                  <a:schemeClr val="lt1"/>
                </a:solidFill>
              </a:ln>
              <a:effectLst/>
            </c:spPr>
            <c:extLst>
              <c:ext xmlns:c16="http://schemas.microsoft.com/office/drawing/2014/chart" uri="{C3380CC4-5D6E-409C-BE32-E72D297353CC}">
                <c16:uniqueId val="{00000005-5B5C-480F-8A4E-ADDFF0139005}"/>
              </c:ext>
            </c:extLst>
          </c:dPt>
          <c:dPt>
            <c:idx val="3"/>
            <c:bubble3D val="0"/>
            <c:spPr>
              <a:solidFill>
                <a:schemeClr val="accent4"/>
              </a:solidFill>
              <a:ln w="6350">
                <a:solidFill>
                  <a:schemeClr val="lt1"/>
                </a:solidFill>
              </a:ln>
              <a:effectLst/>
            </c:spPr>
            <c:extLst>
              <c:ext xmlns:c16="http://schemas.microsoft.com/office/drawing/2014/chart" uri="{C3380CC4-5D6E-409C-BE32-E72D297353CC}">
                <c16:uniqueId val="{00000007-5B5C-480F-8A4E-ADDFF0139005}"/>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Méně než 1 hodinu</c:v>
                </c:pt>
                <c:pt idx="1">
                  <c:v>2-3 hodiny</c:v>
                </c:pt>
                <c:pt idx="2">
                  <c:v>4-5 hodin</c:v>
                </c:pt>
                <c:pt idx="3">
                  <c:v>Více než 5 hodin</c:v>
                </c:pt>
              </c:strCache>
            </c:strRef>
          </c:cat>
          <c:val>
            <c:numRef>
              <c:f>Sheet1!$B$2:$B$5</c:f>
              <c:numCache>
                <c:formatCode>General</c:formatCode>
                <c:ptCount val="4"/>
                <c:pt idx="0">
                  <c:v>15.105812077431299</c:v>
                </c:pt>
                <c:pt idx="1">
                  <c:v>50.208460762894546</c:v>
                </c:pt>
                <c:pt idx="2">
                  <c:v>24.26634536490991</c:v>
                </c:pt>
                <c:pt idx="3">
                  <c:v>10.419381794764245</c:v>
                </c:pt>
              </c:numCache>
            </c:numRef>
          </c:val>
          <c:extLst>
            <c:ext xmlns:c16="http://schemas.microsoft.com/office/drawing/2014/chart" uri="{C3380CC4-5D6E-409C-BE32-E72D297353CC}">
              <c16:uniqueId val="{0000000A-5B5C-480F-8A4E-ADDFF013900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9999852269873392E-2"/>
          <c:y val="0.70166060505309513"/>
          <c:w val="0.9"/>
          <c:h val="0.1633182815881266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dirty="0"/>
              <a:t>Sledování</a:t>
            </a:r>
            <a:r>
              <a:rPr lang="cs-CZ" sz="1600" baseline="0" dirty="0"/>
              <a:t> aktuálních pořadů nebo archivu</a:t>
            </a:r>
            <a:endParaRPr lang="en-US" sz="105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rgbClr val="414549"/>
              </a:solidFill>
              <a:ln w="6350">
                <a:solidFill>
                  <a:schemeClr val="lt1"/>
                </a:solidFill>
              </a:ln>
              <a:effectLst/>
            </c:spPr>
            <c:extLst>
              <c:ext xmlns:c16="http://schemas.microsoft.com/office/drawing/2014/chart" uri="{C3380CC4-5D6E-409C-BE32-E72D297353CC}">
                <c16:uniqueId val="{00000001-104C-41E0-8474-F60C3B33365D}"/>
              </c:ext>
            </c:extLst>
          </c:dPt>
          <c:dPt>
            <c:idx val="1"/>
            <c:bubble3D val="0"/>
            <c:spPr>
              <a:solidFill>
                <a:srgbClr val="E2B726"/>
              </a:solidFill>
              <a:ln w="6350">
                <a:solidFill>
                  <a:schemeClr val="lt1"/>
                </a:solidFill>
              </a:ln>
              <a:effectLst/>
            </c:spPr>
            <c:extLst>
              <c:ext xmlns:c16="http://schemas.microsoft.com/office/drawing/2014/chart" uri="{C3380CC4-5D6E-409C-BE32-E72D297353CC}">
                <c16:uniqueId val="{00000003-104C-41E0-8474-F60C3B33365D}"/>
              </c:ext>
            </c:extLst>
          </c:dPt>
          <c:dPt>
            <c:idx val="2"/>
            <c:bubble3D val="0"/>
            <c:spPr>
              <a:solidFill>
                <a:schemeClr val="accent3"/>
              </a:solidFill>
              <a:ln w="6350">
                <a:solidFill>
                  <a:schemeClr val="lt1"/>
                </a:solidFill>
              </a:ln>
              <a:effectLst/>
            </c:spPr>
            <c:extLst>
              <c:ext xmlns:c16="http://schemas.microsoft.com/office/drawing/2014/chart" uri="{C3380CC4-5D6E-409C-BE32-E72D297353CC}">
                <c16:uniqueId val="{00000005-104C-41E0-8474-F60C3B33365D}"/>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Většinou aktuální vysílání</c:v>
                </c:pt>
                <c:pt idx="1">
                  <c:v>Tak půl na půl</c:v>
                </c:pt>
                <c:pt idx="2">
                  <c:v>Většinou pořady z archivu / videotéky</c:v>
                </c:pt>
              </c:strCache>
            </c:strRef>
          </c:cat>
          <c:val>
            <c:numRef>
              <c:f>Sheet1!$B$2:$B$4</c:f>
              <c:numCache>
                <c:formatCode>General</c:formatCode>
                <c:ptCount val="3"/>
                <c:pt idx="0">
                  <c:v>51.147469999999998</c:v>
                </c:pt>
                <c:pt idx="1">
                  <c:v>34.34834</c:v>
                </c:pt>
                <c:pt idx="2">
                  <c:v>8.4285739999999993</c:v>
                </c:pt>
              </c:numCache>
            </c:numRef>
          </c:val>
          <c:extLst>
            <c:ext xmlns:c16="http://schemas.microsoft.com/office/drawing/2014/chart" uri="{C3380CC4-5D6E-409C-BE32-E72D297353CC}">
              <c16:uniqueId val="{0000000A-104C-41E0-8474-F60C3B33365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9999852269873392E-2"/>
          <c:y val="0.70166060505309513"/>
          <c:w val="0.9"/>
          <c:h val="0.2221886867086570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cs-CZ" sz="1600" dirty="0"/>
              <a:t>Sledování pomocí televize nebo počítače</a:t>
            </a:r>
            <a:endParaRPr lang="en-US" sz="105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1037756865757634"/>
          <c:y val="0.18382974775117841"/>
          <c:w val="0.60107902084472087"/>
          <c:h val="0.49156142204197928"/>
        </c:manualLayout>
      </c:layout>
      <c:pieChart>
        <c:varyColors val="1"/>
        <c:ser>
          <c:idx val="0"/>
          <c:order val="0"/>
          <c:tx>
            <c:strRef>
              <c:f>Sheet1!$B$1</c:f>
              <c:strCache>
                <c:ptCount val="1"/>
                <c:pt idx="0">
                  <c:v>Satelitní TV</c:v>
                </c:pt>
              </c:strCache>
            </c:strRef>
          </c:tx>
          <c:spPr>
            <a:ln w="6350"/>
          </c:spPr>
          <c:dPt>
            <c:idx val="0"/>
            <c:bubble3D val="0"/>
            <c:spPr>
              <a:solidFill>
                <a:srgbClr val="E2B726"/>
              </a:solidFill>
              <a:ln w="6350">
                <a:solidFill>
                  <a:schemeClr val="lt1"/>
                </a:solidFill>
              </a:ln>
              <a:effectLst/>
            </c:spPr>
            <c:extLst>
              <c:ext xmlns:c16="http://schemas.microsoft.com/office/drawing/2014/chart" uri="{C3380CC4-5D6E-409C-BE32-E72D297353CC}">
                <c16:uniqueId val="{00000001-14DA-4123-A253-C4891C9A5E0A}"/>
              </c:ext>
            </c:extLst>
          </c:dPt>
          <c:dPt>
            <c:idx val="1"/>
            <c:bubble3D val="0"/>
            <c:spPr>
              <a:solidFill>
                <a:srgbClr val="42122D"/>
              </a:solidFill>
              <a:ln w="6350">
                <a:solidFill>
                  <a:schemeClr val="lt1"/>
                </a:solidFill>
              </a:ln>
              <a:effectLst/>
            </c:spPr>
            <c:extLst>
              <c:ext xmlns:c16="http://schemas.microsoft.com/office/drawing/2014/chart" uri="{C3380CC4-5D6E-409C-BE32-E72D297353CC}">
                <c16:uniqueId val="{00000003-14DA-4123-A253-C4891C9A5E0A}"/>
              </c:ext>
            </c:extLst>
          </c:dPt>
          <c:dPt>
            <c:idx val="2"/>
            <c:bubble3D val="0"/>
            <c:spPr>
              <a:solidFill>
                <a:srgbClr val="798190"/>
              </a:solidFill>
              <a:ln w="6350">
                <a:solidFill>
                  <a:schemeClr val="lt1"/>
                </a:solidFill>
              </a:ln>
              <a:effectLst/>
            </c:spPr>
            <c:extLst>
              <c:ext xmlns:c16="http://schemas.microsoft.com/office/drawing/2014/chart" uri="{C3380CC4-5D6E-409C-BE32-E72D297353CC}">
                <c16:uniqueId val="{00000005-14DA-4123-A253-C4891C9A5E0A}"/>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Většinou na televizi</c:v>
                </c:pt>
                <c:pt idx="1">
                  <c:v>Většinou na počítači</c:v>
                </c:pt>
                <c:pt idx="2">
                  <c:v>Jak kdy, to je různé</c:v>
                </c:pt>
              </c:strCache>
            </c:strRef>
          </c:cat>
          <c:val>
            <c:numRef>
              <c:f>Sheet1!$B$2:$B$4</c:f>
              <c:numCache>
                <c:formatCode>General</c:formatCode>
                <c:ptCount val="3"/>
                <c:pt idx="0">
                  <c:v>79.642824975607368</c:v>
                </c:pt>
                <c:pt idx="1">
                  <c:v>10.054521518449331</c:v>
                </c:pt>
                <c:pt idx="2">
                  <c:v>10.3026535059432</c:v>
                </c:pt>
              </c:numCache>
            </c:numRef>
          </c:val>
          <c:extLst>
            <c:ext xmlns:c16="http://schemas.microsoft.com/office/drawing/2014/chart" uri="{C3380CC4-5D6E-409C-BE32-E72D297353CC}">
              <c16:uniqueId val="{0000000E-14DA-4123-A253-C4891C9A5E0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9999852269873392E-2"/>
          <c:y val="0.70166057447708208"/>
          <c:w val="0.9"/>
          <c:h val="0.1400605287405932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45815596490647E-2"/>
          <c:y val="8.0883637226101965E-2"/>
          <c:w val="0.64377926844703204"/>
          <c:h val="0.83295414841185123"/>
        </c:manualLayout>
      </c:layout>
      <c:scatterChart>
        <c:scatterStyle val="lineMarker"/>
        <c:varyColors val="0"/>
        <c:ser>
          <c:idx val="1"/>
          <c:order val="0"/>
          <c:tx>
            <c:strRef>
              <c:f>Sheet1!$C$1</c:f>
              <c:strCache>
                <c:ptCount val="1"/>
                <c:pt idx="0">
                  <c:v>UPC
2019</c:v>
                </c:pt>
              </c:strCache>
            </c:strRef>
          </c:tx>
          <c:spPr>
            <a:ln w="38100">
              <a:solidFill>
                <a:srgbClr val="818387"/>
              </a:solidFill>
            </a:ln>
          </c:spPr>
          <c:marker>
            <c:symbol val="none"/>
          </c:marker>
          <c:xVal>
            <c:numRef>
              <c:f>Sheet1!$C$2:$C$10</c:f>
              <c:numCache>
                <c:formatCode>0</c:formatCode>
                <c:ptCount val="9"/>
                <c:pt idx="0">
                  <c:v>32.1805144349768</c:v>
                </c:pt>
                <c:pt idx="1">
                  <c:v>30.789675269024276</c:v>
                </c:pt>
                <c:pt idx="2">
                  <c:v>30.637118820565099</c:v>
                </c:pt>
                <c:pt idx="3">
                  <c:v>29.136406085722292</c:v>
                </c:pt>
                <c:pt idx="4">
                  <c:v>27.625650460980928</c:v>
                </c:pt>
                <c:pt idx="5">
                  <c:v>25.613691031301723</c:v>
                </c:pt>
                <c:pt idx="6">
                  <c:v>24.657563760958602</c:v>
                </c:pt>
                <c:pt idx="7">
                  <c:v>19.555196482492516</c:v>
                </c:pt>
                <c:pt idx="8">
                  <c:v>19.600258802037384</c:v>
                </c:pt>
              </c:numCache>
            </c:numRef>
          </c:xVal>
          <c:yVal>
            <c:numRef>
              <c:f>Sheet1!$B$2:$B$10</c:f>
              <c:numCache>
                <c:formatCode>General</c:formatCode>
                <c:ptCount val="9"/>
                <c:pt idx="0">
                  <c:v>0.5</c:v>
                </c:pt>
                <c:pt idx="1">
                  <c:v>1.5</c:v>
                </c:pt>
                <c:pt idx="2">
                  <c:v>2.5</c:v>
                </c:pt>
                <c:pt idx="3">
                  <c:v>3.5</c:v>
                </c:pt>
                <c:pt idx="4" formatCode="0.0">
                  <c:v>4.5</c:v>
                </c:pt>
                <c:pt idx="5" formatCode="0.0">
                  <c:v>5.5</c:v>
                </c:pt>
                <c:pt idx="6" formatCode="0.0">
                  <c:v>6.5</c:v>
                </c:pt>
                <c:pt idx="7" formatCode="0.0">
                  <c:v>7.5</c:v>
                </c:pt>
                <c:pt idx="8" formatCode="0.0">
                  <c:v>8.5</c:v>
                </c:pt>
              </c:numCache>
            </c:numRef>
          </c:yVal>
          <c:smooth val="0"/>
          <c:extLst>
            <c:ext xmlns:c16="http://schemas.microsoft.com/office/drawing/2014/chart" uri="{C3380CC4-5D6E-409C-BE32-E72D297353CC}">
              <c16:uniqueId val="{00000000-AC2D-44D0-A34C-2C3AC9FBDC34}"/>
            </c:ext>
          </c:extLst>
        </c:ser>
        <c:ser>
          <c:idx val="2"/>
          <c:order val="1"/>
          <c:tx>
            <c:strRef>
              <c:f>Sheet1!$D$1</c:f>
              <c:strCache>
                <c:ptCount val="1"/>
                <c:pt idx="0">
                  <c:v>O2 TV
2019</c:v>
                </c:pt>
              </c:strCache>
            </c:strRef>
          </c:tx>
          <c:spPr>
            <a:ln w="38100">
              <a:solidFill>
                <a:srgbClr val="E0B114"/>
              </a:solidFill>
              <a:prstDash val="solid"/>
            </a:ln>
          </c:spPr>
          <c:marker>
            <c:symbol val="none"/>
          </c:marker>
          <c:xVal>
            <c:numRef>
              <c:f>Sheet1!$D$2:$D$10</c:f>
              <c:numCache>
                <c:formatCode>0</c:formatCode>
                <c:ptCount val="9"/>
                <c:pt idx="0">
                  <c:v>41.471009371142806</c:v>
                </c:pt>
                <c:pt idx="1">
                  <c:v>40.964959046253909</c:v>
                </c:pt>
                <c:pt idx="2">
                  <c:v>35.391300102547866</c:v>
                </c:pt>
                <c:pt idx="3">
                  <c:v>35.406344572395923</c:v>
                </c:pt>
                <c:pt idx="4">
                  <c:v>32.798816688731954</c:v>
                </c:pt>
                <c:pt idx="5">
                  <c:v>29.005047017049023</c:v>
                </c:pt>
                <c:pt idx="6">
                  <c:v>26.421764993140172</c:v>
                </c:pt>
                <c:pt idx="7">
                  <c:v>21.775308700069381</c:v>
                </c:pt>
                <c:pt idx="8">
                  <c:v>19.250330295571665</c:v>
                </c:pt>
              </c:numCache>
            </c:numRef>
          </c:xVal>
          <c:yVal>
            <c:numRef>
              <c:f>Sheet1!$B$2:$B$10</c:f>
              <c:numCache>
                <c:formatCode>General</c:formatCode>
                <c:ptCount val="9"/>
                <c:pt idx="0">
                  <c:v>0.5</c:v>
                </c:pt>
                <c:pt idx="1">
                  <c:v>1.5</c:v>
                </c:pt>
                <c:pt idx="2">
                  <c:v>2.5</c:v>
                </c:pt>
                <c:pt idx="3">
                  <c:v>3.5</c:v>
                </c:pt>
                <c:pt idx="4" formatCode="0.0">
                  <c:v>4.5</c:v>
                </c:pt>
                <c:pt idx="5" formatCode="0.0">
                  <c:v>5.5</c:v>
                </c:pt>
                <c:pt idx="6" formatCode="0.0">
                  <c:v>6.5</c:v>
                </c:pt>
                <c:pt idx="7" formatCode="0.0">
                  <c:v>7.5</c:v>
                </c:pt>
                <c:pt idx="8" formatCode="0.0">
                  <c:v>8.5</c:v>
                </c:pt>
              </c:numCache>
            </c:numRef>
          </c:yVal>
          <c:smooth val="0"/>
          <c:extLst>
            <c:ext xmlns:c16="http://schemas.microsoft.com/office/drawing/2014/chart" uri="{C3380CC4-5D6E-409C-BE32-E72D297353CC}">
              <c16:uniqueId val="{00000001-AC2D-44D0-A34C-2C3AC9FBDC34}"/>
            </c:ext>
          </c:extLst>
        </c:ser>
        <c:ser>
          <c:idx val="3"/>
          <c:order val="2"/>
          <c:tx>
            <c:strRef>
              <c:f>Sheet1!$E$1</c:f>
              <c:strCache>
                <c:ptCount val="1"/>
                <c:pt idx="0">
                  <c:v>Skylink
2019</c:v>
                </c:pt>
              </c:strCache>
            </c:strRef>
          </c:tx>
          <c:spPr>
            <a:ln w="38100">
              <a:solidFill>
                <a:srgbClr val="964732"/>
              </a:solidFill>
              <a:prstDash val="solid"/>
            </a:ln>
          </c:spPr>
          <c:marker>
            <c:symbol val="none"/>
          </c:marker>
          <c:xVal>
            <c:numRef>
              <c:f>Sheet1!$E$2:$E$10</c:f>
              <c:numCache>
                <c:formatCode>0</c:formatCode>
                <c:ptCount val="9"/>
                <c:pt idx="0">
                  <c:v>31.490340381947561</c:v>
                </c:pt>
                <c:pt idx="1">
                  <c:v>27.758102799643158</c:v>
                </c:pt>
                <c:pt idx="2">
                  <c:v>31.832187928494903</c:v>
                </c:pt>
                <c:pt idx="3">
                  <c:v>31.906896757740338</c:v>
                </c:pt>
                <c:pt idx="4">
                  <c:v>31.486218941989186</c:v>
                </c:pt>
                <c:pt idx="5">
                  <c:v>23.01345434756411</c:v>
                </c:pt>
                <c:pt idx="6">
                  <c:v>24.936125808145128</c:v>
                </c:pt>
                <c:pt idx="7">
                  <c:v>20.400369523956265</c:v>
                </c:pt>
                <c:pt idx="8">
                  <c:v>22.164842946135085</c:v>
                </c:pt>
              </c:numCache>
            </c:numRef>
          </c:xVal>
          <c:yVal>
            <c:numRef>
              <c:f>Sheet1!$B$2:$B$10</c:f>
              <c:numCache>
                <c:formatCode>General</c:formatCode>
                <c:ptCount val="9"/>
                <c:pt idx="0">
                  <c:v>0.5</c:v>
                </c:pt>
                <c:pt idx="1">
                  <c:v>1.5</c:v>
                </c:pt>
                <c:pt idx="2">
                  <c:v>2.5</c:v>
                </c:pt>
                <c:pt idx="3">
                  <c:v>3.5</c:v>
                </c:pt>
                <c:pt idx="4" formatCode="0.0">
                  <c:v>4.5</c:v>
                </c:pt>
                <c:pt idx="5" formatCode="0.0">
                  <c:v>5.5</c:v>
                </c:pt>
                <c:pt idx="6" formatCode="0.0">
                  <c:v>6.5</c:v>
                </c:pt>
                <c:pt idx="7" formatCode="0.0">
                  <c:v>7.5</c:v>
                </c:pt>
                <c:pt idx="8" formatCode="0.0">
                  <c:v>8.5</c:v>
                </c:pt>
              </c:numCache>
            </c:numRef>
          </c:yVal>
          <c:smooth val="0"/>
          <c:extLst>
            <c:ext xmlns:c16="http://schemas.microsoft.com/office/drawing/2014/chart" uri="{C3380CC4-5D6E-409C-BE32-E72D297353CC}">
              <c16:uniqueId val="{00000002-AC2D-44D0-A34C-2C3AC9FBDC34}"/>
            </c:ext>
          </c:extLst>
        </c:ser>
        <c:ser>
          <c:idx val="4"/>
          <c:order val="3"/>
          <c:tx>
            <c:strRef>
              <c:f>Sheet1!$F$1</c:f>
              <c:strCache>
                <c:ptCount val="1"/>
                <c:pt idx="0">
                  <c:v>DIGI
2019</c:v>
                </c:pt>
              </c:strCache>
            </c:strRef>
          </c:tx>
          <c:spPr>
            <a:ln w="38100">
              <a:solidFill>
                <a:srgbClr val="0693D3"/>
              </a:solidFill>
              <a:prstDash val="solid"/>
            </a:ln>
          </c:spPr>
          <c:marker>
            <c:symbol val="none"/>
          </c:marker>
          <c:xVal>
            <c:numRef>
              <c:f>Sheet1!$F$2:$F$10</c:f>
              <c:numCache>
                <c:formatCode>0</c:formatCode>
                <c:ptCount val="9"/>
                <c:pt idx="0">
                  <c:v>19.148977616595324</c:v>
                </c:pt>
                <c:pt idx="1">
                  <c:v>17.111347247175392</c:v>
                </c:pt>
                <c:pt idx="2">
                  <c:v>16.682218281509595</c:v>
                </c:pt>
                <c:pt idx="3">
                  <c:v>18.472894713423763</c:v>
                </c:pt>
                <c:pt idx="4">
                  <c:v>16.754901890775489</c:v>
                </c:pt>
                <c:pt idx="5">
                  <c:v>13.462003594033764</c:v>
                </c:pt>
                <c:pt idx="6">
                  <c:v>14.762223530901542</c:v>
                </c:pt>
                <c:pt idx="7">
                  <c:v>10.712079341807998</c:v>
                </c:pt>
                <c:pt idx="8">
                  <c:v>11.678038322051812</c:v>
                </c:pt>
              </c:numCache>
            </c:numRef>
          </c:xVal>
          <c:yVal>
            <c:numRef>
              <c:f>Sheet1!$B$2:$B$10</c:f>
              <c:numCache>
                <c:formatCode>General</c:formatCode>
                <c:ptCount val="9"/>
                <c:pt idx="0">
                  <c:v>0.5</c:v>
                </c:pt>
                <c:pt idx="1">
                  <c:v>1.5</c:v>
                </c:pt>
                <c:pt idx="2">
                  <c:v>2.5</c:v>
                </c:pt>
                <c:pt idx="3">
                  <c:v>3.5</c:v>
                </c:pt>
                <c:pt idx="4" formatCode="0.0">
                  <c:v>4.5</c:v>
                </c:pt>
                <c:pt idx="5" formatCode="0.0">
                  <c:v>5.5</c:v>
                </c:pt>
                <c:pt idx="6" formatCode="0.0">
                  <c:v>6.5</c:v>
                </c:pt>
                <c:pt idx="7" formatCode="0.0">
                  <c:v>7.5</c:v>
                </c:pt>
                <c:pt idx="8" formatCode="0.0">
                  <c:v>8.5</c:v>
                </c:pt>
              </c:numCache>
            </c:numRef>
          </c:yVal>
          <c:smooth val="0"/>
          <c:extLst>
            <c:ext xmlns:c16="http://schemas.microsoft.com/office/drawing/2014/chart" uri="{C3380CC4-5D6E-409C-BE32-E72D297353CC}">
              <c16:uniqueId val="{00000003-AC2D-44D0-A34C-2C3AC9FBDC34}"/>
            </c:ext>
          </c:extLst>
        </c:ser>
        <c:ser>
          <c:idx val="5"/>
          <c:order val="4"/>
          <c:tx>
            <c:strRef>
              <c:f>Sheet1!$G$1</c:f>
              <c:strCache>
                <c:ptCount val="1"/>
                <c:pt idx="0">
                  <c:v>UPC
2017</c:v>
                </c:pt>
              </c:strCache>
            </c:strRef>
          </c:tx>
          <c:spPr>
            <a:ln w="12700">
              <a:solidFill>
                <a:srgbClr val="818387"/>
              </a:solidFill>
              <a:prstDash val="sysDash"/>
            </a:ln>
          </c:spPr>
          <c:marker>
            <c:symbol val="none"/>
          </c:marker>
          <c:dPt>
            <c:idx val="10"/>
            <c:bubble3D val="0"/>
            <c:extLst>
              <c:ext xmlns:c16="http://schemas.microsoft.com/office/drawing/2014/chart" uri="{C3380CC4-5D6E-409C-BE32-E72D297353CC}">
                <c16:uniqueId val="{00000004-AC2D-44D0-A34C-2C3AC9FBDC34}"/>
              </c:ext>
            </c:extLst>
          </c:dPt>
          <c:xVal>
            <c:numRef>
              <c:f>Sheet1!$G$2:$G$10</c:f>
              <c:numCache>
                <c:formatCode>0</c:formatCode>
                <c:ptCount val="9"/>
                <c:pt idx="0">
                  <c:v>32.007009431989502</c:v>
                </c:pt>
                <c:pt idx="1">
                  <c:v>22.984631825523</c:v>
                </c:pt>
                <c:pt idx="2">
                  <c:v>31.199911873200097</c:v>
                </c:pt>
                <c:pt idx="3">
                  <c:v>29.633310955550002</c:v>
                </c:pt>
                <c:pt idx="4">
                  <c:v>32.927538040608702</c:v>
                </c:pt>
                <c:pt idx="5">
                  <c:v>23.937264834094098</c:v>
                </c:pt>
                <c:pt idx="6">
                  <c:v>23.572328344641498</c:v>
                </c:pt>
                <c:pt idx="7">
                  <c:v>19.244950821132601</c:v>
                </c:pt>
                <c:pt idx="8">
                  <c:v>18.185972832720999</c:v>
                </c:pt>
              </c:numCache>
            </c:numRef>
          </c:xVal>
          <c:yVal>
            <c:numRef>
              <c:f>Sheet1!$B$2:$B$10</c:f>
              <c:numCache>
                <c:formatCode>General</c:formatCode>
                <c:ptCount val="9"/>
                <c:pt idx="0">
                  <c:v>0.5</c:v>
                </c:pt>
                <c:pt idx="1">
                  <c:v>1.5</c:v>
                </c:pt>
                <c:pt idx="2">
                  <c:v>2.5</c:v>
                </c:pt>
                <c:pt idx="3">
                  <c:v>3.5</c:v>
                </c:pt>
                <c:pt idx="4" formatCode="0.0">
                  <c:v>4.5</c:v>
                </c:pt>
                <c:pt idx="5" formatCode="0.0">
                  <c:v>5.5</c:v>
                </c:pt>
                <c:pt idx="6" formatCode="0.0">
                  <c:v>6.5</c:v>
                </c:pt>
                <c:pt idx="7" formatCode="0.0">
                  <c:v>7.5</c:v>
                </c:pt>
                <c:pt idx="8" formatCode="0.0">
                  <c:v>8.5</c:v>
                </c:pt>
              </c:numCache>
            </c:numRef>
          </c:yVal>
          <c:smooth val="0"/>
          <c:extLst>
            <c:ext xmlns:c16="http://schemas.microsoft.com/office/drawing/2014/chart" uri="{C3380CC4-5D6E-409C-BE32-E72D297353CC}">
              <c16:uniqueId val="{00000005-AC2D-44D0-A34C-2C3AC9FBDC34}"/>
            </c:ext>
          </c:extLst>
        </c:ser>
        <c:ser>
          <c:idx val="6"/>
          <c:order val="5"/>
          <c:tx>
            <c:strRef>
              <c:f>Sheet1!$H$1</c:f>
              <c:strCache>
                <c:ptCount val="1"/>
                <c:pt idx="0">
                  <c:v>O2 TV
2017</c:v>
                </c:pt>
              </c:strCache>
            </c:strRef>
          </c:tx>
          <c:spPr>
            <a:ln w="12700">
              <a:solidFill>
                <a:srgbClr val="E0B114"/>
              </a:solidFill>
              <a:prstDash val="sysDash"/>
            </a:ln>
          </c:spPr>
          <c:marker>
            <c:symbol val="none"/>
          </c:marker>
          <c:xVal>
            <c:numRef>
              <c:f>Sheet1!$H$2:$H$12</c:f>
              <c:numCache>
                <c:formatCode>0</c:formatCode>
                <c:ptCount val="11"/>
                <c:pt idx="0">
                  <c:v>32.562888501155705</c:v>
                </c:pt>
                <c:pt idx="1">
                  <c:v>24.3463401834805</c:v>
                </c:pt>
                <c:pt idx="2">
                  <c:v>27.675966688486</c:v>
                </c:pt>
                <c:pt idx="3">
                  <c:v>27.541700588687501</c:v>
                </c:pt>
                <c:pt idx="4">
                  <c:v>23.675133504487299</c:v>
                </c:pt>
                <c:pt idx="5">
                  <c:v>23.485578494771602</c:v>
                </c:pt>
                <c:pt idx="6">
                  <c:v>22.3243674565134</c:v>
                </c:pt>
                <c:pt idx="7">
                  <c:v>16.383959835424101</c:v>
                </c:pt>
                <c:pt idx="8">
                  <c:v>14.588121068117799</c:v>
                </c:pt>
              </c:numCache>
            </c:numRef>
          </c:xVal>
          <c:yVal>
            <c:numRef>
              <c:f>Sheet1!$B$2:$B$10</c:f>
              <c:numCache>
                <c:formatCode>General</c:formatCode>
                <c:ptCount val="9"/>
                <c:pt idx="0">
                  <c:v>0.5</c:v>
                </c:pt>
                <c:pt idx="1">
                  <c:v>1.5</c:v>
                </c:pt>
                <c:pt idx="2">
                  <c:v>2.5</c:v>
                </c:pt>
                <c:pt idx="3">
                  <c:v>3.5</c:v>
                </c:pt>
                <c:pt idx="4" formatCode="0.0">
                  <c:v>4.5</c:v>
                </c:pt>
                <c:pt idx="5" formatCode="0.0">
                  <c:v>5.5</c:v>
                </c:pt>
                <c:pt idx="6" formatCode="0.0">
                  <c:v>6.5</c:v>
                </c:pt>
                <c:pt idx="7" formatCode="0.0">
                  <c:v>7.5</c:v>
                </c:pt>
                <c:pt idx="8" formatCode="0.0">
                  <c:v>8.5</c:v>
                </c:pt>
              </c:numCache>
            </c:numRef>
          </c:yVal>
          <c:smooth val="0"/>
          <c:extLst>
            <c:ext xmlns:c16="http://schemas.microsoft.com/office/drawing/2014/chart" uri="{C3380CC4-5D6E-409C-BE32-E72D297353CC}">
              <c16:uniqueId val="{00000006-AC2D-44D0-A34C-2C3AC9FBDC34}"/>
            </c:ext>
          </c:extLst>
        </c:ser>
        <c:ser>
          <c:idx val="0"/>
          <c:order val="6"/>
          <c:tx>
            <c:strRef>
              <c:f>Sheet1!$I$1</c:f>
              <c:strCache>
                <c:ptCount val="1"/>
                <c:pt idx="0">
                  <c:v>Skylink
2017</c:v>
                </c:pt>
              </c:strCache>
            </c:strRef>
          </c:tx>
          <c:spPr>
            <a:ln w="12700">
              <a:solidFill>
                <a:srgbClr val="964732"/>
              </a:solidFill>
              <a:prstDash val="sysDash"/>
            </a:ln>
          </c:spPr>
          <c:marker>
            <c:symbol val="none"/>
          </c:marker>
          <c:xVal>
            <c:numRef>
              <c:f>Sheet1!$I$2:$I$10</c:f>
              <c:numCache>
                <c:formatCode>0</c:formatCode>
                <c:ptCount val="9"/>
                <c:pt idx="0">
                  <c:v>27.862793338205798</c:v>
                </c:pt>
                <c:pt idx="1">
                  <c:v>18.4082482423876</c:v>
                </c:pt>
                <c:pt idx="2">
                  <c:v>28.524215177213701</c:v>
                </c:pt>
                <c:pt idx="3">
                  <c:v>24.983328772524999</c:v>
                </c:pt>
                <c:pt idx="4">
                  <c:v>27.078488859382301</c:v>
                </c:pt>
                <c:pt idx="5">
                  <c:v>20.754445208868301</c:v>
                </c:pt>
                <c:pt idx="6">
                  <c:v>19.066915461399599</c:v>
                </c:pt>
                <c:pt idx="7">
                  <c:v>16.655624815016601</c:v>
                </c:pt>
                <c:pt idx="8">
                  <c:v>17.0648023444028</c:v>
                </c:pt>
              </c:numCache>
            </c:numRef>
          </c:xVal>
          <c:yVal>
            <c:numRef>
              <c:f>Sheet1!$B$2:$B$10</c:f>
              <c:numCache>
                <c:formatCode>General</c:formatCode>
                <c:ptCount val="9"/>
                <c:pt idx="0">
                  <c:v>0.5</c:v>
                </c:pt>
                <c:pt idx="1">
                  <c:v>1.5</c:v>
                </c:pt>
                <c:pt idx="2">
                  <c:v>2.5</c:v>
                </c:pt>
                <c:pt idx="3">
                  <c:v>3.5</c:v>
                </c:pt>
                <c:pt idx="4" formatCode="0.0">
                  <c:v>4.5</c:v>
                </c:pt>
                <c:pt idx="5" formatCode="0.0">
                  <c:v>5.5</c:v>
                </c:pt>
                <c:pt idx="6" formatCode="0.0">
                  <c:v>6.5</c:v>
                </c:pt>
                <c:pt idx="7" formatCode="0.0">
                  <c:v>7.5</c:v>
                </c:pt>
                <c:pt idx="8" formatCode="0.0">
                  <c:v>8.5</c:v>
                </c:pt>
              </c:numCache>
            </c:numRef>
          </c:yVal>
          <c:smooth val="0"/>
          <c:extLst>
            <c:ext xmlns:c16="http://schemas.microsoft.com/office/drawing/2014/chart" uri="{C3380CC4-5D6E-409C-BE32-E72D297353CC}">
              <c16:uniqueId val="{00000001-AA38-4A21-A226-CD7084BFAB75}"/>
            </c:ext>
          </c:extLst>
        </c:ser>
        <c:ser>
          <c:idx val="7"/>
          <c:order val="7"/>
          <c:tx>
            <c:strRef>
              <c:f>Sheet1!$J$1</c:f>
              <c:strCache>
                <c:ptCount val="1"/>
                <c:pt idx="0">
                  <c:v>DIGI
2017</c:v>
                </c:pt>
              </c:strCache>
            </c:strRef>
          </c:tx>
          <c:spPr>
            <a:ln w="12700">
              <a:solidFill>
                <a:srgbClr val="0693D3"/>
              </a:solidFill>
              <a:prstDash val="sysDash"/>
            </a:ln>
          </c:spPr>
          <c:marker>
            <c:symbol val="none"/>
          </c:marker>
          <c:xVal>
            <c:numRef>
              <c:f>Sheet1!$J$2:$J$10</c:f>
              <c:numCache>
                <c:formatCode>0</c:formatCode>
                <c:ptCount val="9"/>
                <c:pt idx="0">
                  <c:v>14.0883002088675</c:v>
                </c:pt>
                <c:pt idx="1">
                  <c:v>9.859844665210229</c:v>
                </c:pt>
                <c:pt idx="2">
                  <c:v>12.747487930878801</c:v>
                </c:pt>
                <c:pt idx="3">
                  <c:v>11.688913332466599</c:v>
                </c:pt>
                <c:pt idx="4">
                  <c:v>10.940381453589399</c:v>
                </c:pt>
                <c:pt idx="5">
                  <c:v>8.6768809469846797</c:v>
                </c:pt>
                <c:pt idx="6">
                  <c:v>7.6017432085973793</c:v>
                </c:pt>
                <c:pt idx="7">
                  <c:v>7.5208258187187598</c:v>
                </c:pt>
                <c:pt idx="8">
                  <c:v>7.7177906584233096</c:v>
                </c:pt>
              </c:numCache>
            </c:numRef>
          </c:xVal>
          <c:yVal>
            <c:numRef>
              <c:f>Sheet1!$B$2:$B$10</c:f>
              <c:numCache>
                <c:formatCode>General</c:formatCode>
                <c:ptCount val="9"/>
                <c:pt idx="0">
                  <c:v>0.5</c:v>
                </c:pt>
                <c:pt idx="1">
                  <c:v>1.5</c:v>
                </c:pt>
                <c:pt idx="2">
                  <c:v>2.5</c:v>
                </c:pt>
                <c:pt idx="3">
                  <c:v>3.5</c:v>
                </c:pt>
                <c:pt idx="4" formatCode="0.0">
                  <c:v>4.5</c:v>
                </c:pt>
                <c:pt idx="5" formatCode="0.0">
                  <c:v>5.5</c:v>
                </c:pt>
                <c:pt idx="6" formatCode="0.0">
                  <c:v>6.5</c:v>
                </c:pt>
                <c:pt idx="7" formatCode="0.0">
                  <c:v>7.5</c:v>
                </c:pt>
                <c:pt idx="8" formatCode="0.0">
                  <c:v>8.5</c:v>
                </c:pt>
              </c:numCache>
            </c:numRef>
          </c:yVal>
          <c:smooth val="0"/>
          <c:extLst>
            <c:ext xmlns:c16="http://schemas.microsoft.com/office/drawing/2014/chart" uri="{C3380CC4-5D6E-409C-BE32-E72D297353CC}">
              <c16:uniqueId val="{00000002-AA38-4A21-A226-CD7084BFAB75}"/>
            </c:ext>
          </c:extLst>
        </c:ser>
        <c:dLbls>
          <c:showLegendKey val="0"/>
          <c:showVal val="0"/>
          <c:showCatName val="0"/>
          <c:showSerName val="0"/>
          <c:showPercent val="0"/>
          <c:showBubbleSize val="0"/>
        </c:dLbls>
        <c:axId val="256955520"/>
        <c:axId val="256957056"/>
      </c:scatterChart>
      <c:valAx>
        <c:axId val="256955520"/>
        <c:scaling>
          <c:orientation val="minMax"/>
          <c:max val="50"/>
          <c:min val="0"/>
        </c:scaling>
        <c:delete val="0"/>
        <c:axPos val="t"/>
        <c:majorGridlines>
          <c:spPr>
            <a:ln>
              <a:solidFill>
                <a:srgbClr val="969696"/>
              </a:solidFill>
              <a:prstDash val="sysDash"/>
            </a:ln>
          </c:spPr>
        </c:majorGridlines>
        <c:numFmt formatCode="#,##0" sourceLinked="0"/>
        <c:majorTickMark val="none"/>
        <c:minorTickMark val="none"/>
        <c:tickLblPos val="nextTo"/>
        <c:spPr>
          <a:ln>
            <a:noFill/>
          </a:ln>
        </c:spPr>
        <c:txPr>
          <a:bodyPr/>
          <a:lstStyle/>
          <a:p>
            <a:pPr>
              <a:defRPr sz="900" b="1">
                <a:latin typeface="Arial" pitchFamily="34" charset="0"/>
                <a:cs typeface="Arial" pitchFamily="34" charset="0"/>
              </a:defRPr>
            </a:pPr>
            <a:endParaRPr lang="cs-CZ"/>
          </a:p>
        </c:txPr>
        <c:crossAx val="256957056"/>
        <c:crosses val="autoZero"/>
        <c:crossBetween val="midCat"/>
        <c:majorUnit val="15"/>
      </c:valAx>
      <c:valAx>
        <c:axId val="256957056"/>
        <c:scaling>
          <c:orientation val="maxMin"/>
          <c:max val="9"/>
          <c:min val="0"/>
        </c:scaling>
        <c:delete val="1"/>
        <c:axPos val="r"/>
        <c:majorGridlines>
          <c:spPr>
            <a:ln>
              <a:solidFill>
                <a:srgbClr val="969696"/>
              </a:solidFill>
              <a:prstDash val="sysDash"/>
            </a:ln>
          </c:spPr>
        </c:majorGridlines>
        <c:numFmt formatCode="General" sourceLinked="1"/>
        <c:majorTickMark val="out"/>
        <c:minorTickMark val="none"/>
        <c:tickLblPos val="nextTo"/>
        <c:crossAx val="256955520"/>
        <c:crosses val="max"/>
        <c:crossBetween val="midCat"/>
        <c:majorUnit val="1"/>
      </c:valAx>
      <c:spPr>
        <a:solidFill>
          <a:schemeClr val="bg1"/>
        </a:solidFill>
        <a:ln w="19050">
          <a:solidFill>
            <a:schemeClr val="bg2"/>
          </a:solidFill>
        </a:ln>
      </c:spPr>
    </c:plotArea>
    <c:legend>
      <c:legendPos val="r"/>
      <c:legendEntry>
        <c:idx val="0"/>
        <c:txPr>
          <a:bodyPr/>
          <a:lstStyle/>
          <a:p>
            <a:pPr>
              <a:defRPr sz="1000" b="1">
                <a:latin typeface="+mn-lt"/>
              </a:defRPr>
            </a:pPr>
            <a:endParaRPr lang="cs-CZ"/>
          </a:p>
        </c:txPr>
      </c:legendEntry>
      <c:legendEntry>
        <c:idx val="1"/>
        <c:txPr>
          <a:bodyPr/>
          <a:lstStyle/>
          <a:p>
            <a:pPr>
              <a:defRPr sz="1000" b="1">
                <a:latin typeface="+mn-lt"/>
              </a:defRPr>
            </a:pPr>
            <a:endParaRPr lang="cs-CZ"/>
          </a:p>
        </c:txPr>
      </c:legendEntry>
      <c:legendEntry>
        <c:idx val="2"/>
        <c:txPr>
          <a:bodyPr/>
          <a:lstStyle/>
          <a:p>
            <a:pPr>
              <a:defRPr sz="1000" b="1">
                <a:latin typeface="+mn-lt"/>
              </a:defRPr>
            </a:pPr>
            <a:endParaRPr lang="cs-CZ"/>
          </a:p>
        </c:txPr>
      </c:legendEntry>
      <c:legendEntry>
        <c:idx val="3"/>
        <c:txPr>
          <a:bodyPr/>
          <a:lstStyle/>
          <a:p>
            <a:pPr>
              <a:defRPr sz="1000" b="1">
                <a:latin typeface="+mn-lt"/>
              </a:defRPr>
            </a:pPr>
            <a:endParaRPr lang="cs-CZ"/>
          </a:p>
        </c:txPr>
      </c:legendEntry>
      <c:legendEntry>
        <c:idx val="4"/>
        <c:txPr>
          <a:bodyPr/>
          <a:lstStyle/>
          <a:p>
            <a:pPr>
              <a:defRPr sz="1000" b="1">
                <a:latin typeface="+mn-lt"/>
              </a:defRPr>
            </a:pPr>
            <a:endParaRPr lang="cs-CZ"/>
          </a:p>
        </c:txPr>
      </c:legendEntry>
      <c:legendEntry>
        <c:idx val="5"/>
        <c:txPr>
          <a:bodyPr/>
          <a:lstStyle/>
          <a:p>
            <a:pPr>
              <a:defRPr sz="1000" b="1">
                <a:latin typeface="+mn-lt"/>
              </a:defRPr>
            </a:pPr>
            <a:endParaRPr lang="cs-CZ"/>
          </a:p>
        </c:txPr>
      </c:legendEntry>
      <c:layout>
        <c:manualLayout>
          <c:xMode val="edge"/>
          <c:yMode val="edge"/>
          <c:x val="0.88612114389251206"/>
          <c:y val="4.4658761594885854E-2"/>
          <c:w val="0.11183101406217734"/>
          <c:h val="0.93128870772441597"/>
        </c:manualLayout>
      </c:layout>
      <c:overlay val="0"/>
      <c:spPr>
        <a:solidFill>
          <a:schemeClr val="bg1"/>
        </a:solidFill>
      </c:spPr>
      <c:txPr>
        <a:bodyPr/>
        <a:lstStyle/>
        <a:p>
          <a:pPr>
            <a:defRPr sz="1000" b="1">
              <a:latin typeface="+mn-lt"/>
            </a:defRPr>
          </a:pPr>
          <a:endParaRPr lang="cs-CZ"/>
        </a:p>
      </c:txPr>
    </c:legend>
    <c:plotVisOnly val="1"/>
    <c:dispBlanksAs val="gap"/>
    <c:showDLblsOverMax val="0"/>
  </c:chart>
  <c:spPr>
    <a:scene3d>
      <a:camera prst="orthographicFront"/>
      <a:lightRig rig="threePt" dir="t"/>
    </a:scene3d>
    <a:sp3d prstMaterial="dkEdge"/>
  </c:spPr>
  <c:txPr>
    <a:bodyPr/>
    <a:lstStyle/>
    <a:p>
      <a:pPr>
        <a:defRPr sz="1800"/>
      </a:pPr>
      <a:endParaRPr lang="cs-CZ"/>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08791817914166"/>
          <c:y val="0.11886304410066344"/>
          <c:w val="0.57896796613470836"/>
          <c:h val="0.85588990760268058"/>
        </c:manualLayout>
      </c:layout>
      <c:barChart>
        <c:barDir val="bar"/>
        <c:grouping val="percentStacked"/>
        <c:varyColors val="0"/>
        <c:ser>
          <c:idx val="0"/>
          <c:order val="0"/>
          <c:tx>
            <c:strRef>
              <c:f>Sheet1!$B$1</c:f>
              <c:strCache>
                <c:ptCount val="1"/>
                <c:pt idx="0">
                  <c:v>Odpůrci reklamy</c:v>
                </c:pt>
              </c:strCache>
            </c:strRef>
          </c:tx>
          <c:spPr>
            <a:solidFill>
              <a:srgbClr val="85280F"/>
            </a:solidFill>
            <a:ln>
              <a:noFill/>
            </a:ln>
            <a:effectLst/>
          </c:spPr>
          <c:invertIfNegative val="0"/>
          <c:dLbls>
            <c:dLbl>
              <c:idx val="1"/>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2-6869-4EBE-99F1-FA1D7CE6527B}"/>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Sheet1!$A$53:$A$66</c:f>
              <c:strCache>
                <c:ptCount val="14"/>
                <c:pt idx="0">
                  <c:v>SLEDOVÁNÍ TV/PC</c:v>
                </c:pt>
                <c:pt idx="1">
                  <c:v>Většinou na televizi</c:v>
                </c:pt>
                <c:pt idx="2">
                  <c:v>Většinou na počítači</c:v>
                </c:pt>
                <c:pt idx="3">
                  <c:v>Jak kdy, to je různé</c:v>
                </c:pt>
                <c:pt idx="4">
                  <c:v>PŘÍJEM DOMÁCNOSTI</c:v>
                </c:pt>
                <c:pt idx="5">
                  <c:v>Do 20 000 Kč</c:v>
                </c:pt>
                <c:pt idx="6">
                  <c:v>20 001 – 40 000 Kč</c:v>
                </c:pt>
                <c:pt idx="7">
                  <c:v>40 001 Kč a více</c:v>
                </c:pt>
                <c:pt idx="8">
                  <c:v>Nevím, nechci odpovědět</c:v>
                </c:pt>
                <c:pt idx="10">
                  <c:v>SEGMENTACE - 3 SKUPINY</c:v>
                </c:pt>
                <c:pt idx="11">
                  <c:v>hračičkové</c:v>
                </c:pt>
                <c:pt idx="12">
                  <c:v>pohodlní konzumenti</c:v>
                </c:pt>
                <c:pt idx="13">
                  <c:v>nelineární diváci</c:v>
                </c:pt>
              </c:strCache>
            </c:strRef>
          </c:cat>
          <c:val>
            <c:numRef>
              <c:f>Sheet1!$B$53:$B$66</c:f>
              <c:numCache>
                <c:formatCode>0</c:formatCode>
                <c:ptCount val="14"/>
                <c:pt idx="1">
                  <c:v>27.357941894462034</c:v>
                </c:pt>
                <c:pt idx="2">
                  <c:v>36.674626097228483</c:v>
                </c:pt>
                <c:pt idx="3">
                  <c:v>32.792732900587154</c:v>
                </c:pt>
                <c:pt idx="5">
                  <c:v>28.520509435992793</c:v>
                </c:pt>
                <c:pt idx="6">
                  <c:v>28.588191729731705</c:v>
                </c:pt>
                <c:pt idx="7">
                  <c:v>31.915734749563164</c:v>
                </c:pt>
                <c:pt idx="8">
                  <c:v>21.034433126246661</c:v>
                </c:pt>
                <c:pt idx="11">
                  <c:v>43.932450016349904</c:v>
                </c:pt>
                <c:pt idx="12">
                  <c:v>17.814382428392001</c:v>
                </c:pt>
                <c:pt idx="13">
                  <c:v>20.325355501132396</c:v>
                </c:pt>
              </c:numCache>
            </c:numRef>
          </c:val>
          <c:extLst>
            <c:ext xmlns:c16="http://schemas.microsoft.com/office/drawing/2014/chart" uri="{C3380CC4-5D6E-409C-BE32-E72D297353CC}">
              <c16:uniqueId val="{00000000-324D-4C88-B4E0-A14000C16445}"/>
            </c:ext>
          </c:extLst>
        </c:ser>
        <c:ser>
          <c:idx val="1"/>
          <c:order val="1"/>
          <c:tx>
            <c:strRef>
              <c:f>Sheet1!$C$1</c:f>
              <c:strCache>
                <c:ptCount val="1"/>
                <c:pt idx="0">
                  <c:v>Pohodlní konzumenti</c:v>
                </c:pt>
              </c:strCache>
            </c:strRef>
          </c:tx>
          <c:spPr>
            <a:solidFill>
              <a:srgbClr val="71ADA7"/>
            </a:solidFill>
            <a:ln>
              <a:noFill/>
            </a:ln>
            <a:effectLst/>
          </c:spPr>
          <c:invertIfNegative val="0"/>
          <c:dLbls>
            <c:dLbl>
              <c:idx val="2"/>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1-63AC-4388-8174-8ED2F8625129}"/>
                </c:ext>
              </c:extLst>
            </c:dLbl>
            <c:dLbl>
              <c:idx val="3"/>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3-6869-4EBE-99F1-FA1D7CE6527B}"/>
                </c:ext>
              </c:extLst>
            </c:dLbl>
            <c:dLbl>
              <c:idx val="7"/>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3-8428-4709-A43E-9454D5C5468E}"/>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Sheet1!$A$53:$A$66</c:f>
              <c:strCache>
                <c:ptCount val="14"/>
                <c:pt idx="0">
                  <c:v>SLEDOVÁNÍ TV/PC</c:v>
                </c:pt>
                <c:pt idx="1">
                  <c:v>Většinou na televizi</c:v>
                </c:pt>
                <c:pt idx="2">
                  <c:v>Většinou na počítači</c:v>
                </c:pt>
                <c:pt idx="3">
                  <c:v>Jak kdy, to je různé</c:v>
                </c:pt>
                <c:pt idx="4">
                  <c:v>PŘÍJEM DOMÁCNOSTI</c:v>
                </c:pt>
                <c:pt idx="5">
                  <c:v>Do 20 000 Kč</c:v>
                </c:pt>
                <c:pt idx="6">
                  <c:v>20 001 – 40 000 Kč</c:v>
                </c:pt>
                <c:pt idx="7">
                  <c:v>40 001 Kč a více</c:v>
                </c:pt>
                <c:pt idx="8">
                  <c:v>Nevím, nechci odpovědět</c:v>
                </c:pt>
                <c:pt idx="10">
                  <c:v>SEGMENTACE - 3 SKUPINY</c:v>
                </c:pt>
                <c:pt idx="11">
                  <c:v>hračičkové</c:v>
                </c:pt>
                <c:pt idx="12">
                  <c:v>pohodlní konzumenti</c:v>
                </c:pt>
                <c:pt idx="13">
                  <c:v>nelineární diváci</c:v>
                </c:pt>
              </c:strCache>
            </c:strRef>
          </c:cat>
          <c:val>
            <c:numRef>
              <c:f>Sheet1!$C$53:$C$66</c:f>
              <c:numCache>
                <c:formatCode>0</c:formatCode>
                <c:ptCount val="14"/>
                <c:pt idx="1">
                  <c:v>28.464121492400452</c:v>
                </c:pt>
                <c:pt idx="2">
                  <c:v>11.804638299638965</c:v>
                </c:pt>
                <c:pt idx="3">
                  <c:v>15.042133014117709</c:v>
                </c:pt>
                <c:pt idx="5">
                  <c:v>32.603675466212017</c:v>
                </c:pt>
                <c:pt idx="6">
                  <c:v>27.664239448209159</c:v>
                </c:pt>
                <c:pt idx="7">
                  <c:v>15.754061602857696</c:v>
                </c:pt>
                <c:pt idx="8">
                  <c:v>27.010860872524372</c:v>
                </c:pt>
                <c:pt idx="11">
                  <c:v>0</c:v>
                </c:pt>
                <c:pt idx="12">
                  <c:v>74.947658269614465</c:v>
                </c:pt>
                <c:pt idx="13">
                  <c:v>0.36114698960784841</c:v>
                </c:pt>
              </c:numCache>
            </c:numRef>
          </c:val>
          <c:extLst>
            <c:ext xmlns:c16="http://schemas.microsoft.com/office/drawing/2014/chart" uri="{C3380CC4-5D6E-409C-BE32-E72D297353CC}">
              <c16:uniqueId val="{00000001-324D-4C88-B4E0-A14000C16445}"/>
            </c:ext>
          </c:extLst>
        </c:ser>
        <c:ser>
          <c:idx val="2"/>
          <c:order val="2"/>
          <c:tx>
            <c:strRef>
              <c:f>Sheet1!$D$1</c:f>
              <c:strCache>
                <c:ptCount val="1"/>
                <c:pt idx="0">
                  <c:v>Hračičkové</c:v>
                </c:pt>
              </c:strCache>
            </c:strRef>
          </c:tx>
          <c:spPr>
            <a:solidFill>
              <a:srgbClr val="496249"/>
            </a:solidFill>
            <a:ln>
              <a:noFill/>
            </a:ln>
            <a:effectLst/>
          </c:spPr>
          <c:invertIfNegative val="0"/>
          <c:dLbls>
            <c:dLbl>
              <c:idx val="5"/>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9-324D-4C88-B4E0-A14000C16445}"/>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Sheet1!$A$53:$A$66</c:f>
              <c:strCache>
                <c:ptCount val="14"/>
                <c:pt idx="0">
                  <c:v>SLEDOVÁNÍ TV/PC</c:v>
                </c:pt>
                <c:pt idx="1">
                  <c:v>Většinou na televizi</c:v>
                </c:pt>
                <c:pt idx="2">
                  <c:v>Většinou na počítači</c:v>
                </c:pt>
                <c:pt idx="3">
                  <c:v>Jak kdy, to je různé</c:v>
                </c:pt>
                <c:pt idx="4">
                  <c:v>PŘÍJEM DOMÁCNOSTI</c:v>
                </c:pt>
                <c:pt idx="5">
                  <c:v>Do 20 000 Kč</c:v>
                </c:pt>
                <c:pt idx="6">
                  <c:v>20 001 – 40 000 Kč</c:v>
                </c:pt>
                <c:pt idx="7">
                  <c:v>40 001 Kč a více</c:v>
                </c:pt>
                <c:pt idx="8">
                  <c:v>Nevím, nechci odpovědět</c:v>
                </c:pt>
                <c:pt idx="10">
                  <c:v>SEGMENTACE - 3 SKUPINY</c:v>
                </c:pt>
                <c:pt idx="11">
                  <c:v>hračičkové</c:v>
                </c:pt>
                <c:pt idx="12">
                  <c:v>pohodlní konzumenti</c:v>
                </c:pt>
                <c:pt idx="13">
                  <c:v>nelineární diváci</c:v>
                </c:pt>
              </c:strCache>
            </c:strRef>
          </c:cat>
          <c:val>
            <c:numRef>
              <c:f>Sheet1!$D$53:$D$66</c:f>
              <c:numCache>
                <c:formatCode>0</c:formatCode>
                <c:ptCount val="14"/>
                <c:pt idx="1">
                  <c:v>26.340411900939998</c:v>
                </c:pt>
                <c:pt idx="2">
                  <c:v>26.761799434073925</c:v>
                </c:pt>
                <c:pt idx="3">
                  <c:v>34.636410046207509</c:v>
                </c:pt>
                <c:pt idx="5">
                  <c:v>19.115223737104532</c:v>
                </c:pt>
                <c:pt idx="6">
                  <c:v>28.744104401101424</c:v>
                </c:pt>
                <c:pt idx="7">
                  <c:v>32.065536810778219</c:v>
                </c:pt>
                <c:pt idx="8">
                  <c:v>23.451684037451066</c:v>
                </c:pt>
                <c:pt idx="11">
                  <c:v>56.067549983650089</c:v>
                </c:pt>
                <c:pt idx="12">
                  <c:v>7.2379593019935253</c:v>
                </c:pt>
                <c:pt idx="13">
                  <c:v>6.6155670113584586</c:v>
                </c:pt>
              </c:numCache>
            </c:numRef>
          </c:val>
          <c:extLst>
            <c:ext xmlns:c16="http://schemas.microsoft.com/office/drawing/2014/chart" uri="{C3380CC4-5D6E-409C-BE32-E72D297353CC}">
              <c16:uniqueId val="{00000002-324D-4C88-B4E0-A14000C16445}"/>
            </c:ext>
          </c:extLst>
        </c:ser>
        <c:ser>
          <c:idx val="3"/>
          <c:order val="3"/>
          <c:tx>
            <c:strRef>
              <c:f>Sheet1!$E$1</c:f>
              <c:strCache>
                <c:ptCount val="1"/>
                <c:pt idx="0">
                  <c:v>Nelineární diváci</c:v>
                </c:pt>
              </c:strCache>
            </c:strRef>
          </c:tx>
          <c:spPr>
            <a:solidFill>
              <a:schemeClr val="accent4"/>
            </a:solidFill>
            <a:ln>
              <a:noFill/>
            </a:ln>
            <a:effectLst/>
          </c:spPr>
          <c:invertIfNegative val="0"/>
          <c:dLbls>
            <c:dLbl>
              <c:idx val="6"/>
              <c:spPr>
                <a:noFill/>
                <a:ln w="12700">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extLst>
                <c:ext xmlns:c16="http://schemas.microsoft.com/office/drawing/2014/chart" uri="{C3380CC4-5D6E-409C-BE32-E72D297353CC}">
                  <c16:uniqueId val="{00000004-6869-4EBE-99F1-FA1D7CE6527B}"/>
                </c:ext>
              </c:extLst>
            </c:dLbl>
            <c:dLbl>
              <c:idx val="10"/>
              <c:delete val="1"/>
              <c:extLst>
                <c:ext xmlns:c15="http://schemas.microsoft.com/office/drawing/2012/chart" uri="{CE6537A1-D6FC-4f65-9D91-7224C49458BB}"/>
                <c:ext xmlns:c16="http://schemas.microsoft.com/office/drawing/2014/chart" uri="{C3380CC4-5D6E-409C-BE32-E72D297353CC}">
                  <c16:uniqueId val="{00000000-6869-4EBE-99F1-FA1D7CE6527B}"/>
                </c:ext>
              </c:extLst>
            </c:dLbl>
            <c:dLbl>
              <c:idx val="11"/>
              <c:delete val="1"/>
              <c:extLst>
                <c:ext xmlns:c15="http://schemas.microsoft.com/office/drawing/2012/chart" uri="{CE6537A1-D6FC-4f65-9D91-7224C49458BB}"/>
                <c:ext xmlns:c16="http://schemas.microsoft.com/office/drawing/2014/chart" uri="{C3380CC4-5D6E-409C-BE32-E72D297353CC}">
                  <c16:uniqueId val="{00000001-6869-4EBE-99F1-FA1D7CE6527B}"/>
                </c:ext>
              </c:extLst>
            </c:dLbl>
            <c:spPr>
              <a:noFill/>
              <a:ln w="12700">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Sheet1!$A$53:$A$66</c:f>
              <c:strCache>
                <c:ptCount val="14"/>
                <c:pt idx="0">
                  <c:v>SLEDOVÁNÍ TV/PC</c:v>
                </c:pt>
                <c:pt idx="1">
                  <c:v>Většinou na televizi</c:v>
                </c:pt>
                <c:pt idx="2">
                  <c:v>Většinou na počítači</c:v>
                </c:pt>
                <c:pt idx="3">
                  <c:v>Jak kdy, to je různé</c:v>
                </c:pt>
                <c:pt idx="4">
                  <c:v>PŘÍJEM DOMÁCNOSTI</c:v>
                </c:pt>
                <c:pt idx="5">
                  <c:v>Do 20 000 Kč</c:v>
                </c:pt>
                <c:pt idx="6">
                  <c:v>20 001 – 40 000 Kč</c:v>
                </c:pt>
                <c:pt idx="7">
                  <c:v>40 001 Kč a více</c:v>
                </c:pt>
                <c:pt idx="8">
                  <c:v>Nevím, nechci odpovědět</c:v>
                </c:pt>
                <c:pt idx="10">
                  <c:v>SEGMENTACE - 3 SKUPINY</c:v>
                </c:pt>
                <c:pt idx="11">
                  <c:v>hračičkové</c:v>
                </c:pt>
                <c:pt idx="12">
                  <c:v>pohodlní konzumenti</c:v>
                </c:pt>
                <c:pt idx="13">
                  <c:v>nelineární diváci</c:v>
                </c:pt>
              </c:strCache>
            </c:strRef>
          </c:cat>
          <c:val>
            <c:numRef>
              <c:f>Sheet1!$E$53:$E$66</c:f>
              <c:numCache>
                <c:formatCode>0</c:formatCode>
                <c:ptCount val="14"/>
                <c:pt idx="1">
                  <c:v>15.971381571941027</c:v>
                </c:pt>
                <c:pt idx="2">
                  <c:v>22.232681717581311</c:v>
                </c:pt>
                <c:pt idx="3">
                  <c:v>13.712490524079652</c:v>
                </c:pt>
                <c:pt idx="5">
                  <c:v>18.283003780614912</c:v>
                </c:pt>
                <c:pt idx="6">
                  <c:v>13.264519852307984</c:v>
                </c:pt>
                <c:pt idx="7">
                  <c:v>17.818465374752918</c:v>
                </c:pt>
                <c:pt idx="8">
                  <c:v>23.62247254310811</c:v>
                </c:pt>
                <c:pt idx="11">
                  <c:v>0</c:v>
                </c:pt>
                <c:pt idx="12">
                  <c:v>0</c:v>
                </c:pt>
                <c:pt idx="13">
                  <c:v>72.697930497901282</c:v>
                </c:pt>
              </c:numCache>
            </c:numRef>
          </c:val>
          <c:extLst>
            <c:ext xmlns:c16="http://schemas.microsoft.com/office/drawing/2014/chart" uri="{C3380CC4-5D6E-409C-BE32-E72D297353CC}">
              <c16:uniqueId val="{00000003-324D-4C88-B4E0-A14000C16445}"/>
            </c:ext>
          </c:extLst>
        </c:ser>
        <c:ser>
          <c:idx val="4"/>
          <c:order val="4"/>
          <c:tx>
            <c:strRef>
              <c:f>Sheet1!$F$1</c:f>
              <c:strCache>
                <c:ptCount val="1"/>
                <c:pt idx="0">
                  <c:v>Nezařazení</c:v>
                </c:pt>
              </c:strCache>
            </c:strRef>
          </c:tx>
          <c:spPr>
            <a:solidFill>
              <a:srgbClr val="676A6D"/>
            </a:solidFill>
            <a:ln>
              <a:noFill/>
            </a:ln>
            <a:effectLst/>
          </c:spPr>
          <c:invertIfNegative val="0"/>
          <c:dLbls>
            <c:delete val="1"/>
          </c:dLbls>
          <c:cat>
            <c:strRef>
              <c:f>Sheet1!$A$53:$A$66</c:f>
              <c:strCache>
                <c:ptCount val="14"/>
                <c:pt idx="0">
                  <c:v>SLEDOVÁNÍ TV/PC</c:v>
                </c:pt>
                <c:pt idx="1">
                  <c:v>Většinou na televizi</c:v>
                </c:pt>
                <c:pt idx="2">
                  <c:v>Většinou na počítači</c:v>
                </c:pt>
                <c:pt idx="3">
                  <c:v>Jak kdy, to je různé</c:v>
                </c:pt>
                <c:pt idx="4">
                  <c:v>PŘÍJEM DOMÁCNOSTI</c:v>
                </c:pt>
                <c:pt idx="5">
                  <c:v>Do 20 000 Kč</c:v>
                </c:pt>
                <c:pt idx="6">
                  <c:v>20 001 – 40 000 Kč</c:v>
                </c:pt>
                <c:pt idx="7">
                  <c:v>40 001 Kč a více</c:v>
                </c:pt>
                <c:pt idx="8">
                  <c:v>Nevím, nechci odpovědět</c:v>
                </c:pt>
                <c:pt idx="10">
                  <c:v>SEGMENTACE - 3 SKUPINY</c:v>
                </c:pt>
                <c:pt idx="11">
                  <c:v>hračičkové</c:v>
                </c:pt>
                <c:pt idx="12">
                  <c:v>pohodlní konzumenti</c:v>
                </c:pt>
                <c:pt idx="13">
                  <c:v>nelineární diváci</c:v>
                </c:pt>
              </c:strCache>
            </c:strRef>
          </c:cat>
          <c:val>
            <c:numRef>
              <c:f>Sheet1!$F$53:$F$66</c:f>
              <c:numCache>
                <c:formatCode>0</c:formatCode>
                <c:ptCount val="14"/>
                <c:pt idx="1">
                  <c:v>1.8661431402564905</c:v>
                </c:pt>
                <c:pt idx="2">
                  <c:v>2.5262544514773166</c:v>
                </c:pt>
                <c:pt idx="3">
                  <c:v>3.8162335150079829</c:v>
                </c:pt>
                <c:pt idx="5">
                  <c:v>1.4775875800757481</c:v>
                </c:pt>
                <c:pt idx="6">
                  <c:v>1.7389445686497278</c:v>
                </c:pt>
                <c:pt idx="7">
                  <c:v>2.4462014620480033</c:v>
                </c:pt>
                <c:pt idx="8">
                  <c:v>4.8805494206697748</c:v>
                </c:pt>
                <c:pt idx="11">
                  <c:v>0</c:v>
                </c:pt>
                <c:pt idx="12">
                  <c:v>9.7144514654701197E-15</c:v>
                </c:pt>
                <c:pt idx="13">
                  <c:v>0</c:v>
                </c:pt>
              </c:numCache>
            </c:numRef>
          </c:val>
          <c:extLst>
            <c:ext xmlns:c16="http://schemas.microsoft.com/office/drawing/2014/chart" uri="{C3380CC4-5D6E-409C-BE32-E72D297353CC}">
              <c16:uniqueId val="{00000004-324D-4C88-B4E0-A14000C16445}"/>
            </c:ext>
          </c:extLst>
        </c:ser>
        <c:dLbls>
          <c:dLblPos val="ctr"/>
          <c:showLegendKey val="0"/>
          <c:showVal val="1"/>
          <c:showCatName val="0"/>
          <c:showSerName val="0"/>
          <c:showPercent val="0"/>
          <c:showBubbleSize val="0"/>
        </c:dLbls>
        <c:gapWidth val="20"/>
        <c:overlap val="100"/>
        <c:axId val="96610800"/>
        <c:axId val="62756224"/>
      </c:barChart>
      <c:catAx>
        <c:axId val="966108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62756224"/>
        <c:crosses val="autoZero"/>
        <c:auto val="1"/>
        <c:lblAlgn val="ctr"/>
        <c:lblOffset val="100"/>
        <c:noMultiLvlLbl val="0"/>
      </c:catAx>
      <c:valAx>
        <c:axId val="6275622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96610800"/>
        <c:crosses val="autoZero"/>
        <c:crossBetween val="between"/>
      </c:valAx>
      <c:spPr>
        <a:noFill/>
        <a:ln>
          <a:noFill/>
        </a:ln>
        <a:effectLst/>
      </c:spPr>
    </c:plotArea>
    <c:legend>
      <c:legendPos val="b"/>
      <c:layout>
        <c:manualLayout>
          <c:xMode val="edge"/>
          <c:yMode val="edge"/>
          <c:x val="0.83181441182615579"/>
          <c:y val="0.13614251769432612"/>
          <c:w val="0.16615038391733233"/>
          <c:h val="0.4484894254793216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045572619384914"/>
          <c:y val="4.0482732680084406E-2"/>
          <c:w val="0.53752094009688145"/>
          <c:h val="0.92526264735984409"/>
        </c:manualLayout>
      </c:layout>
      <c:barChart>
        <c:barDir val="bar"/>
        <c:grouping val="clustered"/>
        <c:varyColors val="0"/>
        <c:ser>
          <c:idx val="0"/>
          <c:order val="0"/>
          <c:tx>
            <c:strRef>
              <c:f>Sheet1!$B$1</c:f>
              <c:strCache>
                <c:ptCount val="1"/>
                <c:pt idx="0">
                  <c:v>Podpořená znalost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O2 TV</c:v>
                </c:pt>
                <c:pt idx="1">
                  <c:v>UPC / Vodafone</c:v>
                </c:pt>
                <c:pt idx="2">
                  <c:v>Skylink / CS Link</c:v>
                </c:pt>
                <c:pt idx="3">
                  <c:v>DIGI TV</c:v>
                </c:pt>
                <c:pt idx="4">
                  <c:v>T-Mobile TV</c:v>
                </c:pt>
                <c:pt idx="5">
                  <c:v>freeSAT</c:v>
                </c:pt>
                <c:pt idx="6">
                  <c:v>Kuki TV / AIM / Netbox</c:v>
                </c:pt>
                <c:pt idx="7">
                  <c:v>PODA TV</c:v>
                </c:pt>
                <c:pt idx="8">
                  <c:v>NejTV / NET TV / Nej.cz</c:v>
                </c:pt>
                <c:pt idx="9">
                  <c:v>Sledovanitv.cz</c:v>
                </c:pt>
                <c:pt idx="10">
                  <c:v>RIO Media / Rio TV</c:v>
                </c:pt>
              </c:strCache>
            </c:strRef>
          </c:cat>
          <c:val>
            <c:numRef>
              <c:f>Sheet1!$B$2:$B$12</c:f>
              <c:numCache>
                <c:formatCode>0</c:formatCode>
                <c:ptCount val="11"/>
                <c:pt idx="0">
                  <c:v>86.119763290190292</c:v>
                </c:pt>
                <c:pt idx="1">
                  <c:v>79.823795713779461</c:v>
                </c:pt>
                <c:pt idx="2">
                  <c:v>79.496784597082367</c:v>
                </c:pt>
                <c:pt idx="3">
                  <c:v>64.082806762763639</c:v>
                </c:pt>
                <c:pt idx="4">
                  <c:v>56.874255065570026</c:v>
                </c:pt>
                <c:pt idx="5">
                  <c:v>28.299513314174913</c:v>
                </c:pt>
                <c:pt idx="6">
                  <c:v>13.840128450214703</c:v>
                </c:pt>
                <c:pt idx="7">
                  <c:v>10.400223524957743</c:v>
                </c:pt>
                <c:pt idx="8">
                  <c:v>10.388901195072098</c:v>
                </c:pt>
                <c:pt idx="9">
                  <c:v>8.224768826929834</c:v>
                </c:pt>
                <c:pt idx="10">
                  <c:v>6.606161713277765</c:v>
                </c:pt>
              </c:numCache>
            </c:numRef>
          </c:val>
          <c:extLst>
            <c:ext xmlns:c16="http://schemas.microsoft.com/office/drawing/2014/chart" uri="{C3380CC4-5D6E-409C-BE32-E72D297353CC}">
              <c16:uniqueId val="{00000000-8A7C-44C7-B4AE-854EB3AB4180}"/>
            </c:ext>
          </c:extLst>
        </c:ser>
        <c:dLbls>
          <c:showLegendKey val="0"/>
          <c:showVal val="0"/>
          <c:showCatName val="0"/>
          <c:showSerName val="0"/>
          <c:showPercent val="0"/>
          <c:showBubbleSize val="0"/>
        </c:dLbls>
        <c:gapWidth val="182"/>
        <c:axId val="914223903"/>
        <c:axId val="1153513663"/>
      </c:barChart>
      <c:catAx>
        <c:axId val="914223903"/>
        <c:scaling>
          <c:orientation val="maxMin"/>
        </c:scaling>
        <c:delete val="1"/>
        <c:axPos val="l"/>
        <c:numFmt formatCode="General" sourceLinked="1"/>
        <c:majorTickMark val="out"/>
        <c:minorTickMark val="none"/>
        <c:tickLblPos val="nextTo"/>
        <c:crossAx val="1153513663"/>
        <c:crosses val="autoZero"/>
        <c:auto val="1"/>
        <c:lblAlgn val="ctr"/>
        <c:lblOffset val="100"/>
        <c:noMultiLvlLbl val="0"/>
      </c:catAx>
      <c:valAx>
        <c:axId val="1153513663"/>
        <c:scaling>
          <c:orientation val="minMax"/>
          <c:max val="100"/>
        </c:scaling>
        <c:delete val="1"/>
        <c:axPos val="t"/>
        <c:numFmt formatCode="0" sourceLinked="1"/>
        <c:majorTickMark val="out"/>
        <c:minorTickMark val="none"/>
        <c:tickLblPos val="nextTo"/>
        <c:crossAx val="9142239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045572619384914"/>
          <c:y val="4.0482732680084406E-2"/>
          <c:w val="0.53752094009688145"/>
          <c:h val="0.92526264735984409"/>
        </c:manualLayout>
      </c:layout>
      <c:barChart>
        <c:barDir val="bar"/>
        <c:grouping val="clustered"/>
        <c:varyColors val="0"/>
        <c:ser>
          <c:idx val="0"/>
          <c:order val="0"/>
          <c:tx>
            <c:strRef>
              <c:f>Sheet1!$B$1</c:f>
              <c:strCache>
                <c:ptCount val="1"/>
                <c:pt idx="0">
                  <c:v>Podpořená znalost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O2 TV</c:v>
                </c:pt>
                <c:pt idx="1">
                  <c:v>UPC / Vodafone</c:v>
                </c:pt>
                <c:pt idx="2">
                  <c:v>Skylink / CS Link</c:v>
                </c:pt>
                <c:pt idx="3">
                  <c:v>DIGI TV</c:v>
                </c:pt>
                <c:pt idx="4">
                  <c:v>T-Mobile TV</c:v>
                </c:pt>
                <c:pt idx="5">
                  <c:v>freeSAT</c:v>
                </c:pt>
                <c:pt idx="6">
                  <c:v>Kuki TV / AIM / Netbox</c:v>
                </c:pt>
                <c:pt idx="7">
                  <c:v>PODA TV</c:v>
                </c:pt>
                <c:pt idx="8">
                  <c:v>NejTV / NET TV / Nej.cz</c:v>
                </c:pt>
                <c:pt idx="9">
                  <c:v>Sledovanitv.cz</c:v>
                </c:pt>
                <c:pt idx="10">
                  <c:v>RIO Media / Rio TV</c:v>
                </c:pt>
              </c:strCache>
            </c:strRef>
          </c:cat>
          <c:val>
            <c:numRef>
              <c:f>Sheet1!$B$2:$B$12</c:f>
              <c:numCache>
                <c:formatCode>0</c:formatCode>
                <c:ptCount val="11"/>
                <c:pt idx="0">
                  <c:v>10.636775452568568</c:v>
                </c:pt>
                <c:pt idx="1">
                  <c:v>12.694818221782336</c:v>
                </c:pt>
                <c:pt idx="2">
                  <c:v>16.417230144185975</c:v>
                </c:pt>
                <c:pt idx="3">
                  <c:v>2.6738198229944197</c:v>
                </c:pt>
                <c:pt idx="4">
                  <c:v>4.1082578985065945</c:v>
                </c:pt>
                <c:pt idx="5">
                  <c:v>3.2570921471033696</c:v>
                </c:pt>
                <c:pt idx="6">
                  <c:v>0.9689188602139196</c:v>
                </c:pt>
                <c:pt idx="7">
                  <c:v>2.8917327507934987</c:v>
                </c:pt>
                <c:pt idx="8">
                  <c:v>2.0590046992040523</c:v>
                </c:pt>
                <c:pt idx="9">
                  <c:v>2.5276636744705967</c:v>
                </c:pt>
                <c:pt idx="10">
                  <c:v>0.37087167625419604</c:v>
                </c:pt>
              </c:numCache>
            </c:numRef>
          </c:val>
          <c:extLst>
            <c:ext xmlns:c16="http://schemas.microsoft.com/office/drawing/2014/chart" uri="{C3380CC4-5D6E-409C-BE32-E72D297353CC}">
              <c16:uniqueId val="{00000000-35A9-48FD-8D13-7FFA560231B8}"/>
            </c:ext>
          </c:extLst>
        </c:ser>
        <c:dLbls>
          <c:showLegendKey val="0"/>
          <c:showVal val="0"/>
          <c:showCatName val="0"/>
          <c:showSerName val="0"/>
          <c:showPercent val="0"/>
          <c:showBubbleSize val="0"/>
        </c:dLbls>
        <c:gapWidth val="182"/>
        <c:axId val="914223903"/>
        <c:axId val="1153513663"/>
      </c:barChart>
      <c:catAx>
        <c:axId val="914223903"/>
        <c:scaling>
          <c:orientation val="maxMin"/>
        </c:scaling>
        <c:delete val="1"/>
        <c:axPos val="l"/>
        <c:numFmt formatCode="General" sourceLinked="1"/>
        <c:majorTickMark val="out"/>
        <c:minorTickMark val="none"/>
        <c:tickLblPos val="nextTo"/>
        <c:crossAx val="1153513663"/>
        <c:crosses val="autoZero"/>
        <c:auto val="1"/>
        <c:lblAlgn val="ctr"/>
        <c:lblOffset val="100"/>
        <c:noMultiLvlLbl val="0"/>
      </c:catAx>
      <c:valAx>
        <c:axId val="1153513663"/>
        <c:scaling>
          <c:orientation val="minMax"/>
          <c:max val="100"/>
        </c:scaling>
        <c:delete val="1"/>
        <c:axPos val="t"/>
        <c:numFmt formatCode="0" sourceLinked="1"/>
        <c:majorTickMark val="out"/>
        <c:minorTickMark val="none"/>
        <c:tickLblPos val="nextTo"/>
        <c:crossAx val="9142239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effectLst/>
              </a:rPr>
              <a:t>Všechny využívané typy příjmu</a:t>
            </a:r>
            <a:endParaRPr lang="cs-CZ" sz="18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1.3815361891278541E-2"/>
          <c:y val="0.13810157387487942"/>
          <c:w val="0.97236927621744296"/>
          <c:h val="0.72146613940047966"/>
        </c:manualLayout>
      </c:layout>
      <c:barChart>
        <c:barDir val="col"/>
        <c:grouping val="clustered"/>
        <c:varyColors val="0"/>
        <c:ser>
          <c:idx val="0"/>
          <c:order val="0"/>
          <c:tx>
            <c:strRef>
              <c:f>Sheet1!$B$1</c:f>
              <c:strCache>
                <c:ptCount val="1"/>
                <c:pt idx="0">
                  <c:v>2017</c:v>
                </c:pt>
              </c:strCache>
            </c:strRef>
          </c:tx>
          <c:spPr>
            <a:solidFill>
              <a:srgbClr val="414549"/>
            </a:solidFill>
            <a:ln>
              <a:noFill/>
            </a:ln>
            <a:effectLst/>
          </c:spPr>
          <c:invertIfNegative val="0"/>
          <c:dLbls>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Pozemní příjem</c:v>
                </c:pt>
                <c:pt idx="1">
                  <c:v>Satelitní televize</c:v>
                </c:pt>
                <c:pt idx="2">
                  <c:v>Kabelová televize</c:v>
                </c:pt>
                <c:pt idx="3">
                  <c:v>Internetová televize</c:v>
                </c:pt>
                <c:pt idx="4">
                  <c:v>Přes prohlížeč zdarma</c:v>
                </c:pt>
                <c:pt idx="5">
                  <c:v>Přes prohlížeč nebo aplikaci v TV - placené *</c:v>
                </c:pt>
                <c:pt idx="6">
                  <c:v>Nevyužíváme televizi</c:v>
                </c:pt>
              </c:strCache>
            </c:strRef>
          </c:cat>
          <c:val>
            <c:numRef>
              <c:f>Sheet1!$B$2:$B$8</c:f>
              <c:numCache>
                <c:formatCode>0</c:formatCode>
                <c:ptCount val="7"/>
                <c:pt idx="0">
                  <c:v>52.181177921728192</c:v>
                </c:pt>
                <c:pt idx="1">
                  <c:v>29.794564915308204</c:v>
                </c:pt>
                <c:pt idx="2">
                  <c:v>26.887067359669398</c:v>
                </c:pt>
                <c:pt idx="3">
                  <c:v>12.6135683710796</c:v>
                </c:pt>
                <c:pt idx="4">
                  <c:v>14.082154648876799</c:v>
                </c:pt>
                <c:pt idx="6">
                  <c:v>1.36872342794691</c:v>
                </c:pt>
              </c:numCache>
            </c:numRef>
          </c:val>
          <c:extLst>
            <c:ext xmlns:c16="http://schemas.microsoft.com/office/drawing/2014/chart" uri="{C3380CC4-5D6E-409C-BE32-E72D297353CC}">
              <c16:uniqueId val="{00000000-47CC-436B-BECC-8C2A305E9395}"/>
            </c:ext>
          </c:extLst>
        </c:ser>
        <c:ser>
          <c:idx val="1"/>
          <c:order val="1"/>
          <c:tx>
            <c:strRef>
              <c:f>Sheet1!$C$1</c:f>
              <c:strCache>
                <c:ptCount val="1"/>
                <c:pt idx="0">
                  <c:v>2019</c:v>
                </c:pt>
              </c:strCache>
            </c:strRef>
          </c:tx>
          <c:spPr>
            <a:solidFill>
              <a:srgbClr val="E2B726"/>
            </a:solidFill>
            <a:ln>
              <a:noFill/>
            </a:ln>
            <a:effectLst/>
          </c:spPr>
          <c:invertIfNegative val="0"/>
          <c:dLbls>
            <c:dLbl>
              <c:idx val="1"/>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A-47CC-436B-BECC-8C2A305E9395}"/>
                </c:ext>
              </c:extLst>
            </c:dLbl>
            <c:dLbl>
              <c:idx val="2"/>
              <c:spPr>
                <a:noFill/>
                <a:ln w="12700">
                  <a:solidFill>
                    <a:srgbClr val="FF000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9-47CC-436B-BECC-8C2A305E9395}"/>
                </c:ext>
              </c:extLst>
            </c:dLbl>
            <c:dLbl>
              <c:idx val="3"/>
              <c:spPr>
                <a:noFill/>
                <a:ln w="12700">
                  <a:solidFill>
                    <a:srgbClr val="00B050"/>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extLst>
                <c:ext xmlns:c16="http://schemas.microsoft.com/office/drawing/2014/chart" uri="{C3380CC4-5D6E-409C-BE32-E72D297353CC}">
                  <c16:uniqueId val="{00000008-47CC-436B-BECC-8C2A305E9395}"/>
                </c:ext>
              </c:extLst>
            </c:dLbl>
            <c:spPr>
              <a:noFill/>
              <a:ln w="12700">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Pozemní příjem</c:v>
                </c:pt>
                <c:pt idx="1">
                  <c:v>Satelitní televize</c:v>
                </c:pt>
                <c:pt idx="2">
                  <c:v>Kabelová televize</c:v>
                </c:pt>
                <c:pt idx="3">
                  <c:v>Internetová televize</c:v>
                </c:pt>
                <c:pt idx="4">
                  <c:v>Přes prohlížeč zdarma</c:v>
                </c:pt>
                <c:pt idx="5">
                  <c:v>Přes prohlížeč nebo aplikaci v TV - placené *</c:v>
                </c:pt>
                <c:pt idx="6">
                  <c:v>Nevyužíváme televizi</c:v>
                </c:pt>
              </c:strCache>
            </c:strRef>
          </c:cat>
          <c:val>
            <c:numRef>
              <c:f>Sheet1!$C$2:$C$8</c:f>
              <c:numCache>
                <c:formatCode>0</c:formatCode>
                <c:ptCount val="7"/>
                <c:pt idx="0">
                  <c:v>50.949842965406575</c:v>
                </c:pt>
                <c:pt idx="1">
                  <c:v>23.979129367810792</c:v>
                </c:pt>
                <c:pt idx="2">
                  <c:v>23.543291872212748</c:v>
                </c:pt>
                <c:pt idx="3">
                  <c:v>20.232145625655328</c:v>
                </c:pt>
                <c:pt idx="4">
                  <c:v>13.070156367991419</c:v>
                </c:pt>
                <c:pt idx="5">
                  <c:v>6.4891016844600733</c:v>
                </c:pt>
                <c:pt idx="6">
                  <c:v>1.8029298717904083</c:v>
                </c:pt>
              </c:numCache>
            </c:numRef>
          </c:val>
          <c:extLst>
            <c:ext xmlns:c16="http://schemas.microsoft.com/office/drawing/2014/chart" uri="{C3380CC4-5D6E-409C-BE32-E72D297353CC}">
              <c16:uniqueId val="{00000001-47CC-436B-BECC-8C2A305E9395}"/>
            </c:ext>
          </c:extLst>
        </c:ser>
        <c:dLbls>
          <c:showLegendKey val="0"/>
          <c:showVal val="0"/>
          <c:showCatName val="0"/>
          <c:showSerName val="0"/>
          <c:showPercent val="0"/>
          <c:showBubbleSize val="0"/>
        </c:dLbls>
        <c:gapWidth val="219"/>
        <c:overlap val="-27"/>
        <c:axId val="1566897664"/>
        <c:axId val="1498829616"/>
      </c:barChart>
      <c:catAx>
        <c:axId val="156689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1"/>
        <c:axPos val="l"/>
        <c:numFmt formatCode="0" sourceLinked="1"/>
        <c:majorTickMark val="none"/>
        <c:minorTickMark val="none"/>
        <c:tickLblPos val="nextTo"/>
        <c:crossAx val="1566897664"/>
        <c:crosses val="autoZero"/>
        <c:crossBetween val="between"/>
      </c:valAx>
      <c:spPr>
        <a:noFill/>
        <a:ln>
          <a:noFill/>
        </a:ln>
        <a:effectLst/>
      </c:spPr>
    </c:plotArea>
    <c:legend>
      <c:legendPos val="b"/>
      <c:layout>
        <c:manualLayout>
          <c:xMode val="edge"/>
          <c:yMode val="edge"/>
          <c:x val="0.90334527566047718"/>
          <c:y val="0.42056441517444076"/>
          <c:w val="9.5075797582499552E-2"/>
          <c:h val="0.1720664322268818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sz="1600" dirty="0">
                <a:solidFill>
                  <a:schemeClr val="bg1">
                    <a:lumMod val="50000"/>
                  </a:schemeClr>
                </a:solidFill>
                <a:effectLst/>
              </a:rPr>
              <a:t>Hlavní typ příjmu</a:t>
            </a:r>
            <a:endParaRPr lang="cs-CZ" sz="1800" dirty="0">
              <a:solidFill>
                <a:schemeClr val="bg1">
                  <a:lumMod val="50000"/>
                </a:schemeClr>
              </a:solidFill>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9.5662873759572775E-2"/>
          <c:y val="0.51440639168712932"/>
          <c:w val="0.88025221089028283"/>
          <c:h val="0.37881939893442895"/>
        </c:manualLayout>
      </c:layout>
      <c:barChart>
        <c:barDir val="bar"/>
        <c:grouping val="percentStacked"/>
        <c:varyColors val="0"/>
        <c:ser>
          <c:idx val="0"/>
          <c:order val="0"/>
          <c:tx>
            <c:strRef>
              <c:f>Sheet1!$B$1</c:f>
              <c:strCache>
                <c:ptCount val="1"/>
                <c:pt idx="0">
                  <c:v>Pozemní příjem</c:v>
                </c:pt>
              </c:strCache>
            </c:strRef>
          </c:tx>
          <c:spPr>
            <a:solidFill>
              <a:srgbClr val="41454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Sheet1!$B$2</c:f>
              <c:numCache>
                <c:formatCode>0</c:formatCode>
                <c:ptCount val="1"/>
                <c:pt idx="0">
                  <c:v>39.413447436435192</c:v>
                </c:pt>
              </c:numCache>
            </c:numRef>
          </c:val>
          <c:extLst>
            <c:ext xmlns:c16="http://schemas.microsoft.com/office/drawing/2014/chart" uri="{C3380CC4-5D6E-409C-BE32-E72D297353CC}">
              <c16:uniqueId val="{00000000-47CC-436B-BECC-8C2A305E9395}"/>
            </c:ext>
          </c:extLst>
        </c:ser>
        <c:ser>
          <c:idx val="1"/>
          <c:order val="1"/>
          <c:tx>
            <c:strRef>
              <c:f>Sheet1!$C$1</c:f>
              <c:strCache>
                <c:ptCount val="1"/>
                <c:pt idx="0">
                  <c:v>Kabelová televize</c:v>
                </c:pt>
              </c:strCache>
            </c:strRef>
          </c:tx>
          <c:spPr>
            <a:solidFill>
              <a:srgbClr val="A6ABB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Sheet1!$C$2</c:f>
              <c:numCache>
                <c:formatCode>0</c:formatCode>
                <c:ptCount val="1"/>
                <c:pt idx="0">
                  <c:v>22.848689654482275</c:v>
                </c:pt>
              </c:numCache>
            </c:numRef>
          </c:val>
          <c:extLst>
            <c:ext xmlns:c16="http://schemas.microsoft.com/office/drawing/2014/chart" uri="{C3380CC4-5D6E-409C-BE32-E72D297353CC}">
              <c16:uniqueId val="{00000001-47CC-436B-BECC-8C2A305E9395}"/>
            </c:ext>
          </c:extLst>
        </c:ser>
        <c:ser>
          <c:idx val="2"/>
          <c:order val="2"/>
          <c:tx>
            <c:strRef>
              <c:f>Sheet1!$D$1</c:f>
              <c:strCache>
                <c:ptCount val="1"/>
                <c:pt idx="0">
                  <c:v>Satelitní televize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Sheet1!$D$2</c:f>
              <c:numCache>
                <c:formatCode>0</c:formatCode>
                <c:ptCount val="1"/>
                <c:pt idx="0">
                  <c:v>19.637162402161103</c:v>
                </c:pt>
              </c:numCache>
            </c:numRef>
          </c:val>
          <c:extLst>
            <c:ext xmlns:c16="http://schemas.microsoft.com/office/drawing/2014/chart" uri="{C3380CC4-5D6E-409C-BE32-E72D297353CC}">
              <c16:uniqueId val="{00000000-C3D6-4458-B726-6965980D0482}"/>
            </c:ext>
          </c:extLst>
        </c:ser>
        <c:ser>
          <c:idx val="3"/>
          <c:order val="3"/>
          <c:tx>
            <c:strRef>
              <c:f>Sheet1!$E$1</c:f>
              <c:strCache>
                <c:ptCount val="1"/>
                <c:pt idx="0">
                  <c:v>Internetová televize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Sheet1!$E$2</c:f>
              <c:numCache>
                <c:formatCode>0</c:formatCode>
                <c:ptCount val="1"/>
                <c:pt idx="0">
                  <c:v>14.847989724848762</c:v>
                </c:pt>
              </c:numCache>
            </c:numRef>
          </c:val>
          <c:extLst>
            <c:ext xmlns:c16="http://schemas.microsoft.com/office/drawing/2014/chart" uri="{C3380CC4-5D6E-409C-BE32-E72D297353CC}">
              <c16:uniqueId val="{00000001-C3D6-4458-B726-6965980D0482}"/>
            </c:ext>
          </c:extLst>
        </c:ser>
        <c:ser>
          <c:idx val="4"/>
          <c:order val="4"/>
          <c:tx>
            <c:strRef>
              <c:f>Sheet1!$F$1</c:f>
              <c:strCache>
                <c:ptCount val="1"/>
                <c:pt idx="0">
                  <c:v>Přes prohlížeč zdarma</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Sheet1!$F$2</c:f>
              <c:numCache>
                <c:formatCode>0</c:formatCode>
                <c:ptCount val="1"/>
                <c:pt idx="0">
                  <c:v>1.9084244149297429</c:v>
                </c:pt>
              </c:numCache>
            </c:numRef>
          </c:val>
          <c:extLst>
            <c:ext xmlns:c16="http://schemas.microsoft.com/office/drawing/2014/chart" uri="{C3380CC4-5D6E-409C-BE32-E72D297353CC}">
              <c16:uniqueId val="{00000002-C3D6-4458-B726-6965980D0482}"/>
            </c:ext>
          </c:extLst>
        </c:ser>
        <c:ser>
          <c:idx val="5"/>
          <c:order val="5"/>
          <c:tx>
            <c:strRef>
              <c:f>Sheet1!$G$1</c:f>
              <c:strCache>
                <c:ptCount val="1"/>
                <c:pt idx="0">
                  <c:v>Přes prohlížeč nebo aplikaci v TV - placené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Sheet1!$G$2</c:f>
              <c:numCache>
                <c:formatCode>0</c:formatCode>
                <c:ptCount val="1"/>
                <c:pt idx="0">
                  <c:v>1.3442863671431291</c:v>
                </c:pt>
              </c:numCache>
            </c:numRef>
          </c:val>
          <c:extLst>
            <c:ext xmlns:c16="http://schemas.microsoft.com/office/drawing/2014/chart" uri="{C3380CC4-5D6E-409C-BE32-E72D297353CC}">
              <c16:uniqueId val="{00000003-C3D6-4458-B726-6965980D0482}"/>
            </c:ext>
          </c:extLst>
        </c:ser>
        <c:dLbls>
          <c:dLblPos val="ctr"/>
          <c:showLegendKey val="0"/>
          <c:showVal val="1"/>
          <c:showCatName val="0"/>
          <c:showSerName val="0"/>
          <c:showPercent val="0"/>
          <c:showBubbleSize val="0"/>
        </c:dLbls>
        <c:gapWidth val="30"/>
        <c:overlap val="100"/>
        <c:axId val="1566897664"/>
        <c:axId val="1498829616"/>
      </c:barChart>
      <c:catAx>
        <c:axId val="1566897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1498829616"/>
        <c:crosses val="autoZero"/>
        <c:auto val="1"/>
        <c:lblAlgn val="ctr"/>
        <c:lblOffset val="100"/>
        <c:noMultiLvlLbl val="0"/>
      </c:catAx>
      <c:valAx>
        <c:axId val="149882961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566897664"/>
        <c:crosses val="autoZero"/>
        <c:crossBetween val="between"/>
      </c:valAx>
      <c:spPr>
        <a:noFill/>
        <a:ln>
          <a:noFill/>
        </a:ln>
        <a:effectLst/>
      </c:spPr>
    </c:plotArea>
    <c:legend>
      <c:legendPos val="b"/>
      <c:layout>
        <c:manualLayout>
          <c:xMode val="edge"/>
          <c:yMode val="edge"/>
          <c:x val="9.5023273235019898E-2"/>
          <c:y val="0.20151648516841103"/>
          <c:w val="0.86320763909188347"/>
          <c:h val="0.1720664322268818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US"/>
          </a:p>
        </p:txBody>
      </p:sp>
      <p:sp>
        <p:nvSpPr>
          <p:cNvPr id="3" name="Date Placeholder 2"/>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fld id="{F0A3B1F8-6D62-4D30-9D58-5CC5D51CE00D}" type="datetimeFigureOut">
              <a:rPr lang="en-US" smtClean="0"/>
              <a:t>11/25/2019</a:t>
            </a:fld>
            <a:endParaRPr lang="en-US"/>
          </a:p>
        </p:txBody>
      </p:sp>
      <p:sp>
        <p:nvSpPr>
          <p:cNvPr id="4" name="Footer Placeholder 3"/>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en-US"/>
          </a:p>
        </p:txBody>
      </p:sp>
      <p:sp>
        <p:nvSpPr>
          <p:cNvPr id="5" name="Slide Number Placeholder 4"/>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28FA928F-0A46-4B66-9905-FB1D800EB32E}" type="slidenum">
              <a:rPr lang="en-US" smtClean="0"/>
              <a:t>‹#›</a:t>
            </a:fld>
            <a:endParaRPr lang="en-US"/>
          </a:p>
        </p:txBody>
      </p:sp>
    </p:spTree>
    <p:extLst>
      <p:ext uri="{BB962C8B-B14F-4D97-AF65-F5344CB8AC3E}">
        <p14:creationId xmlns:p14="http://schemas.microsoft.com/office/powerpoint/2010/main" val="1623121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800">
                <a:solidFill>
                  <a:schemeClr val="tx1"/>
                </a:solidFill>
              </a:defRPr>
            </a:lvl1pPr>
          </a:lstStyle>
          <a:p>
            <a:endParaRPr lang="en-US"/>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800">
                <a:solidFill>
                  <a:schemeClr val="tx1"/>
                </a:solidFill>
              </a:defRPr>
            </a:lvl1pPr>
          </a:lstStyle>
          <a:p>
            <a:fld id="{8045A0D1-07B4-46FF-9F04-18BB5AAA8479}" type="datetimeFigureOut">
              <a:rPr lang="en-US" smtClean="0"/>
              <a:pPr/>
              <a:t>11/25/2019</a:t>
            </a:fld>
            <a:endParaRPr lang="en-US"/>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US"/>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800">
                <a:solidFill>
                  <a:schemeClr val="tx1"/>
                </a:solidFill>
              </a:defRPr>
            </a:lvl1pPr>
          </a:lstStyle>
          <a:p>
            <a:endParaRPr lang="en-US"/>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800">
                <a:solidFill>
                  <a:schemeClr val="tx1"/>
                </a:solidFill>
              </a:defRPr>
            </a:lvl1pPr>
          </a:lstStyle>
          <a:p>
            <a:fld id="{7A99B2F4-8F99-4FDD-A50D-433216698ED4}" type="slidenum">
              <a:rPr lang="en-US" smtClean="0"/>
              <a:pPr/>
              <a:t>‹#›</a:t>
            </a:fld>
            <a:endParaRPr lang="en-US"/>
          </a:p>
        </p:txBody>
      </p:sp>
    </p:spTree>
    <p:extLst>
      <p:ext uri="{BB962C8B-B14F-4D97-AF65-F5344CB8AC3E}">
        <p14:creationId xmlns:p14="http://schemas.microsoft.com/office/powerpoint/2010/main" val="362850185"/>
      </p:ext>
    </p:extLst>
  </p:cSld>
  <p:clrMap bg1="lt1" tx1="dk1" bg2="lt2" tx2="dk2" accent1="accent1" accent2="accent2" accent3="accent3" accent4="accent4" accent5="accent5" accent6="accent6" hlink="hlink" folHlink="folHlink"/>
  <p:notesStyle>
    <a:lvl1pPr marL="180000" indent="-180000" algn="l" defTabSz="914400" rtl="0" eaLnBrk="1" latinLnBrk="0" hangingPunct="1">
      <a:lnSpc>
        <a:spcPct val="125000"/>
      </a:lnSpc>
      <a:buClr>
        <a:schemeClr val="tx2"/>
      </a:buClr>
      <a:buFont typeface="Wingdings" panose="05000000000000000000" pitchFamily="2" charset="2"/>
      <a:buChar char="§"/>
      <a:defRPr sz="1000" kern="1200">
        <a:solidFill>
          <a:schemeClr val="tx1"/>
        </a:solidFill>
        <a:latin typeface="+mn-lt"/>
        <a:ea typeface="+mn-ea"/>
        <a:cs typeface="+mn-cs"/>
      </a:defRPr>
    </a:lvl1pPr>
    <a:lvl2pPr marL="540000" indent="-180000" algn="l" defTabSz="914400" rtl="0" eaLnBrk="1" latinLnBrk="0" hangingPunct="1">
      <a:lnSpc>
        <a:spcPct val="125000"/>
      </a:lnSpc>
      <a:buClr>
        <a:schemeClr val="tx2"/>
      </a:buClr>
      <a:buFont typeface="Wingdings" panose="05000000000000000000" pitchFamily="2" charset="2"/>
      <a:buChar char="§"/>
      <a:defRPr sz="1000" kern="1200">
        <a:solidFill>
          <a:schemeClr val="tx1"/>
        </a:solidFill>
        <a:latin typeface="+mn-lt"/>
        <a:ea typeface="+mn-ea"/>
        <a:cs typeface="+mn-cs"/>
      </a:defRPr>
    </a:lvl2pPr>
    <a:lvl3pPr marL="900000" indent="-180000" algn="l" defTabSz="914400" rtl="0" eaLnBrk="1" latinLnBrk="0" hangingPunct="1">
      <a:lnSpc>
        <a:spcPct val="125000"/>
      </a:lnSpc>
      <a:buClr>
        <a:schemeClr val="tx2"/>
      </a:buClr>
      <a:buFont typeface="Wingdings" panose="05000000000000000000" pitchFamily="2" charset="2"/>
      <a:buChar char="§"/>
      <a:defRPr sz="1000" kern="1200">
        <a:solidFill>
          <a:schemeClr val="tx1"/>
        </a:solidFill>
        <a:latin typeface="+mn-lt"/>
        <a:ea typeface="+mn-ea"/>
        <a:cs typeface="+mn-cs"/>
      </a:defRPr>
    </a:lvl3pPr>
    <a:lvl4pPr marL="1260000" indent="-180000" algn="l" defTabSz="914400" rtl="0" eaLnBrk="1" latinLnBrk="0" hangingPunct="1">
      <a:lnSpc>
        <a:spcPct val="125000"/>
      </a:lnSpc>
      <a:buClr>
        <a:schemeClr val="tx2"/>
      </a:buClr>
      <a:buFont typeface="Wingdings" panose="05000000000000000000" pitchFamily="2" charset="2"/>
      <a:buChar char="§"/>
      <a:defRPr sz="1000" kern="1200">
        <a:solidFill>
          <a:schemeClr val="tx1"/>
        </a:solidFill>
        <a:latin typeface="+mn-lt"/>
        <a:ea typeface="+mn-ea"/>
        <a:cs typeface="+mn-cs"/>
      </a:defRPr>
    </a:lvl4pPr>
    <a:lvl5pPr marL="1620000" indent="-180000" algn="l" defTabSz="914400" rtl="0" eaLnBrk="1" latinLnBrk="0" hangingPunct="1">
      <a:lnSpc>
        <a:spcPct val="125000"/>
      </a:lnSpc>
      <a:buClr>
        <a:schemeClr val="tx2"/>
      </a:buClr>
      <a:buFont typeface="Wingdings" panose="05000000000000000000" pitchFamily="2" charset="2"/>
      <a:buChar char="§"/>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99B2F4-8F99-4FDD-A50D-433216698ED4}" type="slidenum">
              <a:rPr lang="en-US" smtClean="0"/>
              <a:pPr/>
              <a:t>2</a:t>
            </a:fld>
            <a:endParaRPr lang="en-US"/>
          </a:p>
        </p:txBody>
      </p:sp>
    </p:spTree>
    <p:extLst>
      <p:ext uri="{BB962C8B-B14F-4D97-AF65-F5344CB8AC3E}">
        <p14:creationId xmlns:p14="http://schemas.microsoft.com/office/powerpoint/2010/main" val="1092219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18</a:t>
            </a:fld>
            <a:endParaRPr lang="en-US"/>
          </a:p>
        </p:txBody>
      </p:sp>
    </p:spTree>
    <p:extLst>
      <p:ext uri="{BB962C8B-B14F-4D97-AF65-F5344CB8AC3E}">
        <p14:creationId xmlns:p14="http://schemas.microsoft.com/office/powerpoint/2010/main" val="2283073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19</a:t>
            </a:fld>
            <a:endParaRPr lang="en-US"/>
          </a:p>
        </p:txBody>
      </p:sp>
    </p:spTree>
    <p:extLst>
      <p:ext uri="{BB962C8B-B14F-4D97-AF65-F5344CB8AC3E}">
        <p14:creationId xmlns:p14="http://schemas.microsoft.com/office/powerpoint/2010/main" val="991297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20</a:t>
            </a:fld>
            <a:endParaRPr lang="en-US"/>
          </a:p>
        </p:txBody>
      </p:sp>
    </p:spTree>
    <p:extLst>
      <p:ext uri="{BB962C8B-B14F-4D97-AF65-F5344CB8AC3E}">
        <p14:creationId xmlns:p14="http://schemas.microsoft.com/office/powerpoint/2010/main" val="1820948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21</a:t>
            </a:fld>
            <a:endParaRPr lang="en-US"/>
          </a:p>
        </p:txBody>
      </p:sp>
    </p:spTree>
    <p:extLst>
      <p:ext uri="{BB962C8B-B14F-4D97-AF65-F5344CB8AC3E}">
        <p14:creationId xmlns:p14="http://schemas.microsoft.com/office/powerpoint/2010/main" val="3490422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6</a:t>
            </a:fld>
            <a:endParaRPr lang="en-US"/>
          </a:p>
        </p:txBody>
      </p:sp>
    </p:spTree>
    <p:extLst>
      <p:ext uri="{BB962C8B-B14F-4D97-AF65-F5344CB8AC3E}">
        <p14:creationId xmlns:p14="http://schemas.microsoft.com/office/powerpoint/2010/main" val="948556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7</a:t>
            </a:fld>
            <a:endParaRPr lang="en-US"/>
          </a:p>
        </p:txBody>
      </p:sp>
    </p:spTree>
    <p:extLst>
      <p:ext uri="{BB962C8B-B14F-4D97-AF65-F5344CB8AC3E}">
        <p14:creationId xmlns:p14="http://schemas.microsoft.com/office/powerpoint/2010/main" val="1063524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8</a:t>
            </a:fld>
            <a:endParaRPr lang="en-US"/>
          </a:p>
        </p:txBody>
      </p:sp>
    </p:spTree>
    <p:extLst>
      <p:ext uri="{BB962C8B-B14F-4D97-AF65-F5344CB8AC3E}">
        <p14:creationId xmlns:p14="http://schemas.microsoft.com/office/powerpoint/2010/main" val="1666086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9</a:t>
            </a:fld>
            <a:endParaRPr lang="en-US"/>
          </a:p>
        </p:txBody>
      </p:sp>
    </p:spTree>
    <p:extLst>
      <p:ext uri="{BB962C8B-B14F-4D97-AF65-F5344CB8AC3E}">
        <p14:creationId xmlns:p14="http://schemas.microsoft.com/office/powerpoint/2010/main" val="1719683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14</a:t>
            </a:fld>
            <a:endParaRPr lang="en-US"/>
          </a:p>
        </p:txBody>
      </p:sp>
    </p:spTree>
    <p:extLst>
      <p:ext uri="{BB962C8B-B14F-4D97-AF65-F5344CB8AC3E}">
        <p14:creationId xmlns:p14="http://schemas.microsoft.com/office/powerpoint/2010/main" val="1562125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15</a:t>
            </a:fld>
            <a:endParaRPr lang="en-US"/>
          </a:p>
        </p:txBody>
      </p:sp>
    </p:spTree>
    <p:extLst>
      <p:ext uri="{BB962C8B-B14F-4D97-AF65-F5344CB8AC3E}">
        <p14:creationId xmlns:p14="http://schemas.microsoft.com/office/powerpoint/2010/main" val="3030221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16</a:t>
            </a:fld>
            <a:endParaRPr lang="en-US"/>
          </a:p>
        </p:txBody>
      </p:sp>
    </p:spTree>
    <p:extLst>
      <p:ext uri="{BB962C8B-B14F-4D97-AF65-F5344CB8AC3E}">
        <p14:creationId xmlns:p14="http://schemas.microsoft.com/office/powerpoint/2010/main" val="389835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7A99B2F4-8F99-4FDD-A50D-433216698ED4}" type="slidenum">
              <a:rPr lang="en-US" smtClean="0"/>
              <a:pPr/>
              <a:t>17</a:t>
            </a:fld>
            <a:endParaRPr lang="en-US"/>
          </a:p>
        </p:txBody>
      </p:sp>
    </p:spTree>
    <p:extLst>
      <p:ext uri="{BB962C8B-B14F-4D97-AF65-F5344CB8AC3E}">
        <p14:creationId xmlns:p14="http://schemas.microsoft.com/office/powerpoint/2010/main" val="1437013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1.xml"/><Relationship Id="rId4" Type="http://schemas.openxmlformats.org/officeDocument/2006/relationships/tags" Target="../tags/tag10.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1">
    <p:spTree>
      <p:nvGrpSpPr>
        <p:cNvPr id="1" name=""/>
        <p:cNvGrpSpPr/>
        <p:nvPr/>
      </p:nvGrpSpPr>
      <p:grpSpPr>
        <a:xfrm>
          <a:off x="0" y="0"/>
          <a:ext cx="0" cy="0"/>
          <a:chOff x="0" y="0"/>
          <a:chExt cx="0" cy="0"/>
        </a:xfrm>
      </p:grpSpPr>
      <p:pic>
        <p:nvPicPr>
          <p:cNvPr id="32" name="picture">
            <a:extLst>
              <a:ext uri="{FF2B5EF4-FFF2-40B4-BE49-F238E27FC236}">
                <a16:creationId xmlns:a16="http://schemas.microsoft.com/office/drawing/2014/main" id="{4F153214-AFE7-D540-937D-96E89FDAD54B}"/>
              </a:ext>
            </a:extLst>
          </p:cNvPr>
          <p:cNvPicPr>
            <a:picLocks noChangeAspect="1"/>
          </p:cNvPicPr>
          <p:nvPr/>
        </p:nvPicPr>
        <p:blipFill rotWithShape="1">
          <a:blip r:embed="rId2"/>
          <a:srcRect l="2437" t="1" r="7487" b="9924"/>
          <a:stretch/>
        </p:blipFill>
        <p:spPr>
          <a:xfrm>
            <a:off x="2620212" y="-8808"/>
            <a:ext cx="9697299" cy="6866807"/>
          </a:xfrm>
          <a:prstGeom prst="rect">
            <a:avLst/>
          </a:prstGeom>
        </p:spPr>
      </p:pic>
      <p:sp>
        <p:nvSpPr>
          <p:cNvPr id="29" name="shpPicture"/>
          <p:cNvSpPr/>
          <p:nvPr/>
        </p:nvSpPr>
        <p:spPr>
          <a:xfrm>
            <a:off x="0" y="0"/>
            <a:ext cx="4956718" cy="6858000"/>
          </a:xfrm>
          <a:custGeom>
            <a:avLst/>
            <a:gdLst>
              <a:gd name="connsiteX0" fmla="*/ 0 w 4956718"/>
              <a:gd name="connsiteY0" fmla="*/ 0 h 6858000"/>
              <a:gd name="connsiteX1" fmla="*/ 3707268 w 4956718"/>
              <a:gd name="connsiteY1" fmla="*/ 0 h 6858000"/>
              <a:gd name="connsiteX2" fmla="*/ 4956718 w 4956718"/>
              <a:gd name="connsiteY2" fmla="*/ 4163677 h 6858000"/>
              <a:gd name="connsiteX3" fmla="*/ 3376226 w 4956718"/>
              <a:gd name="connsiteY3" fmla="*/ 6858000 h 6858000"/>
              <a:gd name="connsiteX4" fmla="*/ 0 w 4956718"/>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6718" h="6858000">
                <a:moveTo>
                  <a:pt x="0" y="0"/>
                </a:moveTo>
                <a:lnTo>
                  <a:pt x="3707268" y="0"/>
                </a:lnTo>
                <a:lnTo>
                  <a:pt x="4956718" y="4163677"/>
                </a:lnTo>
                <a:lnTo>
                  <a:pt x="3376226"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5000"/>
              </a:lnSpc>
            </a:pPr>
            <a:endParaRPr lang="en-US" sz="1600" dirty="0"/>
          </a:p>
        </p:txBody>
      </p:sp>
      <p:grpSp>
        <p:nvGrpSpPr>
          <p:cNvPr id="14" name="logo">
            <a:extLst>
              <a:ext uri="{FF2B5EF4-FFF2-40B4-BE49-F238E27FC236}">
                <a16:creationId xmlns:a16="http://schemas.microsoft.com/office/drawing/2014/main" id="{18C26D95-70F8-8A4D-9F18-DCCB92522AF8}"/>
              </a:ext>
            </a:extLst>
          </p:cNvPr>
          <p:cNvGrpSpPr/>
          <p:nvPr/>
        </p:nvGrpSpPr>
        <p:grpSpPr bwMode="gray">
          <a:xfrm>
            <a:off x="417363" y="407485"/>
            <a:ext cx="1518585" cy="646507"/>
            <a:chOff x="334963" y="296652"/>
            <a:chExt cx="1268411" cy="540000"/>
          </a:xfrm>
        </p:grpSpPr>
        <p:sp>
          <p:nvSpPr>
            <p:cNvPr id="17" name="Freeform 6">
              <a:extLst>
                <a:ext uri="{FF2B5EF4-FFF2-40B4-BE49-F238E27FC236}">
                  <a16:creationId xmlns:a16="http://schemas.microsoft.com/office/drawing/2014/main" id="{08737AD0-E375-E445-97E6-CD2E2DF60620}"/>
                </a:ext>
              </a:extLst>
            </p:cNvPr>
            <p:cNvSpPr>
              <a:spLocks noEditPoints="1"/>
            </p:cNvSpPr>
            <p:nvPr/>
          </p:nvSpPr>
          <p:spPr bwMode="gray">
            <a:xfrm>
              <a:off x="982662" y="360462"/>
              <a:ext cx="620712" cy="431800"/>
            </a:xfrm>
            <a:custGeom>
              <a:avLst/>
              <a:gdLst>
                <a:gd name="T0" fmla="*/ 19 w 1809"/>
                <a:gd name="T1" fmla="*/ 97 h 1253"/>
                <a:gd name="T2" fmla="*/ 165 w 1809"/>
                <a:gd name="T3" fmla="*/ 41 h 1253"/>
                <a:gd name="T4" fmla="*/ 211 w 1809"/>
                <a:gd name="T5" fmla="*/ 224 h 1253"/>
                <a:gd name="T6" fmla="*/ 248 w 1809"/>
                <a:gd name="T7" fmla="*/ 155 h 1253"/>
                <a:gd name="T8" fmla="*/ 931 w 1809"/>
                <a:gd name="T9" fmla="*/ 995 h 1253"/>
                <a:gd name="T10" fmla="*/ 858 w 1809"/>
                <a:gd name="T11" fmla="*/ 1115 h 1253"/>
                <a:gd name="T12" fmla="*/ 749 w 1809"/>
                <a:gd name="T13" fmla="*/ 1117 h 1253"/>
                <a:gd name="T14" fmla="*/ 681 w 1809"/>
                <a:gd name="T15" fmla="*/ 1055 h 1253"/>
                <a:gd name="T16" fmla="*/ 800 w 1809"/>
                <a:gd name="T17" fmla="*/ 1054 h 1253"/>
                <a:gd name="T18" fmla="*/ 884 w 1809"/>
                <a:gd name="T19" fmla="*/ 1181 h 1253"/>
                <a:gd name="T20" fmla="*/ 118 w 1809"/>
                <a:gd name="T21" fmla="*/ 1086 h 1253"/>
                <a:gd name="T22" fmla="*/ 147 w 1809"/>
                <a:gd name="T23" fmla="*/ 1026 h 1253"/>
                <a:gd name="T24" fmla="*/ 102 w 1809"/>
                <a:gd name="T25" fmla="*/ 1026 h 1253"/>
                <a:gd name="T26" fmla="*/ 639 w 1809"/>
                <a:gd name="T27" fmla="*/ 84 h 1253"/>
                <a:gd name="T28" fmla="*/ 763 w 1809"/>
                <a:gd name="T29" fmla="*/ 145 h 1253"/>
                <a:gd name="T30" fmla="*/ 863 w 1809"/>
                <a:gd name="T31" fmla="*/ 221 h 1253"/>
                <a:gd name="T32" fmla="*/ 834 w 1809"/>
                <a:gd name="T33" fmla="*/ 208 h 1253"/>
                <a:gd name="T34" fmla="*/ 719 w 1809"/>
                <a:gd name="T35" fmla="*/ 182 h 1253"/>
                <a:gd name="T36" fmla="*/ 507 w 1809"/>
                <a:gd name="T37" fmla="*/ 711 h 1253"/>
                <a:gd name="T38" fmla="*/ 614 w 1809"/>
                <a:gd name="T39" fmla="*/ 706 h 1253"/>
                <a:gd name="T40" fmla="*/ 736 w 1809"/>
                <a:gd name="T41" fmla="*/ 730 h 1253"/>
                <a:gd name="T42" fmla="*/ 607 w 1809"/>
                <a:gd name="T43" fmla="*/ 539 h 1253"/>
                <a:gd name="T44" fmla="*/ 1505 w 1809"/>
                <a:gd name="T45" fmla="*/ 1136 h 1253"/>
                <a:gd name="T46" fmla="*/ 1613 w 1809"/>
                <a:gd name="T47" fmla="*/ 1002 h 1253"/>
                <a:gd name="T48" fmla="*/ 1472 w 1809"/>
                <a:gd name="T49" fmla="*/ 1164 h 1253"/>
                <a:gd name="T50" fmla="*/ 1525 w 1809"/>
                <a:gd name="T51" fmla="*/ 1142 h 1253"/>
                <a:gd name="T52" fmla="*/ 1556 w 1809"/>
                <a:gd name="T53" fmla="*/ 1172 h 1253"/>
                <a:gd name="T54" fmla="*/ 1387 w 1809"/>
                <a:gd name="T55" fmla="*/ 910 h 1253"/>
                <a:gd name="T56" fmla="*/ 1261 w 1809"/>
                <a:gd name="T57" fmla="*/ 1157 h 1253"/>
                <a:gd name="T58" fmla="*/ 1413 w 1809"/>
                <a:gd name="T59" fmla="*/ 934 h 1253"/>
                <a:gd name="T60" fmla="*/ 1378 w 1809"/>
                <a:gd name="T61" fmla="*/ 1052 h 1253"/>
                <a:gd name="T62" fmla="*/ 488 w 1809"/>
                <a:gd name="T63" fmla="*/ 85 h 1253"/>
                <a:gd name="T64" fmla="*/ 509 w 1809"/>
                <a:gd name="T65" fmla="*/ 112 h 1253"/>
                <a:gd name="T66" fmla="*/ 548 w 1809"/>
                <a:gd name="T67" fmla="*/ 1187 h 1253"/>
                <a:gd name="T68" fmla="*/ 472 w 1809"/>
                <a:gd name="T69" fmla="*/ 1122 h 1253"/>
                <a:gd name="T70" fmla="*/ 558 w 1809"/>
                <a:gd name="T71" fmla="*/ 1157 h 1253"/>
                <a:gd name="T72" fmla="*/ 287 w 1809"/>
                <a:gd name="T73" fmla="*/ 654 h 1253"/>
                <a:gd name="T74" fmla="*/ 416 w 1809"/>
                <a:gd name="T75" fmla="*/ 684 h 1253"/>
                <a:gd name="T76" fmla="*/ 1106 w 1809"/>
                <a:gd name="T77" fmla="*/ 147 h 1253"/>
                <a:gd name="T78" fmla="*/ 1229 w 1809"/>
                <a:gd name="T79" fmla="*/ 258 h 1253"/>
                <a:gd name="T80" fmla="*/ 1106 w 1809"/>
                <a:gd name="T81" fmla="*/ 96 h 1253"/>
                <a:gd name="T82" fmla="*/ 1219 w 1809"/>
                <a:gd name="T83" fmla="*/ 1077 h 1253"/>
                <a:gd name="T84" fmla="*/ 1214 w 1809"/>
                <a:gd name="T85" fmla="*/ 1157 h 1253"/>
                <a:gd name="T86" fmla="*/ 1150 w 1809"/>
                <a:gd name="T87" fmla="*/ 1092 h 1253"/>
                <a:gd name="T88" fmla="*/ 1139 w 1809"/>
                <a:gd name="T89" fmla="*/ 1070 h 1253"/>
                <a:gd name="T90" fmla="*/ 1659 w 1809"/>
                <a:gd name="T91" fmla="*/ 1031 h 1253"/>
                <a:gd name="T92" fmla="*/ 1714 w 1809"/>
                <a:gd name="T93" fmla="*/ 1155 h 1253"/>
                <a:gd name="T94" fmla="*/ 1760 w 1809"/>
                <a:gd name="T95" fmla="*/ 1030 h 1253"/>
                <a:gd name="T96" fmla="*/ 111 w 1809"/>
                <a:gd name="T97" fmla="*/ 569 h 1253"/>
                <a:gd name="T98" fmla="*/ 109 w 1809"/>
                <a:gd name="T99" fmla="*/ 460 h 1253"/>
                <a:gd name="T100" fmla="*/ 32 w 1809"/>
                <a:gd name="T101" fmla="*/ 704 h 1253"/>
                <a:gd name="T102" fmla="*/ 310 w 1809"/>
                <a:gd name="T103" fmla="*/ 1058 h 1253"/>
                <a:gd name="T104" fmla="*/ 431 w 1809"/>
                <a:gd name="T105" fmla="*/ 1044 h 1253"/>
                <a:gd name="T106" fmla="*/ 278 w 1809"/>
                <a:gd name="T107" fmla="*/ 1165 h 1253"/>
                <a:gd name="T108" fmla="*/ 261 w 1809"/>
                <a:gd name="T109" fmla="*/ 540 h 1253"/>
                <a:gd name="T110" fmla="*/ 150 w 1809"/>
                <a:gd name="T111" fmla="*/ 635 h 1253"/>
                <a:gd name="T112" fmla="*/ 994 w 1809"/>
                <a:gd name="T113" fmla="*/ 1185 h 1253"/>
                <a:gd name="T114" fmla="*/ 331 w 1809"/>
                <a:gd name="T115" fmla="*/ 176 h 1253"/>
                <a:gd name="T116" fmla="*/ 333 w 1809"/>
                <a:gd name="T117" fmla="*/ 109 h 1253"/>
                <a:gd name="T118" fmla="*/ 946 w 1809"/>
                <a:gd name="T119" fmla="*/ 234 h 1253"/>
                <a:gd name="T120" fmla="*/ 1022 w 1809"/>
                <a:gd name="T121" fmla="*/ 113 h 1253"/>
                <a:gd name="T122" fmla="*/ 949 w 1809"/>
                <a:gd name="T123" fmla="*/ 65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9" h="1253">
                  <a:moveTo>
                    <a:pt x="248" y="198"/>
                  </a:moveTo>
                  <a:cubicBezTo>
                    <a:pt x="248" y="211"/>
                    <a:pt x="248" y="224"/>
                    <a:pt x="249" y="237"/>
                  </a:cubicBezTo>
                  <a:cubicBezTo>
                    <a:pt x="249" y="245"/>
                    <a:pt x="246" y="249"/>
                    <a:pt x="240" y="253"/>
                  </a:cubicBezTo>
                  <a:cubicBezTo>
                    <a:pt x="231" y="260"/>
                    <a:pt x="220" y="264"/>
                    <a:pt x="209" y="268"/>
                  </a:cubicBezTo>
                  <a:cubicBezTo>
                    <a:pt x="179" y="279"/>
                    <a:pt x="148" y="280"/>
                    <a:pt x="118" y="275"/>
                  </a:cubicBezTo>
                  <a:cubicBezTo>
                    <a:pt x="86" y="269"/>
                    <a:pt x="58" y="252"/>
                    <a:pt x="39" y="224"/>
                  </a:cubicBezTo>
                  <a:cubicBezTo>
                    <a:pt x="24" y="203"/>
                    <a:pt x="18" y="180"/>
                    <a:pt x="15" y="155"/>
                  </a:cubicBezTo>
                  <a:cubicBezTo>
                    <a:pt x="11" y="135"/>
                    <a:pt x="15" y="115"/>
                    <a:pt x="19" y="97"/>
                  </a:cubicBezTo>
                  <a:cubicBezTo>
                    <a:pt x="26" y="68"/>
                    <a:pt x="42" y="44"/>
                    <a:pt x="68" y="27"/>
                  </a:cubicBezTo>
                  <a:cubicBezTo>
                    <a:pt x="87" y="14"/>
                    <a:pt x="109" y="6"/>
                    <a:pt x="133" y="5"/>
                  </a:cubicBezTo>
                  <a:cubicBezTo>
                    <a:pt x="149" y="4"/>
                    <a:pt x="165" y="5"/>
                    <a:pt x="181" y="6"/>
                  </a:cubicBezTo>
                  <a:cubicBezTo>
                    <a:pt x="204" y="8"/>
                    <a:pt x="225" y="20"/>
                    <a:pt x="243" y="35"/>
                  </a:cubicBezTo>
                  <a:cubicBezTo>
                    <a:pt x="246" y="37"/>
                    <a:pt x="246" y="40"/>
                    <a:pt x="244" y="43"/>
                  </a:cubicBezTo>
                  <a:cubicBezTo>
                    <a:pt x="242" y="47"/>
                    <a:pt x="239" y="52"/>
                    <a:pt x="236" y="55"/>
                  </a:cubicBezTo>
                  <a:cubicBezTo>
                    <a:pt x="226" y="65"/>
                    <a:pt x="224" y="65"/>
                    <a:pt x="206" y="54"/>
                  </a:cubicBezTo>
                  <a:cubicBezTo>
                    <a:pt x="193" y="46"/>
                    <a:pt x="180" y="40"/>
                    <a:pt x="165" y="41"/>
                  </a:cubicBezTo>
                  <a:cubicBezTo>
                    <a:pt x="151" y="41"/>
                    <a:pt x="137" y="39"/>
                    <a:pt x="124" y="42"/>
                  </a:cubicBezTo>
                  <a:cubicBezTo>
                    <a:pt x="104" y="46"/>
                    <a:pt x="87" y="57"/>
                    <a:pt x="75" y="74"/>
                  </a:cubicBezTo>
                  <a:cubicBezTo>
                    <a:pt x="56" y="99"/>
                    <a:pt x="51" y="129"/>
                    <a:pt x="55" y="159"/>
                  </a:cubicBezTo>
                  <a:cubicBezTo>
                    <a:pt x="60" y="189"/>
                    <a:pt x="73" y="214"/>
                    <a:pt x="98" y="230"/>
                  </a:cubicBezTo>
                  <a:cubicBezTo>
                    <a:pt x="109" y="237"/>
                    <a:pt x="121" y="242"/>
                    <a:pt x="135" y="241"/>
                  </a:cubicBezTo>
                  <a:cubicBezTo>
                    <a:pt x="146" y="241"/>
                    <a:pt x="158" y="241"/>
                    <a:pt x="169" y="241"/>
                  </a:cubicBezTo>
                  <a:cubicBezTo>
                    <a:pt x="182" y="242"/>
                    <a:pt x="193" y="235"/>
                    <a:pt x="205" y="232"/>
                  </a:cubicBezTo>
                  <a:cubicBezTo>
                    <a:pt x="210" y="231"/>
                    <a:pt x="211" y="227"/>
                    <a:pt x="211" y="224"/>
                  </a:cubicBezTo>
                  <a:cubicBezTo>
                    <a:pt x="211" y="210"/>
                    <a:pt x="211" y="196"/>
                    <a:pt x="211" y="183"/>
                  </a:cubicBezTo>
                  <a:cubicBezTo>
                    <a:pt x="211" y="177"/>
                    <a:pt x="207" y="175"/>
                    <a:pt x="202" y="175"/>
                  </a:cubicBezTo>
                  <a:cubicBezTo>
                    <a:pt x="193" y="175"/>
                    <a:pt x="184" y="175"/>
                    <a:pt x="175" y="175"/>
                  </a:cubicBezTo>
                  <a:cubicBezTo>
                    <a:pt x="171" y="175"/>
                    <a:pt x="168" y="174"/>
                    <a:pt x="166" y="171"/>
                  </a:cubicBezTo>
                  <a:cubicBezTo>
                    <a:pt x="163" y="163"/>
                    <a:pt x="164" y="154"/>
                    <a:pt x="166" y="146"/>
                  </a:cubicBezTo>
                  <a:cubicBezTo>
                    <a:pt x="167" y="142"/>
                    <a:pt x="171" y="142"/>
                    <a:pt x="175" y="142"/>
                  </a:cubicBezTo>
                  <a:cubicBezTo>
                    <a:pt x="196" y="142"/>
                    <a:pt x="217" y="142"/>
                    <a:pt x="238" y="142"/>
                  </a:cubicBezTo>
                  <a:cubicBezTo>
                    <a:pt x="247" y="142"/>
                    <a:pt x="248" y="148"/>
                    <a:pt x="248" y="155"/>
                  </a:cubicBezTo>
                  <a:cubicBezTo>
                    <a:pt x="249" y="169"/>
                    <a:pt x="248" y="183"/>
                    <a:pt x="248" y="198"/>
                  </a:cubicBezTo>
                  <a:close/>
                  <a:moveTo>
                    <a:pt x="884" y="1181"/>
                  </a:moveTo>
                  <a:cubicBezTo>
                    <a:pt x="889" y="1167"/>
                    <a:pt x="894" y="1152"/>
                    <a:pt x="898" y="1137"/>
                  </a:cubicBezTo>
                  <a:cubicBezTo>
                    <a:pt x="901" y="1127"/>
                    <a:pt x="905" y="1116"/>
                    <a:pt x="908" y="1106"/>
                  </a:cubicBezTo>
                  <a:cubicBezTo>
                    <a:pt x="911" y="1098"/>
                    <a:pt x="912" y="1089"/>
                    <a:pt x="916" y="1081"/>
                  </a:cubicBezTo>
                  <a:cubicBezTo>
                    <a:pt x="921" y="1072"/>
                    <a:pt x="923" y="1060"/>
                    <a:pt x="927" y="1050"/>
                  </a:cubicBezTo>
                  <a:cubicBezTo>
                    <a:pt x="932" y="1037"/>
                    <a:pt x="934" y="1023"/>
                    <a:pt x="940" y="1010"/>
                  </a:cubicBezTo>
                  <a:cubicBezTo>
                    <a:pt x="945" y="1001"/>
                    <a:pt x="941" y="995"/>
                    <a:pt x="931" y="995"/>
                  </a:cubicBezTo>
                  <a:cubicBezTo>
                    <a:pt x="927" y="995"/>
                    <a:pt x="922" y="995"/>
                    <a:pt x="918" y="995"/>
                  </a:cubicBezTo>
                  <a:cubicBezTo>
                    <a:pt x="913" y="995"/>
                    <a:pt x="908" y="997"/>
                    <a:pt x="907" y="1001"/>
                  </a:cubicBezTo>
                  <a:cubicBezTo>
                    <a:pt x="904" y="1008"/>
                    <a:pt x="900" y="1015"/>
                    <a:pt x="899" y="1023"/>
                  </a:cubicBezTo>
                  <a:cubicBezTo>
                    <a:pt x="897" y="1034"/>
                    <a:pt x="893" y="1045"/>
                    <a:pt x="889" y="1055"/>
                  </a:cubicBezTo>
                  <a:cubicBezTo>
                    <a:pt x="887" y="1064"/>
                    <a:pt x="885" y="1072"/>
                    <a:pt x="882" y="1080"/>
                  </a:cubicBezTo>
                  <a:cubicBezTo>
                    <a:pt x="878" y="1091"/>
                    <a:pt x="874" y="1103"/>
                    <a:pt x="871" y="1115"/>
                  </a:cubicBezTo>
                  <a:cubicBezTo>
                    <a:pt x="870" y="1118"/>
                    <a:pt x="871" y="1124"/>
                    <a:pt x="866" y="1124"/>
                  </a:cubicBezTo>
                  <a:cubicBezTo>
                    <a:pt x="861" y="1125"/>
                    <a:pt x="859" y="1120"/>
                    <a:pt x="858" y="1115"/>
                  </a:cubicBezTo>
                  <a:cubicBezTo>
                    <a:pt x="856" y="1110"/>
                    <a:pt x="856" y="1104"/>
                    <a:pt x="854" y="1099"/>
                  </a:cubicBezTo>
                  <a:cubicBezTo>
                    <a:pt x="848" y="1080"/>
                    <a:pt x="841" y="1062"/>
                    <a:pt x="835" y="1044"/>
                  </a:cubicBezTo>
                  <a:cubicBezTo>
                    <a:pt x="831" y="1030"/>
                    <a:pt x="828" y="1016"/>
                    <a:pt x="822" y="1003"/>
                  </a:cubicBezTo>
                  <a:cubicBezTo>
                    <a:pt x="819" y="997"/>
                    <a:pt x="814" y="994"/>
                    <a:pt x="808" y="994"/>
                  </a:cubicBezTo>
                  <a:cubicBezTo>
                    <a:pt x="799" y="993"/>
                    <a:pt x="791" y="993"/>
                    <a:pt x="787" y="1001"/>
                  </a:cubicBezTo>
                  <a:cubicBezTo>
                    <a:pt x="783" y="1008"/>
                    <a:pt x="780" y="1015"/>
                    <a:pt x="779" y="1022"/>
                  </a:cubicBezTo>
                  <a:cubicBezTo>
                    <a:pt x="778" y="1034"/>
                    <a:pt x="772" y="1044"/>
                    <a:pt x="769" y="1055"/>
                  </a:cubicBezTo>
                  <a:cubicBezTo>
                    <a:pt x="762" y="1076"/>
                    <a:pt x="754" y="1096"/>
                    <a:pt x="749" y="1117"/>
                  </a:cubicBezTo>
                  <a:cubicBezTo>
                    <a:pt x="748" y="1120"/>
                    <a:pt x="747" y="1124"/>
                    <a:pt x="742" y="1124"/>
                  </a:cubicBezTo>
                  <a:cubicBezTo>
                    <a:pt x="737" y="1124"/>
                    <a:pt x="737" y="1120"/>
                    <a:pt x="736" y="1116"/>
                  </a:cubicBezTo>
                  <a:cubicBezTo>
                    <a:pt x="734" y="1104"/>
                    <a:pt x="730" y="1092"/>
                    <a:pt x="726" y="1080"/>
                  </a:cubicBezTo>
                  <a:cubicBezTo>
                    <a:pt x="720" y="1061"/>
                    <a:pt x="714" y="1040"/>
                    <a:pt x="708" y="1020"/>
                  </a:cubicBezTo>
                  <a:cubicBezTo>
                    <a:pt x="703" y="1000"/>
                    <a:pt x="698" y="994"/>
                    <a:pt x="676" y="995"/>
                  </a:cubicBezTo>
                  <a:cubicBezTo>
                    <a:pt x="665" y="996"/>
                    <a:pt x="661" y="1001"/>
                    <a:pt x="667" y="1011"/>
                  </a:cubicBezTo>
                  <a:cubicBezTo>
                    <a:pt x="669" y="1016"/>
                    <a:pt x="670" y="1021"/>
                    <a:pt x="672" y="1025"/>
                  </a:cubicBezTo>
                  <a:cubicBezTo>
                    <a:pt x="675" y="1035"/>
                    <a:pt x="678" y="1046"/>
                    <a:pt x="681" y="1055"/>
                  </a:cubicBezTo>
                  <a:cubicBezTo>
                    <a:pt x="685" y="1068"/>
                    <a:pt x="689" y="1080"/>
                    <a:pt x="693" y="1092"/>
                  </a:cubicBezTo>
                  <a:cubicBezTo>
                    <a:pt x="697" y="1103"/>
                    <a:pt x="699" y="1113"/>
                    <a:pt x="703" y="1124"/>
                  </a:cubicBezTo>
                  <a:cubicBezTo>
                    <a:pt x="707" y="1136"/>
                    <a:pt x="711" y="1147"/>
                    <a:pt x="715" y="1160"/>
                  </a:cubicBezTo>
                  <a:cubicBezTo>
                    <a:pt x="717" y="1168"/>
                    <a:pt x="720" y="1176"/>
                    <a:pt x="724" y="1183"/>
                  </a:cubicBezTo>
                  <a:cubicBezTo>
                    <a:pt x="728" y="1189"/>
                    <a:pt x="752" y="1185"/>
                    <a:pt x="757" y="1180"/>
                  </a:cubicBezTo>
                  <a:cubicBezTo>
                    <a:pt x="764" y="1173"/>
                    <a:pt x="762" y="1163"/>
                    <a:pt x="766" y="1156"/>
                  </a:cubicBezTo>
                  <a:cubicBezTo>
                    <a:pt x="774" y="1140"/>
                    <a:pt x="778" y="1122"/>
                    <a:pt x="784" y="1105"/>
                  </a:cubicBezTo>
                  <a:cubicBezTo>
                    <a:pt x="789" y="1088"/>
                    <a:pt x="796" y="1072"/>
                    <a:pt x="800" y="1054"/>
                  </a:cubicBezTo>
                  <a:cubicBezTo>
                    <a:pt x="800" y="1053"/>
                    <a:pt x="801" y="1050"/>
                    <a:pt x="803" y="1050"/>
                  </a:cubicBezTo>
                  <a:cubicBezTo>
                    <a:pt x="806" y="1050"/>
                    <a:pt x="806" y="1052"/>
                    <a:pt x="807" y="1055"/>
                  </a:cubicBezTo>
                  <a:cubicBezTo>
                    <a:pt x="807" y="1060"/>
                    <a:pt x="810" y="1066"/>
                    <a:pt x="811" y="1071"/>
                  </a:cubicBezTo>
                  <a:cubicBezTo>
                    <a:pt x="814" y="1081"/>
                    <a:pt x="818" y="1090"/>
                    <a:pt x="821" y="1099"/>
                  </a:cubicBezTo>
                  <a:cubicBezTo>
                    <a:pt x="824" y="1110"/>
                    <a:pt x="827" y="1120"/>
                    <a:pt x="831" y="1131"/>
                  </a:cubicBezTo>
                  <a:cubicBezTo>
                    <a:pt x="834" y="1142"/>
                    <a:pt x="839" y="1153"/>
                    <a:pt x="842" y="1164"/>
                  </a:cubicBezTo>
                  <a:cubicBezTo>
                    <a:pt x="846" y="1179"/>
                    <a:pt x="850" y="1188"/>
                    <a:pt x="869" y="1185"/>
                  </a:cubicBezTo>
                  <a:cubicBezTo>
                    <a:pt x="873" y="1184"/>
                    <a:pt x="881" y="1189"/>
                    <a:pt x="884" y="1181"/>
                  </a:cubicBezTo>
                  <a:close/>
                  <a:moveTo>
                    <a:pt x="33" y="1051"/>
                  </a:moveTo>
                  <a:cubicBezTo>
                    <a:pt x="33" y="1087"/>
                    <a:pt x="33" y="1124"/>
                    <a:pt x="33" y="1160"/>
                  </a:cubicBezTo>
                  <a:cubicBezTo>
                    <a:pt x="33" y="1188"/>
                    <a:pt x="29" y="1184"/>
                    <a:pt x="58" y="1185"/>
                  </a:cubicBezTo>
                  <a:cubicBezTo>
                    <a:pt x="72" y="1185"/>
                    <a:pt x="73" y="1184"/>
                    <a:pt x="73" y="1170"/>
                  </a:cubicBezTo>
                  <a:cubicBezTo>
                    <a:pt x="73" y="1138"/>
                    <a:pt x="73" y="1107"/>
                    <a:pt x="73" y="1076"/>
                  </a:cubicBezTo>
                  <a:cubicBezTo>
                    <a:pt x="73" y="1071"/>
                    <a:pt x="72" y="1067"/>
                    <a:pt x="78" y="1065"/>
                  </a:cubicBezTo>
                  <a:cubicBezTo>
                    <a:pt x="91" y="1062"/>
                    <a:pt x="102" y="1067"/>
                    <a:pt x="110" y="1076"/>
                  </a:cubicBezTo>
                  <a:cubicBezTo>
                    <a:pt x="112" y="1080"/>
                    <a:pt x="115" y="1083"/>
                    <a:pt x="118" y="1086"/>
                  </a:cubicBezTo>
                  <a:cubicBezTo>
                    <a:pt x="132" y="1103"/>
                    <a:pt x="146" y="1119"/>
                    <a:pt x="161" y="1136"/>
                  </a:cubicBezTo>
                  <a:cubicBezTo>
                    <a:pt x="173" y="1150"/>
                    <a:pt x="186" y="1165"/>
                    <a:pt x="198" y="1179"/>
                  </a:cubicBezTo>
                  <a:cubicBezTo>
                    <a:pt x="207" y="1188"/>
                    <a:pt x="218" y="1184"/>
                    <a:pt x="228" y="1185"/>
                  </a:cubicBezTo>
                  <a:cubicBezTo>
                    <a:pt x="233" y="1185"/>
                    <a:pt x="241" y="1188"/>
                    <a:pt x="244" y="1182"/>
                  </a:cubicBezTo>
                  <a:cubicBezTo>
                    <a:pt x="246" y="1178"/>
                    <a:pt x="239" y="1173"/>
                    <a:pt x="235" y="1169"/>
                  </a:cubicBezTo>
                  <a:cubicBezTo>
                    <a:pt x="206" y="1133"/>
                    <a:pt x="176" y="1098"/>
                    <a:pt x="146" y="1062"/>
                  </a:cubicBezTo>
                  <a:cubicBezTo>
                    <a:pt x="141" y="1056"/>
                    <a:pt x="131" y="1052"/>
                    <a:pt x="132" y="1044"/>
                  </a:cubicBezTo>
                  <a:cubicBezTo>
                    <a:pt x="132" y="1036"/>
                    <a:pt x="142" y="1032"/>
                    <a:pt x="147" y="1026"/>
                  </a:cubicBezTo>
                  <a:cubicBezTo>
                    <a:pt x="164" y="1006"/>
                    <a:pt x="182" y="988"/>
                    <a:pt x="198" y="968"/>
                  </a:cubicBezTo>
                  <a:cubicBezTo>
                    <a:pt x="209" y="954"/>
                    <a:pt x="221" y="942"/>
                    <a:pt x="234" y="929"/>
                  </a:cubicBezTo>
                  <a:cubicBezTo>
                    <a:pt x="236" y="926"/>
                    <a:pt x="238" y="923"/>
                    <a:pt x="237" y="920"/>
                  </a:cubicBezTo>
                  <a:cubicBezTo>
                    <a:pt x="235" y="915"/>
                    <a:pt x="231" y="917"/>
                    <a:pt x="228" y="917"/>
                  </a:cubicBezTo>
                  <a:cubicBezTo>
                    <a:pt x="224" y="918"/>
                    <a:pt x="221" y="918"/>
                    <a:pt x="217" y="918"/>
                  </a:cubicBezTo>
                  <a:cubicBezTo>
                    <a:pt x="204" y="917"/>
                    <a:pt x="193" y="922"/>
                    <a:pt x="185" y="931"/>
                  </a:cubicBezTo>
                  <a:cubicBezTo>
                    <a:pt x="172" y="946"/>
                    <a:pt x="158" y="961"/>
                    <a:pt x="145" y="977"/>
                  </a:cubicBezTo>
                  <a:cubicBezTo>
                    <a:pt x="131" y="993"/>
                    <a:pt x="117" y="1010"/>
                    <a:pt x="102" y="1026"/>
                  </a:cubicBezTo>
                  <a:cubicBezTo>
                    <a:pt x="96" y="1032"/>
                    <a:pt x="87" y="1037"/>
                    <a:pt x="78" y="1034"/>
                  </a:cubicBezTo>
                  <a:cubicBezTo>
                    <a:pt x="70" y="1030"/>
                    <a:pt x="73" y="1021"/>
                    <a:pt x="73" y="1015"/>
                  </a:cubicBezTo>
                  <a:cubicBezTo>
                    <a:pt x="73" y="991"/>
                    <a:pt x="73" y="967"/>
                    <a:pt x="73" y="944"/>
                  </a:cubicBezTo>
                  <a:cubicBezTo>
                    <a:pt x="73" y="916"/>
                    <a:pt x="75" y="917"/>
                    <a:pt x="46" y="918"/>
                  </a:cubicBezTo>
                  <a:cubicBezTo>
                    <a:pt x="33" y="918"/>
                    <a:pt x="33" y="918"/>
                    <a:pt x="33" y="931"/>
                  </a:cubicBezTo>
                  <a:cubicBezTo>
                    <a:pt x="33" y="971"/>
                    <a:pt x="33" y="1011"/>
                    <a:pt x="33" y="1051"/>
                  </a:cubicBezTo>
                  <a:cubicBezTo>
                    <a:pt x="33" y="1051"/>
                    <a:pt x="33" y="1051"/>
                    <a:pt x="33" y="1051"/>
                  </a:cubicBezTo>
                  <a:close/>
                  <a:moveTo>
                    <a:pt x="639" y="84"/>
                  </a:moveTo>
                  <a:cubicBezTo>
                    <a:pt x="627" y="84"/>
                    <a:pt x="626" y="84"/>
                    <a:pt x="629" y="95"/>
                  </a:cubicBezTo>
                  <a:cubicBezTo>
                    <a:pt x="634" y="113"/>
                    <a:pt x="640" y="131"/>
                    <a:pt x="646" y="148"/>
                  </a:cubicBezTo>
                  <a:cubicBezTo>
                    <a:pt x="652" y="166"/>
                    <a:pt x="658" y="185"/>
                    <a:pt x="664" y="203"/>
                  </a:cubicBezTo>
                  <a:cubicBezTo>
                    <a:pt x="671" y="223"/>
                    <a:pt x="676" y="244"/>
                    <a:pt x="684" y="264"/>
                  </a:cubicBezTo>
                  <a:cubicBezTo>
                    <a:pt x="688" y="274"/>
                    <a:pt x="694" y="274"/>
                    <a:pt x="702" y="274"/>
                  </a:cubicBezTo>
                  <a:cubicBezTo>
                    <a:pt x="711" y="274"/>
                    <a:pt x="719" y="272"/>
                    <a:pt x="723" y="263"/>
                  </a:cubicBezTo>
                  <a:cubicBezTo>
                    <a:pt x="733" y="236"/>
                    <a:pt x="741" y="208"/>
                    <a:pt x="750" y="181"/>
                  </a:cubicBezTo>
                  <a:cubicBezTo>
                    <a:pt x="754" y="169"/>
                    <a:pt x="757" y="156"/>
                    <a:pt x="763" y="145"/>
                  </a:cubicBezTo>
                  <a:cubicBezTo>
                    <a:pt x="764" y="143"/>
                    <a:pt x="764" y="140"/>
                    <a:pt x="767" y="140"/>
                  </a:cubicBezTo>
                  <a:cubicBezTo>
                    <a:pt x="770" y="140"/>
                    <a:pt x="770" y="143"/>
                    <a:pt x="771" y="145"/>
                  </a:cubicBezTo>
                  <a:cubicBezTo>
                    <a:pt x="771" y="156"/>
                    <a:pt x="777" y="165"/>
                    <a:pt x="780" y="175"/>
                  </a:cubicBezTo>
                  <a:cubicBezTo>
                    <a:pt x="782" y="184"/>
                    <a:pt x="785" y="193"/>
                    <a:pt x="788" y="201"/>
                  </a:cubicBezTo>
                  <a:cubicBezTo>
                    <a:pt x="794" y="219"/>
                    <a:pt x="801" y="237"/>
                    <a:pt x="806" y="255"/>
                  </a:cubicBezTo>
                  <a:cubicBezTo>
                    <a:pt x="811" y="272"/>
                    <a:pt x="825" y="280"/>
                    <a:pt x="842" y="273"/>
                  </a:cubicBezTo>
                  <a:cubicBezTo>
                    <a:pt x="845" y="271"/>
                    <a:pt x="847" y="269"/>
                    <a:pt x="848" y="266"/>
                  </a:cubicBezTo>
                  <a:cubicBezTo>
                    <a:pt x="853" y="251"/>
                    <a:pt x="859" y="236"/>
                    <a:pt x="863" y="221"/>
                  </a:cubicBezTo>
                  <a:cubicBezTo>
                    <a:pt x="867" y="202"/>
                    <a:pt x="875" y="185"/>
                    <a:pt x="880" y="166"/>
                  </a:cubicBezTo>
                  <a:cubicBezTo>
                    <a:pt x="886" y="144"/>
                    <a:pt x="895" y="123"/>
                    <a:pt x="900" y="101"/>
                  </a:cubicBezTo>
                  <a:cubicBezTo>
                    <a:pt x="901" y="96"/>
                    <a:pt x="909" y="91"/>
                    <a:pt x="904" y="86"/>
                  </a:cubicBezTo>
                  <a:cubicBezTo>
                    <a:pt x="900" y="81"/>
                    <a:pt x="892" y="84"/>
                    <a:pt x="886" y="84"/>
                  </a:cubicBezTo>
                  <a:cubicBezTo>
                    <a:pt x="885" y="84"/>
                    <a:pt x="883" y="84"/>
                    <a:pt x="881" y="84"/>
                  </a:cubicBezTo>
                  <a:cubicBezTo>
                    <a:pt x="875" y="84"/>
                    <a:pt x="872" y="86"/>
                    <a:pt x="869" y="91"/>
                  </a:cubicBezTo>
                  <a:cubicBezTo>
                    <a:pt x="860" y="110"/>
                    <a:pt x="856" y="131"/>
                    <a:pt x="850" y="151"/>
                  </a:cubicBezTo>
                  <a:cubicBezTo>
                    <a:pt x="844" y="170"/>
                    <a:pt x="836" y="188"/>
                    <a:pt x="834" y="208"/>
                  </a:cubicBezTo>
                  <a:cubicBezTo>
                    <a:pt x="833" y="211"/>
                    <a:pt x="831" y="214"/>
                    <a:pt x="827" y="214"/>
                  </a:cubicBezTo>
                  <a:cubicBezTo>
                    <a:pt x="823" y="214"/>
                    <a:pt x="822" y="210"/>
                    <a:pt x="822" y="207"/>
                  </a:cubicBezTo>
                  <a:cubicBezTo>
                    <a:pt x="817" y="188"/>
                    <a:pt x="811" y="170"/>
                    <a:pt x="805" y="152"/>
                  </a:cubicBezTo>
                  <a:cubicBezTo>
                    <a:pt x="799" y="133"/>
                    <a:pt x="794" y="114"/>
                    <a:pt x="786" y="96"/>
                  </a:cubicBezTo>
                  <a:cubicBezTo>
                    <a:pt x="783" y="87"/>
                    <a:pt x="779" y="84"/>
                    <a:pt x="770" y="84"/>
                  </a:cubicBezTo>
                  <a:cubicBezTo>
                    <a:pt x="761" y="84"/>
                    <a:pt x="752" y="82"/>
                    <a:pt x="748" y="94"/>
                  </a:cubicBezTo>
                  <a:cubicBezTo>
                    <a:pt x="744" y="109"/>
                    <a:pt x="738" y="123"/>
                    <a:pt x="734" y="138"/>
                  </a:cubicBezTo>
                  <a:cubicBezTo>
                    <a:pt x="729" y="153"/>
                    <a:pt x="724" y="167"/>
                    <a:pt x="719" y="182"/>
                  </a:cubicBezTo>
                  <a:cubicBezTo>
                    <a:pt x="716" y="192"/>
                    <a:pt x="715" y="203"/>
                    <a:pt x="708" y="212"/>
                  </a:cubicBezTo>
                  <a:cubicBezTo>
                    <a:pt x="707" y="214"/>
                    <a:pt x="707" y="217"/>
                    <a:pt x="704" y="217"/>
                  </a:cubicBezTo>
                  <a:cubicBezTo>
                    <a:pt x="701" y="217"/>
                    <a:pt x="701" y="213"/>
                    <a:pt x="700" y="211"/>
                  </a:cubicBezTo>
                  <a:cubicBezTo>
                    <a:pt x="699" y="198"/>
                    <a:pt x="694" y="186"/>
                    <a:pt x="690" y="174"/>
                  </a:cubicBezTo>
                  <a:cubicBezTo>
                    <a:pt x="684" y="153"/>
                    <a:pt x="677" y="131"/>
                    <a:pt x="672" y="110"/>
                  </a:cubicBezTo>
                  <a:cubicBezTo>
                    <a:pt x="667" y="88"/>
                    <a:pt x="663" y="84"/>
                    <a:pt x="645" y="84"/>
                  </a:cubicBezTo>
                  <a:cubicBezTo>
                    <a:pt x="643" y="84"/>
                    <a:pt x="641" y="84"/>
                    <a:pt x="639" y="84"/>
                  </a:cubicBezTo>
                  <a:close/>
                  <a:moveTo>
                    <a:pt x="507" y="711"/>
                  </a:moveTo>
                  <a:cubicBezTo>
                    <a:pt x="507" y="730"/>
                    <a:pt x="507" y="730"/>
                    <a:pt x="526" y="730"/>
                  </a:cubicBezTo>
                  <a:cubicBezTo>
                    <a:pt x="539" y="730"/>
                    <a:pt x="541" y="729"/>
                    <a:pt x="541" y="715"/>
                  </a:cubicBezTo>
                  <a:cubicBezTo>
                    <a:pt x="541" y="677"/>
                    <a:pt x="541" y="638"/>
                    <a:pt x="540" y="600"/>
                  </a:cubicBezTo>
                  <a:cubicBezTo>
                    <a:pt x="540" y="593"/>
                    <a:pt x="543" y="587"/>
                    <a:pt x="548" y="582"/>
                  </a:cubicBezTo>
                  <a:cubicBezTo>
                    <a:pt x="553" y="576"/>
                    <a:pt x="559" y="573"/>
                    <a:pt x="564" y="569"/>
                  </a:cubicBezTo>
                  <a:cubicBezTo>
                    <a:pt x="574" y="564"/>
                    <a:pt x="594" y="566"/>
                    <a:pt x="602" y="574"/>
                  </a:cubicBezTo>
                  <a:cubicBezTo>
                    <a:pt x="611" y="582"/>
                    <a:pt x="614" y="592"/>
                    <a:pt x="614" y="604"/>
                  </a:cubicBezTo>
                  <a:cubicBezTo>
                    <a:pt x="614" y="638"/>
                    <a:pt x="614" y="672"/>
                    <a:pt x="614" y="706"/>
                  </a:cubicBezTo>
                  <a:cubicBezTo>
                    <a:pt x="614" y="730"/>
                    <a:pt x="614" y="730"/>
                    <a:pt x="638" y="730"/>
                  </a:cubicBezTo>
                  <a:cubicBezTo>
                    <a:pt x="650" y="730"/>
                    <a:pt x="650" y="730"/>
                    <a:pt x="650" y="717"/>
                  </a:cubicBezTo>
                  <a:cubicBezTo>
                    <a:pt x="650" y="684"/>
                    <a:pt x="650" y="650"/>
                    <a:pt x="650" y="617"/>
                  </a:cubicBezTo>
                  <a:cubicBezTo>
                    <a:pt x="650" y="606"/>
                    <a:pt x="651" y="597"/>
                    <a:pt x="657" y="586"/>
                  </a:cubicBezTo>
                  <a:cubicBezTo>
                    <a:pt x="667" y="565"/>
                    <a:pt x="703" y="560"/>
                    <a:pt x="716" y="579"/>
                  </a:cubicBezTo>
                  <a:cubicBezTo>
                    <a:pt x="723" y="588"/>
                    <a:pt x="724" y="598"/>
                    <a:pt x="724" y="609"/>
                  </a:cubicBezTo>
                  <a:cubicBezTo>
                    <a:pt x="724" y="645"/>
                    <a:pt x="724" y="682"/>
                    <a:pt x="724" y="718"/>
                  </a:cubicBezTo>
                  <a:cubicBezTo>
                    <a:pt x="724" y="727"/>
                    <a:pt x="727" y="731"/>
                    <a:pt x="736" y="730"/>
                  </a:cubicBezTo>
                  <a:cubicBezTo>
                    <a:pt x="738" y="730"/>
                    <a:pt x="741" y="730"/>
                    <a:pt x="743" y="730"/>
                  </a:cubicBezTo>
                  <a:cubicBezTo>
                    <a:pt x="758" y="730"/>
                    <a:pt x="759" y="729"/>
                    <a:pt x="759" y="715"/>
                  </a:cubicBezTo>
                  <a:cubicBezTo>
                    <a:pt x="759" y="677"/>
                    <a:pt x="758" y="639"/>
                    <a:pt x="759" y="601"/>
                  </a:cubicBezTo>
                  <a:cubicBezTo>
                    <a:pt x="759" y="571"/>
                    <a:pt x="742" y="540"/>
                    <a:pt x="704" y="538"/>
                  </a:cubicBezTo>
                  <a:cubicBezTo>
                    <a:pt x="681" y="536"/>
                    <a:pt x="661" y="542"/>
                    <a:pt x="646" y="560"/>
                  </a:cubicBezTo>
                  <a:cubicBezTo>
                    <a:pt x="638" y="569"/>
                    <a:pt x="638" y="569"/>
                    <a:pt x="631" y="559"/>
                  </a:cubicBezTo>
                  <a:cubicBezTo>
                    <a:pt x="630" y="558"/>
                    <a:pt x="630" y="557"/>
                    <a:pt x="629" y="556"/>
                  </a:cubicBezTo>
                  <a:cubicBezTo>
                    <a:pt x="623" y="548"/>
                    <a:pt x="616" y="541"/>
                    <a:pt x="607" y="539"/>
                  </a:cubicBezTo>
                  <a:cubicBezTo>
                    <a:pt x="584" y="534"/>
                    <a:pt x="563" y="539"/>
                    <a:pt x="545" y="555"/>
                  </a:cubicBezTo>
                  <a:cubicBezTo>
                    <a:pt x="540" y="559"/>
                    <a:pt x="537" y="561"/>
                    <a:pt x="537" y="552"/>
                  </a:cubicBezTo>
                  <a:cubicBezTo>
                    <a:pt x="536" y="543"/>
                    <a:pt x="526" y="538"/>
                    <a:pt x="515" y="539"/>
                  </a:cubicBezTo>
                  <a:cubicBezTo>
                    <a:pt x="506" y="540"/>
                    <a:pt x="507" y="546"/>
                    <a:pt x="507" y="552"/>
                  </a:cubicBezTo>
                  <a:cubicBezTo>
                    <a:pt x="507" y="580"/>
                    <a:pt x="507" y="607"/>
                    <a:pt x="507" y="634"/>
                  </a:cubicBezTo>
                  <a:cubicBezTo>
                    <a:pt x="507" y="660"/>
                    <a:pt x="507" y="685"/>
                    <a:pt x="507" y="711"/>
                  </a:cubicBezTo>
                  <a:close/>
                  <a:moveTo>
                    <a:pt x="1525" y="1142"/>
                  </a:moveTo>
                  <a:cubicBezTo>
                    <a:pt x="1517" y="1143"/>
                    <a:pt x="1511" y="1141"/>
                    <a:pt x="1505" y="1136"/>
                  </a:cubicBezTo>
                  <a:cubicBezTo>
                    <a:pt x="1501" y="1133"/>
                    <a:pt x="1495" y="1130"/>
                    <a:pt x="1498" y="1124"/>
                  </a:cubicBezTo>
                  <a:cubicBezTo>
                    <a:pt x="1500" y="1118"/>
                    <a:pt x="1504" y="1114"/>
                    <a:pt x="1512" y="1114"/>
                  </a:cubicBezTo>
                  <a:cubicBezTo>
                    <a:pt x="1521" y="1115"/>
                    <a:pt x="1530" y="1114"/>
                    <a:pt x="1538" y="1115"/>
                  </a:cubicBezTo>
                  <a:cubicBezTo>
                    <a:pt x="1573" y="1117"/>
                    <a:pt x="1610" y="1084"/>
                    <a:pt x="1602" y="1044"/>
                  </a:cubicBezTo>
                  <a:cubicBezTo>
                    <a:pt x="1600" y="1035"/>
                    <a:pt x="1599" y="1028"/>
                    <a:pt x="1611" y="1027"/>
                  </a:cubicBezTo>
                  <a:cubicBezTo>
                    <a:pt x="1614" y="1027"/>
                    <a:pt x="1617" y="1024"/>
                    <a:pt x="1619" y="1023"/>
                  </a:cubicBezTo>
                  <a:cubicBezTo>
                    <a:pt x="1626" y="1019"/>
                    <a:pt x="1624" y="1013"/>
                    <a:pt x="1623" y="1008"/>
                  </a:cubicBezTo>
                  <a:cubicBezTo>
                    <a:pt x="1623" y="1002"/>
                    <a:pt x="1618" y="1003"/>
                    <a:pt x="1613" y="1002"/>
                  </a:cubicBezTo>
                  <a:cubicBezTo>
                    <a:pt x="1598" y="1002"/>
                    <a:pt x="1582" y="1004"/>
                    <a:pt x="1567" y="1000"/>
                  </a:cubicBezTo>
                  <a:cubicBezTo>
                    <a:pt x="1560" y="999"/>
                    <a:pt x="1554" y="993"/>
                    <a:pt x="1546" y="993"/>
                  </a:cubicBezTo>
                  <a:cubicBezTo>
                    <a:pt x="1536" y="994"/>
                    <a:pt x="1525" y="992"/>
                    <a:pt x="1515" y="993"/>
                  </a:cubicBezTo>
                  <a:cubicBezTo>
                    <a:pt x="1490" y="997"/>
                    <a:pt x="1469" y="1010"/>
                    <a:pt x="1462" y="1034"/>
                  </a:cubicBezTo>
                  <a:cubicBezTo>
                    <a:pt x="1455" y="1056"/>
                    <a:pt x="1457" y="1079"/>
                    <a:pt x="1476" y="1096"/>
                  </a:cubicBezTo>
                  <a:cubicBezTo>
                    <a:pt x="1483" y="1103"/>
                    <a:pt x="1483" y="1107"/>
                    <a:pt x="1476" y="1113"/>
                  </a:cubicBezTo>
                  <a:cubicBezTo>
                    <a:pt x="1462" y="1126"/>
                    <a:pt x="1462" y="1142"/>
                    <a:pt x="1473" y="1157"/>
                  </a:cubicBezTo>
                  <a:cubicBezTo>
                    <a:pt x="1476" y="1160"/>
                    <a:pt x="1476" y="1162"/>
                    <a:pt x="1472" y="1164"/>
                  </a:cubicBezTo>
                  <a:cubicBezTo>
                    <a:pt x="1470" y="1166"/>
                    <a:pt x="1468" y="1168"/>
                    <a:pt x="1466" y="1170"/>
                  </a:cubicBezTo>
                  <a:cubicBezTo>
                    <a:pt x="1449" y="1183"/>
                    <a:pt x="1444" y="1201"/>
                    <a:pt x="1454" y="1218"/>
                  </a:cubicBezTo>
                  <a:cubicBezTo>
                    <a:pt x="1464" y="1235"/>
                    <a:pt x="1479" y="1246"/>
                    <a:pt x="1499" y="1249"/>
                  </a:cubicBezTo>
                  <a:cubicBezTo>
                    <a:pt x="1517" y="1252"/>
                    <a:pt x="1535" y="1253"/>
                    <a:pt x="1553" y="1250"/>
                  </a:cubicBezTo>
                  <a:cubicBezTo>
                    <a:pt x="1584" y="1245"/>
                    <a:pt x="1607" y="1232"/>
                    <a:pt x="1619" y="1200"/>
                  </a:cubicBezTo>
                  <a:cubicBezTo>
                    <a:pt x="1627" y="1180"/>
                    <a:pt x="1611" y="1155"/>
                    <a:pt x="1593" y="1148"/>
                  </a:cubicBezTo>
                  <a:cubicBezTo>
                    <a:pt x="1578" y="1142"/>
                    <a:pt x="1563" y="1143"/>
                    <a:pt x="1549" y="1142"/>
                  </a:cubicBezTo>
                  <a:cubicBezTo>
                    <a:pt x="1540" y="1142"/>
                    <a:pt x="1532" y="1142"/>
                    <a:pt x="1525" y="1142"/>
                  </a:cubicBezTo>
                  <a:close/>
                  <a:moveTo>
                    <a:pt x="1556" y="1172"/>
                  </a:moveTo>
                  <a:cubicBezTo>
                    <a:pt x="1566" y="1172"/>
                    <a:pt x="1576" y="1176"/>
                    <a:pt x="1583" y="1183"/>
                  </a:cubicBezTo>
                  <a:cubicBezTo>
                    <a:pt x="1589" y="1190"/>
                    <a:pt x="1589" y="1198"/>
                    <a:pt x="1583" y="1205"/>
                  </a:cubicBezTo>
                  <a:cubicBezTo>
                    <a:pt x="1575" y="1215"/>
                    <a:pt x="1565" y="1220"/>
                    <a:pt x="1553" y="1223"/>
                  </a:cubicBezTo>
                  <a:cubicBezTo>
                    <a:pt x="1534" y="1228"/>
                    <a:pt x="1516" y="1225"/>
                    <a:pt x="1499" y="1219"/>
                  </a:cubicBezTo>
                  <a:cubicBezTo>
                    <a:pt x="1486" y="1214"/>
                    <a:pt x="1479" y="1203"/>
                    <a:pt x="1482" y="1193"/>
                  </a:cubicBezTo>
                  <a:cubicBezTo>
                    <a:pt x="1485" y="1182"/>
                    <a:pt x="1496" y="1168"/>
                    <a:pt x="1514" y="1171"/>
                  </a:cubicBezTo>
                  <a:cubicBezTo>
                    <a:pt x="1526" y="1173"/>
                    <a:pt x="1541" y="1171"/>
                    <a:pt x="1556" y="1172"/>
                  </a:cubicBezTo>
                  <a:close/>
                  <a:moveTo>
                    <a:pt x="1531" y="1019"/>
                  </a:moveTo>
                  <a:cubicBezTo>
                    <a:pt x="1553" y="1017"/>
                    <a:pt x="1570" y="1033"/>
                    <a:pt x="1570" y="1052"/>
                  </a:cubicBezTo>
                  <a:cubicBezTo>
                    <a:pt x="1570" y="1075"/>
                    <a:pt x="1554" y="1093"/>
                    <a:pt x="1532" y="1091"/>
                  </a:cubicBezTo>
                  <a:cubicBezTo>
                    <a:pt x="1508" y="1089"/>
                    <a:pt x="1494" y="1082"/>
                    <a:pt x="1493" y="1053"/>
                  </a:cubicBezTo>
                  <a:cubicBezTo>
                    <a:pt x="1494" y="1029"/>
                    <a:pt x="1508" y="1020"/>
                    <a:pt x="1531" y="1019"/>
                  </a:cubicBezTo>
                  <a:close/>
                  <a:moveTo>
                    <a:pt x="1413" y="934"/>
                  </a:moveTo>
                  <a:cubicBezTo>
                    <a:pt x="1413" y="909"/>
                    <a:pt x="1413" y="909"/>
                    <a:pt x="1389" y="910"/>
                  </a:cubicBezTo>
                  <a:cubicBezTo>
                    <a:pt x="1388" y="910"/>
                    <a:pt x="1387" y="910"/>
                    <a:pt x="1387" y="910"/>
                  </a:cubicBezTo>
                  <a:cubicBezTo>
                    <a:pt x="1379" y="910"/>
                    <a:pt x="1376" y="915"/>
                    <a:pt x="1376" y="921"/>
                  </a:cubicBezTo>
                  <a:cubicBezTo>
                    <a:pt x="1376" y="939"/>
                    <a:pt x="1377" y="956"/>
                    <a:pt x="1377" y="974"/>
                  </a:cubicBezTo>
                  <a:cubicBezTo>
                    <a:pt x="1377" y="983"/>
                    <a:pt x="1377" y="991"/>
                    <a:pt x="1377" y="1000"/>
                  </a:cubicBezTo>
                  <a:cubicBezTo>
                    <a:pt x="1377" y="1005"/>
                    <a:pt x="1374" y="1009"/>
                    <a:pt x="1369" y="1005"/>
                  </a:cubicBezTo>
                  <a:cubicBezTo>
                    <a:pt x="1352" y="990"/>
                    <a:pt x="1332" y="993"/>
                    <a:pt x="1312" y="993"/>
                  </a:cubicBezTo>
                  <a:cubicBezTo>
                    <a:pt x="1303" y="994"/>
                    <a:pt x="1294" y="998"/>
                    <a:pt x="1287" y="1003"/>
                  </a:cubicBezTo>
                  <a:cubicBezTo>
                    <a:pt x="1265" y="1017"/>
                    <a:pt x="1252" y="1039"/>
                    <a:pt x="1248" y="1065"/>
                  </a:cubicBezTo>
                  <a:cubicBezTo>
                    <a:pt x="1244" y="1096"/>
                    <a:pt x="1244" y="1128"/>
                    <a:pt x="1261" y="1157"/>
                  </a:cubicBezTo>
                  <a:cubicBezTo>
                    <a:pt x="1270" y="1170"/>
                    <a:pt x="1281" y="1181"/>
                    <a:pt x="1296" y="1185"/>
                  </a:cubicBezTo>
                  <a:cubicBezTo>
                    <a:pt x="1323" y="1191"/>
                    <a:pt x="1349" y="1188"/>
                    <a:pt x="1370" y="1167"/>
                  </a:cubicBezTo>
                  <a:cubicBezTo>
                    <a:pt x="1372" y="1165"/>
                    <a:pt x="1375" y="1162"/>
                    <a:pt x="1379" y="1163"/>
                  </a:cubicBezTo>
                  <a:cubicBezTo>
                    <a:pt x="1382" y="1165"/>
                    <a:pt x="1381" y="1169"/>
                    <a:pt x="1381" y="1172"/>
                  </a:cubicBezTo>
                  <a:cubicBezTo>
                    <a:pt x="1383" y="1181"/>
                    <a:pt x="1390" y="1186"/>
                    <a:pt x="1403" y="1186"/>
                  </a:cubicBezTo>
                  <a:cubicBezTo>
                    <a:pt x="1413" y="1185"/>
                    <a:pt x="1413" y="1178"/>
                    <a:pt x="1413" y="1172"/>
                  </a:cubicBezTo>
                  <a:cubicBezTo>
                    <a:pt x="1413" y="1131"/>
                    <a:pt x="1413" y="1090"/>
                    <a:pt x="1413" y="1049"/>
                  </a:cubicBezTo>
                  <a:cubicBezTo>
                    <a:pt x="1413" y="1010"/>
                    <a:pt x="1413" y="972"/>
                    <a:pt x="1413" y="934"/>
                  </a:cubicBezTo>
                  <a:close/>
                  <a:moveTo>
                    <a:pt x="1378" y="1113"/>
                  </a:moveTo>
                  <a:cubicBezTo>
                    <a:pt x="1378" y="1136"/>
                    <a:pt x="1360" y="1155"/>
                    <a:pt x="1337" y="1157"/>
                  </a:cubicBezTo>
                  <a:cubicBezTo>
                    <a:pt x="1319" y="1159"/>
                    <a:pt x="1304" y="1154"/>
                    <a:pt x="1294" y="1139"/>
                  </a:cubicBezTo>
                  <a:cubicBezTo>
                    <a:pt x="1286" y="1128"/>
                    <a:pt x="1283" y="1116"/>
                    <a:pt x="1283" y="1102"/>
                  </a:cubicBezTo>
                  <a:cubicBezTo>
                    <a:pt x="1282" y="1085"/>
                    <a:pt x="1282" y="1067"/>
                    <a:pt x="1290" y="1051"/>
                  </a:cubicBezTo>
                  <a:cubicBezTo>
                    <a:pt x="1297" y="1036"/>
                    <a:pt x="1308" y="1024"/>
                    <a:pt x="1325" y="1022"/>
                  </a:cubicBezTo>
                  <a:cubicBezTo>
                    <a:pt x="1342" y="1020"/>
                    <a:pt x="1358" y="1021"/>
                    <a:pt x="1371" y="1035"/>
                  </a:cubicBezTo>
                  <a:cubicBezTo>
                    <a:pt x="1376" y="1041"/>
                    <a:pt x="1378" y="1046"/>
                    <a:pt x="1378" y="1052"/>
                  </a:cubicBezTo>
                  <a:cubicBezTo>
                    <a:pt x="1378" y="1064"/>
                    <a:pt x="1378" y="1075"/>
                    <a:pt x="1378" y="1086"/>
                  </a:cubicBezTo>
                  <a:cubicBezTo>
                    <a:pt x="1378" y="1086"/>
                    <a:pt x="1378" y="1086"/>
                    <a:pt x="1378" y="1086"/>
                  </a:cubicBezTo>
                  <a:cubicBezTo>
                    <a:pt x="1378" y="1095"/>
                    <a:pt x="1378" y="1104"/>
                    <a:pt x="1378" y="1113"/>
                  </a:cubicBezTo>
                  <a:close/>
                  <a:moveTo>
                    <a:pt x="578" y="259"/>
                  </a:moveTo>
                  <a:cubicBezTo>
                    <a:pt x="603" y="241"/>
                    <a:pt x="611" y="213"/>
                    <a:pt x="614" y="183"/>
                  </a:cubicBezTo>
                  <a:cubicBezTo>
                    <a:pt x="615" y="171"/>
                    <a:pt x="610" y="159"/>
                    <a:pt x="609" y="147"/>
                  </a:cubicBezTo>
                  <a:cubicBezTo>
                    <a:pt x="608" y="137"/>
                    <a:pt x="603" y="129"/>
                    <a:pt x="599" y="121"/>
                  </a:cubicBezTo>
                  <a:cubicBezTo>
                    <a:pt x="579" y="87"/>
                    <a:pt x="527" y="70"/>
                    <a:pt x="488" y="85"/>
                  </a:cubicBezTo>
                  <a:cubicBezTo>
                    <a:pt x="453" y="99"/>
                    <a:pt x="436" y="127"/>
                    <a:pt x="431" y="163"/>
                  </a:cubicBezTo>
                  <a:cubicBezTo>
                    <a:pt x="429" y="180"/>
                    <a:pt x="430" y="196"/>
                    <a:pt x="436" y="213"/>
                  </a:cubicBezTo>
                  <a:cubicBezTo>
                    <a:pt x="439" y="222"/>
                    <a:pt x="442" y="232"/>
                    <a:pt x="447" y="239"/>
                  </a:cubicBezTo>
                  <a:cubicBezTo>
                    <a:pt x="465" y="265"/>
                    <a:pt x="491" y="277"/>
                    <a:pt x="525" y="276"/>
                  </a:cubicBezTo>
                  <a:cubicBezTo>
                    <a:pt x="543" y="278"/>
                    <a:pt x="562" y="271"/>
                    <a:pt x="578" y="259"/>
                  </a:cubicBezTo>
                  <a:close/>
                  <a:moveTo>
                    <a:pt x="471" y="205"/>
                  </a:moveTo>
                  <a:cubicBezTo>
                    <a:pt x="466" y="185"/>
                    <a:pt x="468" y="167"/>
                    <a:pt x="472" y="147"/>
                  </a:cubicBezTo>
                  <a:cubicBezTo>
                    <a:pt x="477" y="130"/>
                    <a:pt x="493" y="116"/>
                    <a:pt x="509" y="112"/>
                  </a:cubicBezTo>
                  <a:cubicBezTo>
                    <a:pt x="525" y="108"/>
                    <a:pt x="539" y="110"/>
                    <a:pt x="553" y="119"/>
                  </a:cubicBezTo>
                  <a:cubicBezTo>
                    <a:pt x="563" y="125"/>
                    <a:pt x="568" y="135"/>
                    <a:pt x="571" y="146"/>
                  </a:cubicBezTo>
                  <a:cubicBezTo>
                    <a:pt x="577" y="167"/>
                    <a:pt x="578" y="189"/>
                    <a:pt x="571" y="211"/>
                  </a:cubicBezTo>
                  <a:cubicBezTo>
                    <a:pt x="565" y="231"/>
                    <a:pt x="549" y="249"/>
                    <a:pt x="521" y="247"/>
                  </a:cubicBezTo>
                  <a:cubicBezTo>
                    <a:pt x="496" y="247"/>
                    <a:pt x="478" y="230"/>
                    <a:pt x="471" y="205"/>
                  </a:cubicBezTo>
                  <a:close/>
                  <a:moveTo>
                    <a:pt x="472" y="1122"/>
                  </a:moveTo>
                  <a:cubicBezTo>
                    <a:pt x="475" y="1136"/>
                    <a:pt x="481" y="1148"/>
                    <a:pt x="491" y="1158"/>
                  </a:cubicBezTo>
                  <a:cubicBezTo>
                    <a:pt x="506" y="1176"/>
                    <a:pt x="524" y="1185"/>
                    <a:pt x="548" y="1187"/>
                  </a:cubicBezTo>
                  <a:cubicBezTo>
                    <a:pt x="568" y="1188"/>
                    <a:pt x="587" y="1187"/>
                    <a:pt x="605" y="1177"/>
                  </a:cubicBezTo>
                  <a:cubicBezTo>
                    <a:pt x="632" y="1162"/>
                    <a:pt x="644" y="1136"/>
                    <a:pt x="649" y="1107"/>
                  </a:cubicBezTo>
                  <a:cubicBezTo>
                    <a:pt x="652" y="1089"/>
                    <a:pt x="649" y="1072"/>
                    <a:pt x="644" y="1054"/>
                  </a:cubicBezTo>
                  <a:cubicBezTo>
                    <a:pt x="638" y="1034"/>
                    <a:pt x="627" y="1019"/>
                    <a:pt x="610" y="1007"/>
                  </a:cubicBezTo>
                  <a:cubicBezTo>
                    <a:pt x="589" y="992"/>
                    <a:pt x="566" y="991"/>
                    <a:pt x="541" y="994"/>
                  </a:cubicBezTo>
                  <a:cubicBezTo>
                    <a:pt x="526" y="995"/>
                    <a:pt x="512" y="1002"/>
                    <a:pt x="500" y="1012"/>
                  </a:cubicBezTo>
                  <a:cubicBezTo>
                    <a:pt x="476" y="1032"/>
                    <a:pt x="469" y="1060"/>
                    <a:pt x="466" y="1095"/>
                  </a:cubicBezTo>
                  <a:cubicBezTo>
                    <a:pt x="465" y="1101"/>
                    <a:pt x="470" y="1111"/>
                    <a:pt x="472" y="1122"/>
                  </a:cubicBezTo>
                  <a:close/>
                  <a:moveTo>
                    <a:pt x="508" y="1113"/>
                  </a:moveTo>
                  <a:cubicBezTo>
                    <a:pt x="505" y="1095"/>
                    <a:pt x="506" y="1078"/>
                    <a:pt x="508" y="1061"/>
                  </a:cubicBezTo>
                  <a:cubicBezTo>
                    <a:pt x="511" y="1042"/>
                    <a:pt x="538" y="1021"/>
                    <a:pt x="554" y="1022"/>
                  </a:cubicBezTo>
                  <a:cubicBezTo>
                    <a:pt x="570" y="1022"/>
                    <a:pt x="586" y="1024"/>
                    <a:pt x="596" y="1037"/>
                  </a:cubicBezTo>
                  <a:cubicBezTo>
                    <a:pt x="602" y="1044"/>
                    <a:pt x="607" y="1052"/>
                    <a:pt x="608" y="1061"/>
                  </a:cubicBezTo>
                  <a:cubicBezTo>
                    <a:pt x="608" y="1064"/>
                    <a:pt x="609" y="1067"/>
                    <a:pt x="610" y="1070"/>
                  </a:cubicBezTo>
                  <a:cubicBezTo>
                    <a:pt x="618" y="1089"/>
                    <a:pt x="612" y="1107"/>
                    <a:pt x="607" y="1125"/>
                  </a:cubicBezTo>
                  <a:cubicBezTo>
                    <a:pt x="601" y="1143"/>
                    <a:pt x="588" y="1160"/>
                    <a:pt x="558" y="1157"/>
                  </a:cubicBezTo>
                  <a:cubicBezTo>
                    <a:pt x="530" y="1157"/>
                    <a:pt x="512" y="1141"/>
                    <a:pt x="508" y="1113"/>
                  </a:cubicBezTo>
                  <a:close/>
                  <a:moveTo>
                    <a:pt x="430" y="716"/>
                  </a:moveTo>
                  <a:cubicBezTo>
                    <a:pt x="450" y="703"/>
                    <a:pt x="459" y="683"/>
                    <a:pt x="464" y="661"/>
                  </a:cubicBezTo>
                  <a:cubicBezTo>
                    <a:pt x="468" y="648"/>
                    <a:pt x="467" y="635"/>
                    <a:pt x="466" y="621"/>
                  </a:cubicBezTo>
                  <a:cubicBezTo>
                    <a:pt x="463" y="592"/>
                    <a:pt x="453" y="567"/>
                    <a:pt x="427" y="550"/>
                  </a:cubicBezTo>
                  <a:cubicBezTo>
                    <a:pt x="401" y="534"/>
                    <a:pt x="372" y="532"/>
                    <a:pt x="345" y="541"/>
                  </a:cubicBezTo>
                  <a:cubicBezTo>
                    <a:pt x="310" y="552"/>
                    <a:pt x="291" y="580"/>
                    <a:pt x="287" y="617"/>
                  </a:cubicBezTo>
                  <a:cubicBezTo>
                    <a:pt x="286" y="629"/>
                    <a:pt x="286" y="641"/>
                    <a:pt x="287" y="654"/>
                  </a:cubicBezTo>
                  <a:cubicBezTo>
                    <a:pt x="289" y="671"/>
                    <a:pt x="295" y="686"/>
                    <a:pt x="306" y="700"/>
                  </a:cubicBezTo>
                  <a:cubicBezTo>
                    <a:pt x="324" y="722"/>
                    <a:pt x="348" y="733"/>
                    <a:pt x="378" y="731"/>
                  </a:cubicBezTo>
                  <a:cubicBezTo>
                    <a:pt x="396" y="733"/>
                    <a:pt x="414" y="727"/>
                    <a:pt x="430" y="716"/>
                  </a:cubicBezTo>
                  <a:close/>
                  <a:moveTo>
                    <a:pt x="331" y="592"/>
                  </a:moveTo>
                  <a:cubicBezTo>
                    <a:pt x="339" y="580"/>
                    <a:pt x="349" y="569"/>
                    <a:pt x="365" y="567"/>
                  </a:cubicBezTo>
                  <a:cubicBezTo>
                    <a:pt x="387" y="564"/>
                    <a:pt x="406" y="568"/>
                    <a:pt x="419" y="588"/>
                  </a:cubicBezTo>
                  <a:cubicBezTo>
                    <a:pt x="423" y="595"/>
                    <a:pt x="426" y="603"/>
                    <a:pt x="427" y="610"/>
                  </a:cubicBezTo>
                  <a:cubicBezTo>
                    <a:pt x="433" y="635"/>
                    <a:pt x="431" y="661"/>
                    <a:pt x="416" y="684"/>
                  </a:cubicBezTo>
                  <a:cubicBezTo>
                    <a:pt x="403" y="706"/>
                    <a:pt x="362" y="708"/>
                    <a:pt x="345" y="692"/>
                  </a:cubicBezTo>
                  <a:cubicBezTo>
                    <a:pt x="329" y="678"/>
                    <a:pt x="323" y="661"/>
                    <a:pt x="323" y="631"/>
                  </a:cubicBezTo>
                  <a:cubicBezTo>
                    <a:pt x="323" y="619"/>
                    <a:pt x="323" y="605"/>
                    <a:pt x="331" y="592"/>
                  </a:cubicBezTo>
                  <a:close/>
                  <a:moveTo>
                    <a:pt x="1073" y="259"/>
                  </a:moveTo>
                  <a:cubicBezTo>
                    <a:pt x="1073" y="269"/>
                    <a:pt x="1075" y="272"/>
                    <a:pt x="1086" y="272"/>
                  </a:cubicBezTo>
                  <a:cubicBezTo>
                    <a:pt x="1088" y="272"/>
                    <a:pt x="1090" y="272"/>
                    <a:pt x="1092" y="272"/>
                  </a:cubicBezTo>
                  <a:cubicBezTo>
                    <a:pt x="1105" y="272"/>
                    <a:pt x="1106" y="271"/>
                    <a:pt x="1106" y="258"/>
                  </a:cubicBezTo>
                  <a:cubicBezTo>
                    <a:pt x="1106" y="221"/>
                    <a:pt x="1106" y="184"/>
                    <a:pt x="1106" y="147"/>
                  </a:cubicBezTo>
                  <a:cubicBezTo>
                    <a:pt x="1106" y="143"/>
                    <a:pt x="1106" y="140"/>
                    <a:pt x="1107" y="137"/>
                  </a:cubicBezTo>
                  <a:cubicBezTo>
                    <a:pt x="1117" y="117"/>
                    <a:pt x="1157" y="104"/>
                    <a:pt x="1177" y="114"/>
                  </a:cubicBezTo>
                  <a:cubicBezTo>
                    <a:pt x="1179" y="115"/>
                    <a:pt x="1180" y="117"/>
                    <a:pt x="1182" y="118"/>
                  </a:cubicBezTo>
                  <a:cubicBezTo>
                    <a:pt x="1194" y="131"/>
                    <a:pt x="1196" y="147"/>
                    <a:pt x="1196" y="163"/>
                  </a:cubicBezTo>
                  <a:cubicBezTo>
                    <a:pt x="1197" y="195"/>
                    <a:pt x="1196" y="226"/>
                    <a:pt x="1196" y="258"/>
                  </a:cubicBezTo>
                  <a:cubicBezTo>
                    <a:pt x="1196" y="271"/>
                    <a:pt x="1197" y="272"/>
                    <a:pt x="1210" y="272"/>
                  </a:cubicBezTo>
                  <a:cubicBezTo>
                    <a:pt x="1212" y="272"/>
                    <a:pt x="1213" y="272"/>
                    <a:pt x="1215" y="272"/>
                  </a:cubicBezTo>
                  <a:cubicBezTo>
                    <a:pt x="1227" y="272"/>
                    <a:pt x="1229" y="270"/>
                    <a:pt x="1229" y="258"/>
                  </a:cubicBezTo>
                  <a:cubicBezTo>
                    <a:pt x="1229" y="222"/>
                    <a:pt x="1229" y="187"/>
                    <a:pt x="1229" y="151"/>
                  </a:cubicBezTo>
                  <a:cubicBezTo>
                    <a:pt x="1229" y="142"/>
                    <a:pt x="1228" y="132"/>
                    <a:pt x="1225" y="123"/>
                  </a:cubicBezTo>
                  <a:cubicBezTo>
                    <a:pt x="1219" y="105"/>
                    <a:pt x="1208" y="91"/>
                    <a:pt x="1189" y="85"/>
                  </a:cubicBezTo>
                  <a:cubicBezTo>
                    <a:pt x="1173" y="80"/>
                    <a:pt x="1156" y="84"/>
                    <a:pt x="1139" y="84"/>
                  </a:cubicBezTo>
                  <a:cubicBezTo>
                    <a:pt x="1137" y="84"/>
                    <a:pt x="1136" y="86"/>
                    <a:pt x="1134" y="87"/>
                  </a:cubicBezTo>
                  <a:cubicBezTo>
                    <a:pt x="1128" y="91"/>
                    <a:pt x="1121" y="96"/>
                    <a:pt x="1115" y="100"/>
                  </a:cubicBezTo>
                  <a:cubicBezTo>
                    <a:pt x="1113" y="102"/>
                    <a:pt x="1111" y="105"/>
                    <a:pt x="1108" y="103"/>
                  </a:cubicBezTo>
                  <a:cubicBezTo>
                    <a:pt x="1105" y="102"/>
                    <a:pt x="1106" y="98"/>
                    <a:pt x="1106" y="96"/>
                  </a:cubicBezTo>
                  <a:cubicBezTo>
                    <a:pt x="1106" y="69"/>
                    <a:pt x="1106" y="43"/>
                    <a:pt x="1106" y="17"/>
                  </a:cubicBezTo>
                  <a:cubicBezTo>
                    <a:pt x="1106" y="0"/>
                    <a:pt x="1106" y="0"/>
                    <a:pt x="1089" y="0"/>
                  </a:cubicBezTo>
                  <a:cubicBezTo>
                    <a:pt x="1074" y="0"/>
                    <a:pt x="1073" y="1"/>
                    <a:pt x="1073" y="16"/>
                  </a:cubicBezTo>
                  <a:cubicBezTo>
                    <a:pt x="1073" y="56"/>
                    <a:pt x="1073" y="96"/>
                    <a:pt x="1073" y="136"/>
                  </a:cubicBezTo>
                  <a:cubicBezTo>
                    <a:pt x="1073" y="177"/>
                    <a:pt x="1073" y="218"/>
                    <a:pt x="1073" y="259"/>
                  </a:cubicBezTo>
                  <a:close/>
                  <a:moveTo>
                    <a:pt x="1150" y="1092"/>
                  </a:moveTo>
                  <a:cubicBezTo>
                    <a:pt x="1168" y="1092"/>
                    <a:pt x="1186" y="1092"/>
                    <a:pt x="1204" y="1092"/>
                  </a:cubicBezTo>
                  <a:cubicBezTo>
                    <a:pt x="1215" y="1092"/>
                    <a:pt x="1218" y="1087"/>
                    <a:pt x="1219" y="1077"/>
                  </a:cubicBezTo>
                  <a:cubicBezTo>
                    <a:pt x="1220" y="1062"/>
                    <a:pt x="1216" y="1049"/>
                    <a:pt x="1210" y="1036"/>
                  </a:cubicBezTo>
                  <a:cubicBezTo>
                    <a:pt x="1204" y="1020"/>
                    <a:pt x="1193" y="1008"/>
                    <a:pt x="1177" y="1001"/>
                  </a:cubicBezTo>
                  <a:cubicBezTo>
                    <a:pt x="1155" y="992"/>
                    <a:pt x="1133" y="991"/>
                    <a:pt x="1109" y="999"/>
                  </a:cubicBezTo>
                  <a:cubicBezTo>
                    <a:pt x="1079" y="1010"/>
                    <a:pt x="1062" y="1031"/>
                    <a:pt x="1056" y="1061"/>
                  </a:cubicBezTo>
                  <a:cubicBezTo>
                    <a:pt x="1051" y="1090"/>
                    <a:pt x="1052" y="1120"/>
                    <a:pt x="1069" y="1148"/>
                  </a:cubicBezTo>
                  <a:cubicBezTo>
                    <a:pt x="1081" y="1169"/>
                    <a:pt x="1100" y="1180"/>
                    <a:pt x="1122" y="1185"/>
                  </a:cubicBezTo>
                  <a:cubicBezTo>
                    <a:pt x="1149" y="1190"/>
                    <a:pt x="1176" y="1186"/>
                    <a:pt x="1200" y="1171"/>
                  </a:cubicBezTo>
                  <a:cubicBezTo>
                    <a:pt x="1206" y="1168"/>
                    <a:pt x="1213" y="1165"/>
                    <a:pt x="1214" y="1157"/>
                  </a:cubicBezTo>
                  <a:cubicBezTo>
                    <a:pt x="1215" y="1147"/>
                    <a:pt x="1202" y="1139"/>
                    <a:pt x="1193" y="1144"/>
                  </a:cubicBezTo>
                  <a:cubicBezTo>
                    <a:pt x="1187" y="1147"/>
                    <a:pt x="1180" y="1150"/>
                    <a:pt x="1174" y="1153"/>
                  </a:cubicBezTo>
                  <a:cubicBezTo>
                    <a:pt x="1158" y="1161"/>
                    <a:pt x="1140" y="1161"/>
                    <a:pt x="1124" y="1155"/>
                  </a:cubicBezTo>
                  <a:cubicBezTo>
                    <a:pt x="1112" y="1151"/>
                    <a:pt x="1102" y="1142"/>
                    <a:pt x="1096" y="1129"/>
                  </a:cubicBezTo>
                  <a:cubicBezTo>
                    <a:pt x="1092" y="1121"/>
                    <a:pt x="1091" y="1112"/>
                    <a:pt x="1089" y="1104"/>
                  </a:cubicBezTo>
                  <a:cubicBezTo>
                    <a:pt x="1087" y="1093"/>
                    <a:pt x="1087" y="1092"/>
                    <a:pt x="1099" y="1092"/>
                  </a:cubicBezTo>
                  <a:cubicBezTo>
                    <a:pt x="1116" y="1092"/>
                    <a:pt x="1133" y="1092"/>
                    <a:pt x="1150" y="1092"/>
                  </a:cubicBezTo>
                  <a:cubicBezTo>
                    <a:pt x="1150" y="1092"/>
                    <a:pt x="1150" y="1092"/>
                    <a:pt x="1150" y="1092"/>
                  </a:cubicBezTo>
                  <a:close/>
                  <a:moveTo>
                    <a:pt x="1099" y="1070"/>
                  </a:moveTo>
                  <a:cubicBezTo>
                    <a:pt x="1092" y="1071"/>
                    <a:pt x="1089" y="1067"/>
                    <a:pt x="1091" y="1060"/>
                  </a:cubicBezTo>
                  <a:cubicBezTo>
                    <a:pt x="1094" y="1045"/>
                    <a:pt x="1108" y="1023"/>
                    <a:pt x="1128" y="1022"/>
                  </a:cubicBezTo>
                  <a:cubicBezTo>
                    <a:pt x="1142" y="1021"/>
                    <a:pt x="1156" y="1018"/>
                    <a:pt x="1168" y="1029"/>
                  </a:cubicBezTo>
                  <a:cubicBezTo>
                    <a:pt x="1181" y="1038"/>
                    <a:pt x="1185" y="1051"/>
                    <a:pt x="1187" y="1066"/>
                  </a:cubicBezTo>
                  <a:cubicBezTo>
                    <a:pt x="1188" y="1071"/>
                    <a:pt x="1183" y="1070"/>
                    <a:pt x="1180" y="1070"/>
                  </a:cubicBezTo>
                  <a:cubicBezTo>
                    <a:pt x="1166" y="1070"/>
                    <a:pt x="1153" y="1070"/>
                    <a:pt x="1139" y="1070"/>
                  </a:cubicBezTo>
                  <a:cubicBezTo>
                    <a:pt x="1139" y="1070"/>
                    <a:pt x="1139" y="1070"/>
                    <a:pt x="1139" y="1070"/>
                  </a:cubicBezTo>
                  <a:cubicBezTo>
                    <a:pt x="1126" y="1070"/>
                    <a:pt x="1113" y="1070"/>
                    <a:pt x="1099" y="1070"/>
                  </a:cubicBezTo>
                  <a:close/>
                  <a:moveTo>
                    <a:pt x="1741" y="1092"/>
                  </a:moveTo>
                  <a:cubicBezTo>
                    <a:pt x="1759" y="1092"/>
                    <a:pt x="1776" y="1092"/>
                    <a:pt x="1793" y="1092"/>
                  </a:cubicBezTo>
                  <a:cubicBezTo>
                    <a:pt x="1806" y="1092"/>
                    <a:pt x="1808" y="1089"/>
                    <a:pt x="1808" y="1076"/>
                  </a:cubicBezTo>
                  <a:cubicBezTo>
                    <a:pt x="1809" y="1063"/>
                    <a:pt x="1807" y="1051"/>
                    <a:pt x="1802" y="1038"/>
                  </a:cubicBezTo>
                  <a:cubicBezTo>
                    <a:pt x="1794" y="1021"/>
                    <a:pt x="1782" y="1008"/>
                    <a:pt x="1764" y="1000"/>
                  </a:cubicBezTo>
                  <a:cubicBezTo>
                    <a:pt x="1742" y="991"/>
                    <a:pt x="1720" y="991"/>
                    <a:pt x="1698" y="1000"/>
                  </a:cubicBezTo>
                  <a:cubicBezTo>
                    <a:pt x="1681" y="1006"/>
                    <a:pt x="1668" y="1016"/>
                    <a:pt x="1659" y="1031"/>
                  </a:cubicBezTo>
                  <a:cubicBezTo>
                    <a:pt x="1646" y="1050"/>
                    <a:pt x="1643" y="1071"/>
                    <a:pt x="1644" y="1094"/>
                  </a:cubicBezTo>
                  <a:cubicBezTo>
                    <a:pt x="1644" y="1110"/>
                    <a:pt x="1647" y="1127"/>
                    <a:pt x="1655" y="1141"/>
                  </a:cubicBezTo>
                  <a:cubicBezTo>
                    <a:pt x="1669" y="1168"/>
                    <a:pt x="1691" y="1183"/>
                    <a:pt x="1722" y="1186"/>
                  </a:cubicBezTo>
                  <a:cubicBezTo>
                    <a:pt x="1750" y="1188"/>
                    <a:pt x="1775" y="1183"/>
                    <a:pt x="1798" y="1165"/>
                  </a:cubicBezTo>
                  <a:cubicBezTo>
                    <a:pt x="1803" y="1161"/>
                    <a:pt x="1806" y="1157"/>
                    <a:pt x="1802" y="1151"/>
                  </a:cubicBezTo>
                  <a:cubicBezTo>
                    <a:pt x="1798" y="1144"/>
                    <a:pt x="1791" y="1140"/>
                    <a:pt x="1783" y="1144"/>
                  </a:cubicBezTo>
                  <a:cubicBezTo>
                    <a:pt x="1778" y="1147"/>
                    <a:pt x="1771" y="1149"/>
                    <a:pt x="1766" y="1152"/>
                  </a:cubicBezTo>
                  <a:cubicBezTo>
                    <a:pt x="1749" y="1161"/>
                    <a:pt x="1730" y="1162"/>
                    <a:pt x="1714" y="1155"/>
                  </a:cubicBezTo>
                  <a:cubicBezTo>
                    <a:pt x="1692" y="1145"/>
                    <a:pt x="1680" y="1127"/>
                    <a:pt x="1679" y="1102"/>
                  </a:cubicBezTo>
                  <a:cubicBezTo>
                    <a:pt x="1678" y="1095"/>
                    <a:pt x="1681" y="1092"/>
                    <a:pt x="1689" y="1092"/>
                  </a:cubicBezTo>
                  <a:cubicBezTo>
                    <a:pt x="1706" y="1092"/>
                    <a:pt x="1724" y="1092"/>
                    <a:pt x="1741" y="1092"/>
                  </a:cubicBezTo>
                  <a:cubicBezTo>
                    <a:pt x="1741" y="1092"/>
                    <a:pt x="1741" y="1092"/>
                    <a:pt x="1741" y="1092"/>
                  </a:cubicBezTo>
                  <a:close/>
                  <a:moveTo>
                    <a:pt x="1690" y="1070"/>
                  </a:moveTo>
                  <a:cubicBezTo>
                    <a:pt x="1683" y="1071"/>
                    <a:pt x="1680" y="1068"/>
                    <a:pt x="1681" y="1062"/>
                  </a:cubicBezTo>
                  <a:cubicBezTo>
                    <a:pt x="1683" y="1048"/>
                    <a:pt x="1697" y="1024"/>
                    <a:pt x="1716" y="1022"/>
                  </a:cubicBezTo>
                  <a:cubicBezTo>
                    <a:pt x="1731" y="1020"/>
                    <a:pt x="1747" y="1018"/>
                    <a:pt x="1760" y="1030"/>
                  </a:cubicBezTo>
                  <a:cubicBezTo>
                    <a:pt x="1771" y="1038"/>
                    <a:pt x="1775" y="1050"/>
                    <a:pt x="1778" y="1062"/>
                  </a:cubicBezTo>
                  <a:cubicBezTo>
                    <a:pt x="1780" y="1068"/>
                    <a:pt x="1775" y="1070"/>
                    <a:pt x="1769" y="1070"/>
                  </a:cubicBezTo>
                  <a:cubicBezTo>
                    <a:pt x="1756" y="1070"/>
                    <a:pt x="1742" y="1070"/>
                    <a:pt x="1729" y="1070"/>
                  </a:cubicBezTo>
                  <a:cubicBezTo>
                    <a:pt x="1729" y="1070"/>
                    <a:pt x="1729" y="1070"/>
                    <a:pt x="1729" y="1070"/>
                  </a:cubicBezTo>
                  <a:cubicBezTo>
                    <a:pt x="1716" y="1070"/>
                    <a:pt x="1703" y="1070"/>
                    <a:pt x="1690" y="1070"/>
                  </a:cubicBezTo>
                  <a:close/>
                  <a:moveTo>
                    <a:pt x="68" y="581"/>
                  </a:moveTo>
                  <a:cubicBezTo>
                    <a:pt x="68" y="573"/>
                    <a:pt x="70" y="568"/>
                    <a:pt x="80" y="569"/>
                  </a:cubicBezTo>
                  <a:cubicBezTo>
                    <a:pt x="90" y="570"/>
                    <a:pt x="101" y="570"/>
                    <a:pt x="111" y="569"/>
                  </a:cubicBezTo>
                  <a:cubicBezTo>
                    <a:pt x="120" y="569"/>
                    <a:pt x="120" y="563"/>
                    <a:pt x="120" y="556"/>
                  </a:cubicBezTo>
                  <a:cubicBezTo>
                    <a:pt x="120" y="549"/>
                    <a:pt x="119" y="544"/>
                    <a:pt x="111" y="544"/>
                  </a:cubicBezTo>
                  <a:cubicBezTo>
                    <a:pt x="104" y="544"/>
                    <a:pt x="97" y="544"/>
                    <a:pt x="91" y="544"/>
                  </a:cubicBezTo>
                  <a:cubicBezTo>
                    <a:pt x="66" y="544"/>
                    <a:pt x="65" y="543"/>
                    <a:pt x="68" y="518"/>
                  </a:cubicBezTo>
                  <a:cubicBezTo>
                    <a:pt x="69" y="504"/>
                    <a:pt x="83" y="487"/>
                    <a:pt x="99" y="489"/>
                  </a:cubicBezTo>
                  <a:cubicBezTo>
                    <a:pt x="103" y="489"/>
                    <a:pt x="107" y="489"/>
                    <a:pt x="110" y="488"/>
                  </a:cubicBezTo>
                  <a:cubicBezTo>
                    <a:pt x="118" y="487"/>
                    <a:pt x="123" y="479"/>
                    <a:pt x="123" y="471"/>
                  </a:cubicBezTo>
                  <a:cubicBezTo>
                    <a:pt x="123" y="461"/>
                    <a:pt x="116" y="462"/>
                    <a:pt x="109" y="460"/>
                  </a:cubicBezTo>
                  <a:cubicBezTo>
                    <a:pt x="100" y="458"/>
                    <a:pt x="92" y="460"/>
                    <a:pt x="84" y="460"/>
                  </a:cubicBezTo>
                  <a:cubicBezTo>
                    <a:pt x="68" y="461"/>
                    <a:pt x="56" y="469"/>
                    <a:pt x="47" y="480"/>
                  </a:cubicBezTo>
                  <a:cubicBezTo>
                    <a:pt x="34" y="493"/>
                    <a:pt x="32" y="511"/>
                    <a:pt x="32" y="529"/>
                  </a:cubicBezTo>
                  <a:cubicBezTo>
                    <a:pt x="32" y="544"/>
                    <a:pt x="32" y="544"/>
                    <a:pt x="17" y="544"/>
                  </a:cubicBezTo>
                  <a:cubicBezTo>
                    <a:pt x="4" y="543"/>
                    <a:pt x="0" y="548"/>
                    <a:pt x="4" y="561"/>
                  </a:cubicBezTo>
                  <a:cubicBezTo>
                    <a:pt x="6" y="569"/>
                    <a:pt x="13" y="568"/>
                    <a:pt x="19" y="569"/>
                  </a:cubicBezTo>
                  <a:cubicBezTo>
                    <a:pt x="32" y="571"/>
                    <a:pt x="32" y="571"/>
                    <a:pt x="32" y="584"/>
                  </a:cubicBezTo>
                  <a:cubicBezTo>
                    <a:pt x="32" y="624"/>
                    <a:pt x="32" y="664"/>
                    <a:pt x="32" y="704"/>
                  </a:cubicBezTo>
                  <a:cubicBezTo>
                    <a:pt x="32" y="731"/>
                    <a:pt x="32" y="730"/>
                    <a:pt x="57" y="731"/>
                  </a:cubicBezTo>
                  <a:cubicBezTo>
                    <a:pt x="66" y="731"/>
                    <a:pt x="68" y="727"/>
                    <a:pt x="68" y="720"/>
                  </a:cubicBezTo>
                  <a:cubicBezTo>
                    <a:pt x="68" y="697"/>
                    <a:pt x="68" y="674"/>
                    <a:pt x="68" y="651"/>
                  </a:cubicBezTo>
                  <a:cubicBezTo>
                    <a:pt x="68" y="628"/>
                    <a:pt x="68" y="605"/>
                    <a:pt x="68" y="581"/>
                  </a:cubicBezTo>
                  <a:close/>
                  <a:moveTo>
                    <a:pt x="278" y="1165"/>
                  </a:moveTo>
                  <a:cubicBezTo>
                    <a:pt x="278" y="1183"/>
                    <a:pt x="278" y="1183"/>
                    <a:pt x="296" y="1184"/>
                  </a:cubicBezTo>
                  <a:cubicBezTo>
                    <a:pt x="310" y="1184"/>
                    <a:pt x="310" y="1184"/>
                    <a:pt x="310" y="1169"/>
                  </a:cubicBezTo>
                  <a:cubicBezTo>
                    <a:pt x="310" y="1132"/>
                    <a:pt x="310" y="1095"/>
                    <a:pt x="310" y="1058"/>
                  </a:cubicBezTo>
                  <a:cubicBezTo>
                    <a:pt x="310" y="1052"/>
                    <a:pt x="312" y="1047"/>
                    <a:pt x="316" y="1042"/>
                  </a:cubicBezTo>
                  <a:cubicBezTo>
                    <a:pt x="324" y="1033"/>
                    <a:pt x="334" y="1027"/>
                    <a:pt x="345" y="1024"/>
                  </a:cubicBezTo>
                  <a:cubicBezTo>
                    <a:pt x="357" y="1020"/>
                    <a:pt x="371" y="1018"/>
                    <a:pt x="383" y="1028"/>
                  </a:cubicBezTo>
                  <a:cubicBezTo>
                    <a:pt x="397" y="1039"/>
                    <a:pt x="401" y="1054"/>
                    <a:pt x="401" y="1071"/>
                  </a:cubicBezTo>
                  <a:cubicBezTo>
                    <a:pt x="401" y="1102"/>
                    <a:pt x="401" y="1132"/>
                    <a:pt x="401" y="1163"/>
                  </a:cubicBezTo>
                  <a:cubicBezTo>
                    <a:pt x="401" y="1183"/>
                    <a:pt x="401" y="1182"/>
                    <a:pt x="420" y="1184"/>
                  </a:cubicBezTo>
                  <a:cubicBezTo>
                    <a:pt x="429" y="1185"/>
                    <a:pt x="433" y="1181"/>
                    <a:pt x="433" y="1173"/>
                  </a:cubicBezTo>
                  <a:cubicBezTo>
                    <a:pt x="432" y="1130"/>
                    <a:pt x="435" y="1087"/>
                    <a:pt x="431" y="1044"/>
                  </a:cubicBezTo>
                  <a:cubicBezTo>
                    <a:pt x="427" y="1014"/>
                    <a:pt x="404" y="996"/>
                    <a:pt x="376" y="994"/>
                  </a:cubicBezTo>
                  <a:cubicBezTo>
                    <a:pt x="353" y="992"/>
                    <a:pt x="333" y="1000"/>
                    <a:pt x="317" y="1017"/>
                  </a:cubicBezTo>
                  <a:cubicBezTo>
                    <a:pt x="312" y="1021"/>
                    <a:pt x="311" y="1019"/>
                    <a:pt x="309" y="1015"/>
                  </a:cubicBezTo>
                  <a:cubicBezTo>
                    <a:pt x="309" y="1013"/>
                    <a:pt x="308" y="1011"/>
                    <a:pt x="308" y="1008"/>
                  </a:cubicBezTo>
                  <a:cubicBezTo>
                    <a:pt x="306" y="1001"/>
                    <a:pt x="298" y="997"/>
                    <a:pt x="287" y="998"/>
                  </a:cubicBezTo>
                  <a:cubicBezTo>
                    <a:pt x="279" y="999"/>
                    <a:pt x="278" y="1004"/>
                    <a:pt x="278" y="1011"/>
                  </a:cubicBezTo>
                  <a:cubicBezTo>
                    <a:pt x="278" y="1037"/>
                    <a:pt x="278" y="1064"/>
                    <a:pt x="278" y="1091"/>
                  </a:cubicBezTo>
                  <a:cubicBezTo>
                    <a:pt x="278" y="1115"/>
                    <a:pt x="278" y="1140"/>
                    <a:pt x="278" y="1165"/>
                  </a:cubicBezTo>
                  <a:close/>
                  <a:moveTo>
                    <a:pt x="150" y="705"/>
                  </a:moveTo>
                  <a:cubicBezTo>
                    <a:pt x="150" y="734"/>
                    <a:pt x="145" y="730"/>
                    <a:pt x="176" y="731"/>
                  </a:cubicBezTo>
                  <a:cubicBezTo>
                    <a:pt x="185" y="731"/>
                    <a:pt x="187" y="727"/>
                    <a:pt x="187" y="719"/>
                  </a:cubicBezTo>
                  <a:cubicBezTo>
                    <a:pt x="187" y="685"/>
                    <a:pt x="187" y="651"/>
                    <a:pt x="187" y="618"/>
                  </a:cubicBezTo>
                  <a:cubicBezTo>
                    <a:pt x="187" y="597"/>
                    <a:pt x="204" y="578"/>
                    <a:pt x="225" y="574"/>
                  </a:cubicBezTo>
                  <a:cubicBezTo>
                    <a:pt x="232" y="572"/>
                    <a:pt x="240" y="574"/>
                    <a:pt x="247" y="575"/>
                  </a:cubicBezTo>
                  <a:cubicBezTo>
                    <a:pt x="257" y="576"/>
                    <a:pt x="261" y="572"/>
                    <a:pt x="265" y="564"/>
                  </a:cubicBezTo>
                  <a:cubicBezTo>
                    <a:pt x="269" y="556"/>
                    <a:pt x="267" y="542"/>
                    <a:pt x="261" y="540"/>
                  </a:cubicBezTo>
                  <a:cubicBezTo>
                    <a:pt x="253" y="538"/>
                    <a:pt x="244" y="534"/>
                    <a:pt x="237" y="536"/>
                  </a:cubicBezTo>
                  <a:cubicBezTo>
                    <a:pt x="228" y="537"/>
                    <a:pt x="217" y="537"/>
                    <a:pt x="209" y="544"/>
                  </a:cubicBezTo>
                  <a:cubicBezTo>
                    <a:pt x="204" y="549"/>
                    <a:pt x="198" y="553"/>
                    <a:pt x="194" y="558"/>
                  </a:cubicBezTo>
                  <a:cubicBezTo>
                    <a:pt x="192" y="561"/>
                    <a:pt x="189" y="563"/>
                    <a:pt x="185" y="562"/>
                  </a:cubicBezTo>
                  <a:cubicBezTo>
                    <a:pt x="182" y="561"/>
                    <a:pt x="182" y="558"/>
                    <a:pt x="182" y="556"/>
                  </a:cubicBezTo>
                  <a:cubicBezTo>
                    <a:pt x="180" y="539"/>
                    <a:pt x="179" y="539"/>
                    <a:pt x="162" y="539"/>
                  </a:cubicBezTo>
                  <a:cubicBezTo>
                    <a:pt x="151" y="539"/>
                    <a:pt x="150" y="540"/>
                    <a:pt x="150" y="551"/>
                  </a:cubicBezTo>
                  <a:cubicBezTo>
                    <a:pt x="150" y="579"/>
                    <a:pt x="150" y="607"/>
                    <a:pt x="150" y="635"/>
                  </a:cubicBezTo>
                  <a:cubicBezTo>
                    <a:pt x="150" y="658"/>
                    <a:pt x="149" y="682"/>
                    <a:pt x="150" y="705"/>
                  </a:cubicBezTo>
                  <a:close/>
                  <a:moveTo>
                    <a:pt x="1011" y="1049"/>
                  </a:moveTo>
                  <a:cubicBezTo>
                    <a:pt x="1011" y="1008"/>
                    <a:pt x="1011" y="966"/>
                    <a:pt x="1011" y="924"/>
                  </a:cubicBezTo>
                  <a:cubicBezTo>
                    <a:pt x="1011" y="913"/>
                    <a:pt x="1008" y="910"/>
                    <a:pt x="997" y="910"/>
                  </a:cubicBezTo>
                  <a:cubicBezTo>
                    <a:pt x="995" y="910"/>
                    <a:pt x="992" y="910"/>
                    <a:pt x="990" y="910"/>
                  </a:cubicBezTo>
                  <a:cubicBezTo>
                    <a:pt x="976" y="910"/>
                    <a:pt x="975" y="911"/>
                    <a:pt x="975" y="926"/>
                  </a:cubicBezTo>
                  <a:cubicBezTo>
                    <a:pt x="975" y="1006"/>
                    <a:pt x="975" y="1085"/>
                    <a:pt x="975" y="1165"/>
                  </a:cubicBezTo>
                  <a:cubicBezTo>
                    <a:pt x="975" y="1185"/>
                    <a:pt x="975" y="1185"/>
                    <a:pt x="994" y="1185"/>
                  </a:cubicBezTo>
                  <a:cubicBezTo>
                    <a:pt x="1009" y="1185"/>
                    <a:pt x="1011" y="1184"/>
                    <a:pt x="1011" y="1169"/>
                  </a:cubicBezTo>
                  <a:cubicBezTo>
                    <a:pt x="1011" y="1129"/>
                    <a:pt x="1011" y="1089"/>
                    <a:pt x="1011" y="1049"/>
                  </a:cubicBezTo>
                  <a:cubicBezTo>
                    <a:pt x="1011" y="1049"/>
                    <a:pt x="1011" y="1049"/>
                    <a:pt x="1011" y="1049"/>
                  </a:cubicBezTo>
                  <a:close/>
                  <a:moveTo>
                    <a:pt x="296" y="176"/>
                  </a:moveTo>
                  <a:cubicBezTo>
                    <a:pt x="296" y="201"/>
                    <a:pt x="296" y="226"/>
                    <a:pt x="296" y="251"/>
                  </a:cubicBezTo>
                  <a:cubicBezTo>
                    <a:pt x="295" y="276"/>
                    <a:pt x="296" y="274"/>
                    <a:pt x="318" y="274"/>
                  </a:cubicBezTo>
                  <a:cubicBezTo>
                    <a:pt x="330" y="274"/>
                    <a:pt x="331" y="274"/>
                    <a:pt x="331" y="260"/>
                  </a:cubicBezTo>
                  <a:cubicBezTo>
                    <a:pt x="331" y="232"/>
                    <a:pt x="331" y="204"/>
                    <a:pt x="331" y="176"/>
                  </a:cubicBezTo>
                  <a:cubicBezTo>
                    <a:pt x="331" y="165"/>
                    <a:pt x="331" y="155"/>
                    <a:pt x="337" y="145"/>
                  </a:cubicBezTo>
                  <a:cubicBezTo>
                    <a:pt x="349" y="123"/>
                    <a:pt x="359" y="117"/>
                    <a:pt x="377" y="118"/>
                  </a:cubicBezTo>
                  <a:cubicBezTo>
                    <a:pt x="383" y="118"/>
                    <a:pt x="389" y="119"/>
                    <a:pt x="395" y="120"/>
                  </a:cubicBezTo>
                  <a:cubicBezTo>
                    <a:pt x="401" y="120"/>
                    <a:pt x="407" y="118"/>
                    <a:pt x="408" y="112"/>
                  </a:cubicBezTo>
                  <a:cubicBezTo>
                    <a:pt x="409" y="103"/>
                    <a:pt x="415" y="93"/>
                    <a:pt x="407" y="85"/>
                  </a:cubicBezTo>
                  <a:cubicBezTo>
                    <a:pt x="406" y="84"/>
                    <a:pt x="404" y="84"/>
                    <a:pt x="402" y="84"/>
                  </a:cubicBezTo>
                  <a:cubicBezTo>
                    <a:pt x="376" y="78"/>
                    <a:pt x="353" y="82"/>
                    <a:pt x="337" y="106"/>
                  </a:cubicBezTo>
                  <a:cubicBezTo>
                    <a:pt x="336" y="108"/>
                    <a:pt x="335" y="110"/>
                    <a:pt x="333" y="109"/>
                  </a:cubicBezTo>
                  <a:cubicBezTo>
                    <a:pt x="331" y="109"/>
                    <a:pt x="330" y="107"/>
                    <a:pt x="330" y="105"/>
                  </a:cubicBezTo>
                  <a:cubicBezTo>
                    <a:pt x="329" y="101"/>
                    <a:pt x="329" y="97"/>
                    <a:pt x="328" y="94"/>
                  </a:cubicBezTo>
                  <a:cubicBezTo>
                    <a:pt x="325" y="85"/>
                    <a:pt x="318" y="82"/>
                    <a:pt x="303" y="84"/>
                  </a:cubicBezTo>
                  <a:cubicBezTo>
                    <a:pt x="297" y="84"/>
                    <a:pt x="295" y="86"/>
                    <a:pt x="295" y="92"/>
                  </a:cubicBezTo>
                  <a:cubicBezTo>
                    <a:pt x="296" y="120"/>
                    <a:pt x="295" y="148"/>
                    <a:pt x="295" y="176"/>
                  </a:cubicBezTo>
                  <a:cubicBezTo>
                    <a:pt x="296" y="176"/>
                    <a:pt x="296" y="176"/>
                    <a:pt x="296" y="176"/>
                  </a:cubicBezTo>
                  <a:close/>
                  <a:moveTo>
                    <a:pt x="946" y="179"/>
                  </a:moveTo>
                  <a:cubicBezTo>
                    <a:pt x="946" y="197"/>
                    <a:pt x="946" y="215"/>
                    <a:pt x="946" y="234"/>
                  </a:cubicBezTo>
                  <a:cubicBezTo>
                    <a:pt x="946" y="248"/>
                    <a:pt x="951" y="260"/>
                    <a:pt x="963" y="268"/>
                  </a:cubicBezTo>
                  <a:cubicBezTo>
                    <a:pt x="982" y="280"/>
                    <a:pt x="1011" y="277"/>
                    <a:pt x="1029" y="264"/>
                  </a:cubicBezTo>
                  <a:cubicBezTo>
                    <a:pt x="1036" y="259"/>
                    <a:pt x="1036" y="254"/>
                    <a:pt x="1032" y="248"/>
                  </a:cubicBezTo>
                  <a:cubicBezTo>
                    <a:pt x="1026" y="239"/>
                    <a:pt x="1020" y="238"/>
                    <a:pt x="1013" y="242"/>
                  </a:cubicBezTo>
                  <a:cubicBezTo>
                    <a:pt x="996" y="252"/>
                    <a:pt x="978" y="243"/>
                    <a:pt x="978" y="223"/>
                  </a:cubicBezTo>
                  <a:cubicBezTo>
                    <a:pt x="978" y="190"/>
                    <a:pt x="978" y="157"/>
                    <a:pt x="978" y="123"/>
                  </a:cubicBezTo>
                  <a:cubicBezTo>
                    <a:pt x="978" y="116"/>
                    <a:pt x="981" y="113"/>
                    <a:pt x="988" y="113"/>
                  </a:cubicBezTo>
                  <a:cubicBezTo>
                    <a:pt x="999" y="114"/>
                    <a:pt x="1011" y="113"/>
                    <a:pt x="1022" y="113"/>
                  </a:cubicBezTo>
                  <a:cubicBezTo>
                    <a:pt x="1028" y="113"/>
                    <a:pt x="1033" y="112"/>
                    <a:pt x="1033" y="104"/>
                  </a:cubicBezTo>
                  <a:cubicBezTo>
                    <a:pt x="1033" y="96"/>
                    <a:pt x="1032" y="90"/>
                    <a:pt x="1022" y="90"/>
                  </a:cubicBezTo>
                  <a:cubicBezTo>
                    <a:pt x="1011" y="90"/>
                    <a:pt x="1001" y="90"/>
                    <a:pt x="990" y="90"/>
                  </a:cubicBezTo>
                  <a:cubicBezTo>
                    <a:pt x="981" y="91"/>
                    <a:pt x="977" y="88"/>
                    <a:pt x="978" y="78"/>
                  </a:cubicBezTo>
                  <a:cubicBezTo>
                    <a:pt x="978" y="64"/>
                    <a:pt x="978" y="49"/>
                    <a:pt x="978" y="35"/>
                  </a:cubicBezTo>
                  <a:cubicBezTo>
                    <a:pt x="978" y="30"/>
                    <a:pt x="978" y="25"/>
                    <a:pt x="971" y="24"/>
                  </a:cubicBezTo>
                  <a:cubicBezTo>
                    <a:pt x="964" y="24"/>
                    <a:pt x="956" y="24"/>
                    <a:pt x="955" y="32"/>
                  </a:cubicBezTo>
                  <a:cubicBezTo>
                    <a:pt x="952" y="43"/>
                    <a:pt x="949" y="54"/>
                    <a:pt x="949" y="65"/>
                  </a:cubicBezTo>
                  <a:cubicBezTo>
                    <a:pt x="948" y="88"/>
                    <a:pt x="947" y="88"/>
                    <a:pt x="924" y="91"/>
                  </a:cubicBezTo>
                  <a:cubicBezTo>
                    <a:pt x="919" y="92"/>
                    <a:pt x="914" y="92"/>
                    <a:pt x="914" y="99"/>
                  </a:cubicBezTo>
                  <a:cubicBezTo>
                    <a:pt x="915" y="107"/>
                    <a:pt x="917" y="113"/>
                    <a:pt x="926" y="113"/>
                  </a:cubicBezTo>
                  <a:cubicBezTo>
                    <a:pt x="929" y="114"/>
                    <a:pt x="932" y="113"/>
                    <a:pt x="935" y="113"/>
                  </a:cubicBezTo>
                  <a:cubicBezTo>
                    <a:pt x="943" y="113"/>
                    <a:pt x="946" y="116"/>
                    <a:pt x="946" y="124"/>
                  </a:cubicBezTo>
                  <a:cubicBezTo>
                    <a:pt x="946" y="142"/>
                    <a:pt x="946" y="161"/>
                    <a:pt x="946" y="179"/>
                  </a:cubicBezTo>
                  <a:cubicBezTo>
                    <a:pt x="946" y="179"/>
                    <a:pt x="946" y="179"/>
                    <a:pt x="946" y="179"/>
                  </a:cubicBezTo>
                  <a:close/>
                </a:path>
              </a:pathLst>
            </a:custGeom>
            <a:solidFill>
              <a:srgbClr val="4C5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nvGrpSpPr>
            <p:cNvPr id="18" name="Group 4">
              <a:extLst>
                <a:ext uri="{FF2B5EF4-FFF2-40B4-BE49-F238E27FC236}">
                  <a16:creationId xmlns:a16="http://schemas.microsoft.com/office/drawing/2014/main" id="{57BD2C4C-DC67-B843-B26C-309622FC75F7}"/>
                </a:ext>
              </a:extLst>
            </p:cNvPr>
            <p:cNvGrpSpPr>
              <a:grpSpLocks noChangeAspect="1"/>
            </p:cNvGrpSpPr>
            <p:nvPr/>
          </p:nvGrpSpPr>
          <p:grpSpPr bwMode="gray">
            <a:xfrm>
              <a:off x="334963" y="296652"/>
              <a:ext cx="538094" cy="540000"/>
              <a:chOff x="2711" y="1027"/>
              <a:chExt cx="2258" cy="2266"/>
            </a:xfrm>
          </p:grpSpPr>
          <p:sp>
            <p:nvSpPr>
              <p:cNvPr id="19" name="AutoShape 3">
                <a:extLst>
                  <a:ext uri="{FF2B5EF4-FFF2-40B4-BE49-F238E27FC236}">
                    <a16:creationId xmlns:a16="http://schemas.microsoft.com/office/drawing/2014/main" id="{FE1DC41B-291E-574C-9F2C-874E70A40758}"/>
                  </a:ext>
                </a:extLst>
              </p:cNvPr>
              <p:cNvSpPr>
                <a:spLocks noChangeAspect="1" noChangeArrowheads="1" noTextEdit="1"/>
              </p:cNvSpPr>
              <p:nvPr/>
            </p:nvSpPr>
            <p:spPr bwMode="gray">
              <a:xfrm>
                <a:off x="2711" y="1027"/>
                <a:ext cx="2258" cy="2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0" name="Freeform 5">
                <a:extLst>
                  <a:ext uri="{FF2B5EF4-FFF2-40B4-BE49-F238E27FC236}">
                    <a16:creationId xmlns:a16="http://schemas.microsoft.com/office/drawing/2014/main" id="{D4B633C8-F761-C54B-9BD2-EB59D49A2DBC}"/>
                  </a:ext>
                </a:extLst>
              </p:cNvPr>
              <p:cNvSpPr>
                <a:spLocks/>
              </p:cNvSpPr>
              <p:nvPr/>
            </p:nvSpPr>
            <p:spPr bwMode="gray">
              <a:xfrm>
                <a:off x="2709" y="1029"/>
                <a:ext cx="2260" cy="2262"/>
              </a:xfrm>
              <a:custGeom>
                <a:avLst/>
                <a:gdLst>
                  <a:gd name="T0" fmla="*/ 2260 w 2260"/>
                  <a:gd name="T1" fmla="*/ 0 h 2262"/>
                  <a:gd name="T2" fmla="*/ 1612 w 2260"/>
                  <a:gd name="T3" fmla="*/ 649 h 2262"/>
                  <a:gd name="T4" fmla="*/ 1612 w 2260"/>
                  <a:gd name="T5" fmla="*/ 649 h 2262"/>
                  <a:gd name="T6" fmla="*/ 2035 w 2260"/>
                  <a:gd name="T7" fmla="*/ 0 h 2262"/>
                  <a:gd name="T8" fmla="*/ 0 w 2260"/>
                  <a:gd name="T9" fmla="*/ 0 h 2262"/>
                  <a:gd name="T10" fmla="*/ 0 w 2260"/>
                  <a:gd name="T11" fmla="*/ 2262 h 2262"/>
                  <a:gd name="T12" fmla="*/ 2260 w 2260"/>
                  <a:gd name="T13" fmla="*/ 2262 h 2262"/>
                  <a:gd name="T14" fmla="*/ 2260 w 2260"/>
                  <a:gd name="T15" fmla="*/ 0 h 2262"/>
                  <a:gd name="T16" fmla="*/ 2260 w 2260"/>
                  <a:gd name="T17" fmla="*/ 0 h 2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0" h="2262">
                    <a:moveTo>
                      <a:pt x="2260" y="0"/>
                    </a:moveTo>
                    <a:lnTo>
                      <a:pt x="1612" y="649"/>
                    </a:lnTo>
                    <a:lnTo>
                      <a:pt x="1612" y="649"/>
                    </a:lnTo>
                    <a:lnTo>
                      <a:pt x="2035" y="0"/>
                    </a:lnTo>
                    <a:lnTo>
                      <a:pt x="0" y="0"/>
                    </a:lnTo>
                    <a:lnTo>
                      <a:pt x="0" y="2262"/>
                    </a:lnTo>
                    <a:lnTo>
                      <a:pt x="2260" y="2262"/>
                    </a:lnTo>
                    <a:lnTo>
                      <a:pt x="2260" y="0"/>
                    </a:lnTo>
                    <a:lnTo>
                      <a:pt x="2260" y="0"/>
                    </a:lnTo>
                    <a:close/>
                  </a:path>
                </a:pathLst>
              </a:custGeom>
              <a:solidFill>
                <a:srgbClr val="E55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1" name="Freeform 6">
                <a:extLst>
                  <a:ext uri="{FF2B5EF4-FFF2-40B4-BE49-F238E27FC236}">
                    <a16:creationId xmlns:a16="http://schemas.microsoft.com/office/drawing/2014/main" id="{B16BAAE4-1A41-C843-9754-490F7A1E127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2" name="Freeform 7">
                <a:extLst>
                  <a:ext uri="{FF2B5EF4-FFF2-40B4-BE49-F238E27FC236}">
                    <a16:creationId xmlns:a16="http://schemas.microsoft.com/office/drawing/2014/main" id="{2F32DCBD-8628-F245-85CD-97686A20ECFD}"/>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3" name="Oval 8">
                <a:extLst>
                  <a:ext uri="{FF2B5EF4-FFF2-40B4-BE49-F238E27FC236}">
                    <a16:creationId xmlns:a16="http://schemas.microsoft.com/office/drawing/2014/main" id="{60D97C11-1A3B-5449-A48D-98A3E79B3810}"/>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4" name="Freeform 9">
                <a:extLst>
                  <a:ext uri="{FF2B5EF4-FFF2-40B4-BE49-F238E27FC236}">
                    <a16:creationId xmlns:a16="http://schemas.microsoft.com/office/drawing/2014/main" id="{5856770D-B8F0-244E-A05D-AED190086F1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5" name="Freeform 10">
                <a:extLst>
                  <a:ext uri="{FF2B5EF4-FFF2-40B4-BE49-F238E27FC236}">
                    <a16:creationId xmlns:a16="http://schemas.microsoft.com/office/drawing/2014/main" id="{2B91B16B-BC11-E547-8FAC-B9B8D18EA449}"/>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6" name="Oval 11">
                <a:extLst>
                  <a:ext uri="{FF2B5EF4-FFF2-40B4-BE49-F238E27FC236}">
                    <a16:creationId xmlns:a16="http://schemas.microsoft.com/office/drawing/2014/main" id="{14F8C3C8-4888-7646-B9B4-64EB46A1DA23}"/>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7" name="Freeform 12">
                <a:extLst>
                  <a:ext uri="{FF2B5EF4-FFF2-40B4-BE49-F238E27FC236}">
                    <a16:creationId xmlns:a16="http://schemas.microsoft.com/office/drawing/2014/main" id="{D79D01D1-4E3E-F34B-97D7-2D387E68746E}"/>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8" name="Freeform 13">
                <a:extLst>
                  <a:ext uri="{FF2B5EF4-FFF2-40B4-BE49-F238E27FC236}">
                    <a16:creationId xmlns:a16="http://schemas.microsoft.com/office/drawing/2014/main" id="{46549898-6C52-B147-A8F6-A73FDBE6163B}"/>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grpSp>
      <p:sp>
        <p:nvSpPr>
          <p:cNvPr id="7" name="Date Placeholder 6"/>
          <p:cNvSpPr>
            <a:spLocks noGrp="1"/>
          </p:cNvSpPr>
          <p:nvPr>
            <p:ph type="dt" sz="half" idx="10"/>
          </p:nvPr>
        </p:nvSpPr>
        <p:spPr>
          <a:xfrm>
            <a:off x="0" y="0"/>
            <a:ext cx="0" cy="0"/>
          </a:xfrm>
          <a:prstGeom prst="rect">
            <a:avLst/>
          </a:prstGeom>
        </p:spPr>
        <p:txBody>
          <a:bodyPr/>
          <a:lstStyle>
            <a:lvl1pPr>
              <a:defRPr sz="100">
                <a:noFill/>
              </a:defRPr>
            </a:lvl1pPr>
          </a:lstStyle>
          <a:p>
            <a:r>
              <a:rPr lang="cs-CZ"/>
              <a:t>18. 11. 2019</a:t>
            </a:r>
            <a:endParaRPr lang="en-US" dirty="0"/>
          </a:p>
        </p:txBody>
      </p:sp>
      <p:sp>
        <p:nvSpPr>
          <p:cNvPr id="8" name="Footer Placeholder 7"/>
          <p:cNvSpPr>
            <a:spLocks noGrp="1"/>
          </p:cNvSpPr>
          <p:nvPr>
            <p:ph type="ftr" sz="quarter" idx="11"/>
          </p:nvPr>
        </p:nvSpPr>
        <p:spPr>
          <a:xfrm>
            <a:off x="0" y="0"/>
            <a:ext cx="0" cy="0"/>
          </a:xfrm>
          <a:prstGeom prst="rect">
            <a:avLst/>
          </a:prstGeom>
        </p:spPr>
        <p:txBody>
          <a:bodyPr/>
          <a:lstStyle>
            <a:lvl1pPr marL="0" indent="0">
              <a:buNone/>
              <a:defRPr sz="100">
                <a:noFill/>
              </a:defRPr>
            </a:lvl1pPr>
          </a:lstStyle>
          <a:p>
            <a:r>
              <a:rPr lang="pt-BR"/>
              <a:t>U&amp;A: Výzkum trhu placené TV v ČR 2019</a:t>
            </a:r>
            <a:endParaRPr lang="en-US" dirty="0"/>
          </a:p>
        </p:txBody>
      </p:sp>
      <p:sp>
        <p:nvSpPr>
          <p:cNvPr id="9" name="Slide Number Placeholder 8"/>
          <p:cNvSpPr>
            <a:spLocks noGrp="1"/>
          </p:cNvSpPr>
          <p:nvPr>
            <p:ph type="sldNum" sz="quarter" idx="12"/>
          </p:nvPr>
        </p:nvSpPr>
        <p:spPr>
          <a:xfrm>
            <a:off x="0" y="0"/>
            <a:ext cx="0" cy="0"/>
          </a:xfrm>
          <a:prstGeom prst="rect">
            <a:avLst/>
          </a:prstGeom>
        </p:spPr>
        <p:txBody>
          <a:bodyPr/>
          <a:lstStyle>
            <a:lvl1pPr>
              <a:defRPr sz="100">
                <a:noFill/>
              </a:defRPr>
            </a:lvl1pPr>
          </a:lstStyle>
          <a:p>
            <a:fld id="{8E3B25F7-8D1F-44B5-B485-EE3C438CFD7B}" type="slidenum">
              <a:rPr lang="en-US" smtClean="0"/>
              <a:pPr/>
              <a:t>‹#›</a:t>
            </a:fld>
            <a:endParaRPr lang="en-US"/>
          </a:p>
        </p:txBody>
      </p:sp>
      <p:sp>
        <p:nvSpPr>
          <p:cNvPr id="2" name="Title 1"/>
          <p:cNvSpPr>
            <a:spLocks noGrp="1"/>
          </p:cNvSpPr>
          <p:nvPr>
            <p:ph type="ctrTitle" hasCustomPrompt="1"/>
          </p:nvPr>
        </p:nvSpPr>
        <p:spPr>
          <a:xfrm>
            <a:off x="417600" y="1628775"/>
            <a:ext cx="3816000" cy="2236264"/>
          </a:xfrm>
        </p:spPr>
        <p:txBody>
          <a:bodyPr anchor="b"/>
          <a:lstStyle>
            <a:lvl1pPr algn="l">
              <a:defRPr sz="3600" baseline="0"/>
            </a:lvl1pPr>
          </a:lstStyle>
          <a:p>
            <a:r>
              <a:rPr lang="en-US" dirty="0"/>
              <a:t>Click to add presentation title</a:t>
            </a:r>
          </a:p>
        </p:txBody>
      </p:sp>
      <p:sp>
        <p:nvSpPr>
          <p:cNvPr id="3" name="Subtitle 2"/>
          <p:cNvSpPr>
            <a:spLocks noGrp="1"/>
          </p:cNvSpPr>
          <p:nvPr>
            <p:ph type="subTitle" idx="1" hasCustomPrompt="1"/>
          </p:nvPr>
        </p:nvSpPr>
        <p:spPr>
          <a:xfrm>
            <a:off x="417600" y="4094163"/>
            <a:ext cx="3816000" cy="1080000"/>
          </a:xfrm>
        </p:spPr>
        <p:txBody>
          <a:bodyPr/>
          <a:lstStyle>
            <a:lvl1pPr marL="0" indent="0" algn="l">
              <a:spcBef>
                <a:spcPts val="0"/>
              </a:spcBef>
              <a:buNone/>
              <a:defRPr sz="18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1" name="Text Placeholder 30"/>
          <p:cNvSpPr>
            <a:spLocks noGrp="1"/>
          </p:cNvSpPr>
          <p:nvPr>
            <p:ph type="body" sz="quarter" idx="14" hasCustomPrompt="1"/>
          </p:nvPr>
        </p:nvSpPr>
        <p:spPr>
          <a:xfrm>
            <a:off x="417600" y="5393268"/>
            <a:ext cx="3816000" cy="296332"/>
          </a:xfrm>
        </p:spPr>
        <p:txBody>
          <a:bodyPr wrap="none"/>
          <a:lstStyle>
            <a:lvl1pPr marL="0" indent="0">
              <a:spcBef>
                <a:spcPts val="0"/>
              </a:spcBef>
              <a:buNone/>
              <a:defRPr sz="1200"/>
            </a:lvl1pPr>
            <a:lvl2pPr marL="0" indent="0">
              <a:buNone/>
              <a:defRPr sz="1200"/>
            </a:lvl2pPr>
            <a:lvl3pPr marL="0" indent="0">
              <a:buNone/>
              <a:defRPr sz="1200"/>
            </a:lvl3pPr>
            <a:lvl4pPr marL="0">
              <a:buNone/>
              <a:defRPr sz="1200"/>
            </a:lvl4pPr>
            <a:lvl5pPr marL="0" indent="0">
              <a:buNone/>
              <a:defRPr sz="1200"/>
            </a:lvl5pPr>
          </a:lstStyle>
          <a:p>
            <a:pPr lvl="0"/>
            <a:r>
              <a:rPr lang="en-US" dirty="0"/>
              <a:t>Name</a:t>
            </a:r>
          </a:p>
        </p:txBody>
      </p:sp>
      <p:sp>
        <p:nvSpPr>
          <p:cNvPr id="34" name="Text Placeholder 30"/>
          <p:cNvSpPr>
            <a:spLocks noGrp="1"/>
          </p:cNvSpPr>
          <p:nvPr>
            <p:ph type="body" sz="quarter" idx="15" hasCustomPrompt="1"/>
          </p:nvPr>
        </p:nvSpPr>
        <p:spPr>
          <a:xfrm>
            <a:off x="417600" y="5691446"/>
            <a:ext cx="3816000" cy="296332"/>
          </a:xfrm>
        </p:spPr>
        <p:txBody>
          <a:bodyPr wrap="none"/>
          <a:lstStyle>
            <a:lvl1pPr marL="0" indent="0">
              <a:spcBef>
                <a:spcPts val="0"/>
              </a:spcBef>
              <a:buNone/>
              <a:defRPr sz="1200"/>
            </a:lvl1pPr>
            <a:lvl2pPr marL="0" indent="0">
              <a:buNone/>
              <a:defRPr sz="1200"/>
            </a:lvl2pPr>
            <a:lvl3pPr marL="0" indent="0">
              <a:buNone/>
              <a:defRPr sz="1200"/>
            </a:lvl3pPr>
            <a:lvl4pPr marL="0">
              <a:buNone/>
              <a:defRPr sz="1200"/>
            </a:lvl4pPr>
            <a:lvl5pPr marL="0" indent="0">
              <a:buNone/>
              <a:defRPr sz="1200"/>
            </a:lvl5pPr>
          </a:lstStyle>
          <a:p>
            <a:pPr lvl="0"/>
            <a:r>
              <a:rPr lang="en-US" dirty="0"/>
              <a:t>Department</a:t>
            </a:r>
          </a:p>
        </p:txBody>
      </p:sp>
    </p:spTree>
    <p:extLst>
      <p:ext uri="{BB962C8B-B14F-4D97-AF65-F5344CB8AC3E}">
        <p14:creationId xmlns:p14="http://schemas.microsoft.com/office/powerpoint/2010/main" val="2233233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pictures">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5" name="Picture Placeholder 4"/>
          <p:cNvSpPr>
            <a:spLocks noGrp="1"/>
          </p:cNvSpPr>
          <p:nvPr>
            <p:ph type="pic" sz="quarter" idx="17" hasCustomPrompt="1"/>
          </p:nvPr>
        </p:nvSpPr>
        <p:spPr>
          <a:xfrm>
            <a:off x="1075062" y="1637783"/>
            <a:ext cx="5220000" cy="4599506"/>
          </a:xfrm>
          <a:solidFill>
            <a:srgbClr val="D9DADB"/>
          </a:solidFill>
        </p:spPr>
        <p:txBody>
          <a:bodyPr/>
          <a:lstStyle>
            <a:lvl1pPr marL="0" indent="0">
              <a:buNone/>
              <a:defRPr/>
            </a:lvl1pPr>
          </a:lstStyle>
          <a:p>
            <a:r>
              <a:rPr lang="en-US" dirty="0"/>
              <a:t>Insert picture</a:t>
            </a:r>
          </a:p>
        </p:txBody>
      </p:sp>
      <p:sp>
        <p:nvSpPr>
          <p:cNvPr id="9" name="Picture Placeholder 4"/>
          <p:cNvSpPr>
            <a:spLocks noGrp="1"/>
          </p:cNvSpPr>
          <p:nvPr>
            <p:ph type="pic" sz="quarter" idx="18" hasCustomPrompt="1"/>
          </p:nvPr>
        </p:nvSpPr>
        <p:spPr>
          <a:xfrm>
            <a:off x="6600525" y="1637783"/>
            <a:ext cx="5220000" cy="4599506"/>
          </a:xfrm>
          <a:solidFill>
            <a:srgbClr val="D9DADB"/>
          </a:solidFill>
        </p:spPr>
        <p:txBody>
          <a:bodyPr/>
          <a:lstStyle>
            <a:lvl1pPr marL="0" indent="0">
              <a:buNone/>
              <a:defRPr/>
            </a:lvl1pPr>
          </a:lstStyle>
          <a:p>
            <a:r>
              <a:rPr lang="en-US" dirty="0"/>
              <a:t>Insert picture</a:t>
            </a:r>
          </a:p>
        </p:txBody>
      </p:sp>
      <p:sp>
        <p:nvSpPr>
          <p:cNvPr id="11" name="Text Placeholder 4"/>
          <p:cNvSpPr>
            <a:spLocks noGrp="1"/>
          </p:cNvSpPr>
          <p:nvPr>
            <p:ph type="body" sz="quarter" idx="19"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4192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s">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075062" y="1629618"/>
            <a:ext cx="5220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7" hasCustomPrompt="1"/>
          </p:nvPr>
        </p:nvSpPr>
        <p:spPr>
          <a:xfrm>
            <a:off x="6600525" y="1629618"/>
            <a:ext cx="5220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0863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ree contents">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075061" y="1629618"/>
            <a:ext cx="3384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7" hasCustomPrompt="1"/>
          </p:nvPr>
        </p:nvSpPr>
        <p:spPr>
          <a:xfrm>
            <a:off x="4755793" y="1629618"/>
            <a:ext cx="3384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8" hasCustomPrompt="1"/>
          </p:nvPr>
        </p:nvSpPr>
        <p:spPr>
          <a:xfrm>
            <a:off x="8436525" y="1629618"/>
            <a:ext cx="3384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9"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37735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our contents 1">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92088" y="1629618"/>
            <a:ext cx="2682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7" hasCustomPrompt="1"/>
          </p:nvPr>
        </p:nvSpPr>
        <p:spPr>
          <a:xfrm>
            <a:off x="3174234" y="1629618"/>
            <a:ext cx="2682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8" hasCustomPrompt="1"/>
          </p:nvPr>
        </p:nvSpPr>
        <p:spPr>
          <a:xfrm>
            <a:off x="6156380" y="1629618"/>
            <a:ext cx="2682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9" hasCustomPrompt="1"/>
          </p:nvPr>
        </p:nvSpPr>
        <p:spPr>
          <a:xfrm>
            <a:off x="9138525" y="1629618"/>
            <a:ext cx="2682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20"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92695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our contents 2">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92088" y="1629617"/>
            <a:ext cx="6102974" cy="2160000"/>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7" hasCustomPrompt="1"/>
          </p:nvPr>
        </p:nvSpPr>
        <p:spPr>
          <a:xfrm>
            <a:off x="6600525" y="1629617"/>
            <a:ext cx="5234144" cy="2160000"/>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8" hasCustomPrompt="1"/>
          </p:nvPr>
        </p:nvSpPr>
        <p:spPr>
          <a:xfrm>
            <a:off x="192088" y="4077289"/>
            <a:ext cx="6102974" cy="2160000"/>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9" hasCustomPrompt="1"/>
          </p:nvPr>
        </p:nvSpPr>
        <p:spPr>
          <a:xfrm>
            <a:off x="6600525" y="4077289"/>
            <a:ext cx="5234144" cy="2160000"/>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20"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30033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Large charts and tables">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92088" y="1629617"/>
            <a:ext cx="11642581" cy="4599506"/>
          </a:xfrm>
        </p:spPr>
        <p:txBody>
          <a:bodyPr anchor="t"/>
          <a:lstStyle>
            <a:lvl1pPr marL="0" indent="0" algn="ctr">
              <a:spcBef>
                <a:spcPts val="1000"/>
              </a:spcBef>
              <a:buNone/>
              <a:defRPr sz="2800" baseline="0"/>
            </a:lvl1pPr>
            <a:lvl2pPr marL="0" indent="0">
              <a:spcBef>
                <a:spcPts val="1000"/>
              </a:spcBef>
              <a:buNone/>
              <a:defRPr sz="2800"/>
            </a:lvl2pPr>
            <a:lvl3pPr marL="0" indent="0">
              <a:spcBef>
                <a:spcPts val="1000"/>
              </a:spcBef>
              <a:buNone/>
              <a:defRPr sz="2800"/>
            </a:lvl3pPr>
            <a:lvl4pPr>
              <a:spcBef>
                <a:spcPts val="1000"/>
              </a:spcBef>
              <a:buNone/>
              <a:defRPr sz="2800"/>
            </a:lvl4pPr>
            <a:lvl5pPr marL="0" indent="0">
              <a:spcBef>
                <a:spcPts val="1000"/>
              </a:spcBef>
              <a:buNone/>
              <a:defRPr sz="2800"/>
            </a:lvl5pPr>
          </a:lstStyle>
          <a:p>
            <a:pPr lvl="0"/>
            <a:r>
              <a:rPr lang="en-US" dirty="0"/>
              <a:t>Use this layout for large charts and tables only. Please, do not use with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17"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7650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rt with description">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Chart Placeholder 3"/>
          <p:cNvSpPr>
            <a:spLocks noGrp="1"/>
          </p:cNvSpPr>
          <p:nvPr>
            <p:ph type="chart" sz="quarter" idx="17" hasCustomPrompt="1"/>
          </p:nvPr>
        </p:nvSpPr>
        <p:spPr>
          <a:xfrm>
            <a:off x="192088" y="1629617"/>
            <a:ext cx="5903913" cy="4599506"/>
          </a:xfrm>
        </p:spPr>
        <p:txBody>
          <a:bodyPr/>
          <a:lstStyle>
            <a:lvl1pPr>
              <a:defRPr/>
            </a:lvl1pPr>
          </a:lstStyle>
          <a:p>
            <a:r>
              <a:rPr lang="en-US" dirty="0"/>
              <a:t>Click to add chart</a:t>
            </a:r>
          </a:p>
        </p:txBody>
      </p:sp>
      <p:sp>
        <p:nvSpPr>
          <p:cNvPr id="6" name="Text Placeholder 5"/>
          <p:cNvSpPr>
            <a:spLocks noGrp="1"/>
          </p:cNvSpPr>
          <p:nvPr>
            <p:ph type="body" sz="quarter" idx="18" hasCustomPrompt="1"/>
          </p:nvPr>
        </p:nvSpPr>
        <p:spPr>
          <a:xfrm>
            <a:off x="6206067" y="3393019"/>
            <a:ext cx="5628602" cy="2023841"/>
          </a:xfrm>
          <a:solidFill>
            <a:srgbClr val="D9DADB"/>
          </a:solidFill>
        </p:spPr>
        <p:txBody>
          <a:bodyPr lIns="108000" tIns="108000" rIns="108000" bIns="108000"/>
          <a:lstStyle>
            <a:lvl1pPr>
              <a:defRPr sz="1600"/>
            </a:lvl1pPr>
            <a:lvl2pPr>
              <a:defRPr sz="1600"/>
            </a:lvl2pPr>
            <a:lvl3pPr>
              <a:defRPr sz="1600"/>
            </a:lvl3pPr>
            <a:lvl4pPr>
              <a:defRPr sz="1600"/>
            </a:lvl4pPr>
            <a:lvl5pPr>
              <a:defRPr sz="16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19"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7593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Notebook">
    <p:spTree>
      <p:nvGrpSpPr>
        <p:cNvPr id="1" name=""/>
        <p:cNvGrpSpPr/>
        <p:nvPr/>
      </p:nvGrpSpPr>
      <p:grpSpPr>
        <a:xfrm>
          <a:off x="0" y="0"/>
          <a:ext cx="0" cy="0"/>
          <a:chOff x="0" y="0"/>
          <a:chExt cx="0" cy="0"/>
        </a:xfrm>
      </p:grpSpPr>
      <p:pic>
        <p:nvPicPr>
          <p:cNvPr id="13" name="Notebook">
            <a:extLst>
              <a:ext uri="{FF2B5EF4-FFF2-40B4-BE49-F238E27FC236}">
                <a16:creationId xmlns:a16="http://schemas.microsoft.com/office/drawing/2014/main" id="{6DEE1461-64EC-7246-8FA6-71C6BF497627}"/>
              </a:ext>
            </a:extLst>
          </p:cNvPr>
          <p:cNvPicPr>
            <a:picLocks noChangeAspect="1"/>
          </p:cNvPicPr>
          <p:nvPr/>
        </p:nvPicPr>
        <p:blipFill>
          <a:blip r:embed="rId2"/>
          <a:stretch>
            <a:fillRect/>
          </a:stretch>
        </p:blipFill>
        <p:spPr>
          <a:xfrm>
            <a:off x="3651351" y="1267197"/>
            <a:ext cx="8528460" cy="5161713"/>
          </a:xfrm>
          <a:prstGeom prst="rect">
            <a:avLst/>
          </a:prstGeom>
        </p:spPr>
      </p:pic>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075062" y="1852623"/>
            <a:ext cx="3287388" cy="3658714"/>
          </a:xfrm>
        </p:spPr>
        <p:txBody>
          <a:bodyPr anchor="ctr"/>
          <a:lstStyle>
            <a:lvl1pPr>
              <a:defRPr sz="1600"/>
            </a:lvl1pPr>
            <a:lvl2pPr>
              <a:defRPr sz="1600"/>
            </a:lvl2pPr>
            <a:lvl3pPr>
              <a:defRPr sz="1600"/>
            </a:lvl3pPr>
            <a:lvl4pPr>
              <a:defRPr sz="1600"/>
            </a:lvl4pPr>
            <a:lvl5pPr>
              <a:defRPr sz="16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7" hasCustomPrompt="1"/>
          </p:nvPr>
        </p:nvSpPr>
        <p:spPr>
          <a:xfrm>
            <a:off x="4904507" y="1821610"/>
            <a:ext cx="6001200" cy="3664800"/>
          </a:xfrm>
          <a:solidFill>
            <a:srgbClr val="D9DADB"/>
          </a:solidFill>
        </p:spPr>
        <p:txBody>
          <a:bodyPr/>
          <a:lstStyle>
            <a:lvl1pPr marL="0" indent="0">
              <a:buNone/>
              <a:defRPr/>
            </a:lvl1pPr>
          </a:lstStyle>
          <a:p>
            <a:r>
              <a:rPr lang="en-US" dirty="0"/>
              <a:t>Insert picture</a:t>
            </a:r>
          </a:p>
        </p:txBody>
      </p:sp>
      <p:sp>
        <p:nvSpPr>
          <p:cNvPr id="11" name="Text Placeholder 4"/>
          <p:cNvSpPr>
            <a:spLocks noGrp="1"/>
          </p:cNvSpPr>
          <p:nvPr>
            <p:ph type="body" sz="quarter" idx="18"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7505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ablet">
    <p:spTree>
      <p:nvGrpSpPr>
        <p:cNvPr id="1" name=""/>
        <p:cNvGrpSpPr/>
        <p:nvPr/>
      </p:nvGrpSpPr>
      <p:grpSpPr>
        <a:xfrm>
          <a:off x="0" y="0"/>
          <a:ext cx="0" cy="0"/>
          <a:chOff x="0" y="0"/>
          <a:chExt cx="0" cy="0"/>
        </a:xfrm>
      </p:grpSpPr>
      <p:pic>
        <p:nvPicPr>
          <p:cNvPr id="12" name="Grafik 3">
            <a:extLst>
              <a:ext uri="{FF2B5EF4-FFF2-40B4-BE49-F238E27FC236}">
                <a16:creationId xmlns:a16="http://schemas.microsoft.com/office/drawing/2014/main" id="{1D97A272-8DE5-144D-9076-0F435EC79171}"/>
              </a:ext>
            </a:extLst>
          </p:cNvPr>
          <p:cNvPicPr>
            <a:picLocks noChangeAspect="1"/>
          </p:cNvPicPr>
          <p:nvPr/>
        </p:nvPicPr>
        <p:blipFill rotWithShape="1">
          <a:blip r:embed="rId2"/>
          <a:srcRect t="12473" b="9902"/>
          <a:stretch/>
        </p:blipFill>
        <p:spPr>
          <a:xfrm>
            <a:off x="4422451" y="1441279"/>
            <a:ext cx="6858000" cy="5323585"/>
          </a:xfrm>
          <a:prstGeom prst="rect">
            <a:avLst/>
          </a:prstGeom>
        </p:spPr>
      </p:pic>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075062" y="1852623"/>
            <a:ext cx="3287388" cy="3658714"/>
          </a:xfrm>
        </p:spPr>
        <p:txBody>
          <a:bodyPr anchor="ctr"/>
          <a:lstStyle>
            <a:lvl1pPr>
              <a:defRPr sz="1600"/>
            </a:lvl1pPr>
            <a:lvl2pPr>
              <a:defRPr sz="1600"/>
            </a:lvl2pPr>
            <a:lvl3pPr>
              <a:defRPr sz="1600"/>
            </a:lvl3pPr>
            <a:lvl4pPr>
              <a:defRPr sz="1600"/>
            </a:lvl4pPr>
            <a:lvl5pPr>
              <a:defRPr sz="16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7" hasCustomPrompt="1"/>
          </p:nvPr>
        </p:nvSpPr>
        <p:spPr>
          <a:xfrm>
            <a:off x="5135561" y="2010934"/>
            <a:ext cx="5491064" cy="3428280"/>
          </a:xfrm>
          <a:solidFill>
            <a:srgbClr val="D9DADB"/>
          </a:solidFill>
        </p:spPr>
        <p:txBody>
          <a:bodyPr/>
          <a:lstStyle>
            <a:lvl1pPr marL="0" indent="0">
              <a:buNone/>
              <a:defRPr/>
            </a:lvl1pPr>
          </a:lstStyle>
          <a:p>
            <a:r>
              <a:rPr lang="en-US" dirty="0"/>
              <a:t>Insert picture</a:t>
            </a:r>
          </a:p>
        </p:txBody>
      </p:sp>
      <p:sp>
        <p:nvSpPr>
          <p:cNvPr id="11" name="Text Placeholder 4"/>
          <p:cNvSpPr>
            <a:spLocks noGrp="1"/>
          </p:cNvSpPr>
          <p:nvPr>
            <p:ph type="body" sz="quarter" idx="18"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7718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martphone">
    <p:spTree>
      <p:nvGrpSpPr>
        <p:cNvPr id="1" name=""/>
        <p:cNvGrpSpPr/>
        <p:nvPr/>
      </p:nvGrpSpPr>
      <p:grpSpPr>
        <a:xfrm>
          <a:off x="0" y="0"/>
          <a:ext cx="0" cy="0"/>
          <a:chOff x="0" y="0"/>
          <a:chExt cx="0" cy="0"/>
        </a:xfrm>
      </p:grpSpPr>
      <p:pic>
        <p:nvPicPr>
          <p:cNvPr id="10" name="Grafik 2">
            <a:extLst>
              <a:ext uri="{FF2B5EF4-FFF2-40B4-BE49-F238E27FC236}">
                <a16:creationId xmlns:a16="http://schemas.microsoft.com/office/drawing/2014/main" id="{6421FD8A-F5D4-E041-A727-98ABA693B1A7}"/>
              </a:ext>
            </a:extLst>
          </p:cNvPr>
          <p:cNvPicPr>
            <a:picLocks noChangeAspect="1"/>
          </p:cNvPicPr>
          <p:nvPr/>
        </p:nvPicPr>
        <p:blipFill rotWithShape="1">
          <a:blip r:embed="rId2"/>
          <a:srcRect b="1774"/>
          <a:stretch/>
        </p:blipFill>
        <p:spPr>
          <a:xfrm>
            <a:off x="5472449" y="1362516"/>
            <a:ext cx="4953000" cy="4865134"/>
          </a:xfrm>
          <a:prstGeom prst="rect">
            <a:avLst/>
          </a:prstGeom>
          <a:effectLst>
            <a:reflection blurRad="6350" stA="48000" endPos="6000" dir="5400000" sy="-100000" algn="bl" rotWithShape="0"/>
          </a:effectLst>
        </p:spPr>
      </p:pic>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075061" y="1852623"/>
            <a:ext cx="5241071" cy="3658714"/>
          </a:xfrm>
        </p:spPr>
        <p:txBody>
          <a:bodyPr anchor="ctr"/>
          <a:lstStyle>
            <a:lvl1pPr>
              <a:defRPr sz="1600"/>
            </a:lvl1pPr>
            <a:lvl2pPr>
              <a:defRPr sz="1600"/>
            </a:lvl2pPr>
            <a:lvl3pPr>
              <a:defRPr sz="1600"/>
            </a:lvl3pPr>
            <a:lvl4pPr>
              <a:defRPr sz="1600"/>
            </a:lvl4pPr>
            <a:lvl5pPr>
              <a:defRPr sz="16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7" hasCustomPrompt="1"/>
          </p:nvPr>
        </p:nvSpPr>
        <p:spPr>
          <a:xfrm>
            <a:off x="6923531" y="1784822"/>
            <a:ext cx="2006654" cy="4104000"/>
          </a:xfrm>
          <a:solidFill>
            <a:srgbClr val="D9DADB"/>
          </a:solidFill>
        </p:spPr>
        <p:txBody>
          <a:bodyPr/>
          <a:lstStyle>
            <a:lvl1pPr marL="0" indent="0">
              <a:buNone/>
              <a:defRPr/>
            </a:lvl1pPr>
          </a:lstStyle>
          <a:p>
            <a:r>
              <a:rPr lang="en-US" dirty="0"/>
              <a:t>Insert picture</a:t>
            </a:r>
          </a:p>
        </p:txBody>
      </p:sp>
      <p:sp>
        <p:nvSpPr>
          <p:cNvPr id="12" name="Text Placeholder 4"/>
          <p:cNvSpPr>
            <a:spLocks noGrp="1"/>
          </p:cNvSpPr>
          <p:nvPr>
            <p:ph type="body" sz="quarter" idx="18"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77737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2">
    <p:spTree>
      <p:nvGrpSpPr>
        <p:cNvPr id="1" name=""/>
        <p:cNvGrpSpPr/>
        <p:nvPr/>
      </p:nvGrpSpPr>
      <p:grpSpPr>
        <a:xfrm>
          <a:off x="0" y="0"/>
          <a:ext cx="0" cy="0"/>
          <a:chOff x="0" y="0"/>
          <a:chExt cx="0" cy="0"/>
        </a:xfrm>
      </p:grpSpPr>
      <p:pic>
        <p:nvPicPr>
          <p:cNvPr id="29" name="picture">
            <a:extLst>
              <a:ext uri="{FF2B5EF4-FFF2-40B4-BE49-F238E27FC236}">
                <a16:creationId xmlns:a16="http://schemas.microsoft.com/office/drawing/2014/main" id="{8BF907F5-A9CD-2740-AF54-6BACB62334AE}"/>
              </a:ext>
            </a:extLst>
          </p:cNvPr>
          <p:cNvPicPr>
            <a:picLocks noChangeAspect="1"/>
          </p:cNvPicPr>
          <p:nvPr/>
        </p:nvPicPr>
        <p:blipFill rotWithShape="1">
          <a:blip r:embed="rId2"/>
          <a:srcRect l="2437" t="1" r="7487" b="9924"/>
          <a:stretch/>
        </p:blipFill>
        <p:spPr>
          <a:xfrm>
            <a:off x="2620212" y="-8808"/>
            <a:ext cx="9697299" cy="6866807"/>
          </a:xfrm>
          <a:prstGeom prst="rect">
            <a:avLst/>
          </a:prstGeom>
        </p:spPr>
      </p:pic>
      <p:sp>
        <p:nvSpPr>
          <p:cNvPr id="32" name="shpPicture"/>
          <p:cNvSpPr/>
          <p:nvPr/>
        </p:nvSpPr>
        <p:spPr>
          <a:xfrm>
            <a:off x="1" y="0"/>
            <a:ext cx="4112145" cy="6858000"/>
          </a:xfrm>
          <a:custGeom>
            <a:avLst/>
            <a:gdLst>
              <a:gd name="connsiteX0" fmla="*/ 0 w 4112145"/>
              <a:gd name="connsiteY0" fmla="*/ 0 h 6858000"/>
              <a:gd name="connsiteX1" fmla="*/ 2588964 w 4112145"/>
              <a:gd name="connsiteY1" fmla="*/ 0 h 6858000"/>
              <a:gd name="connsiteX2" fmla="*/ 4112145 w 4112145"/>
              <a:gd name="connsiteY2" fmla="*/ 3083531 h 6858000"/>
              <a:gd name="connsiteX3" fmla="*/ 2697661 w 4112145"/>
              <a:gd name="connsiteY3" fmla="*/ 6858000 h 6858000"/>
              <a:gd name="connsiteX4" fmla="*/ 0 w 411214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2145" h="6858000">
                <a:moveTo>
                  <a:pt x="0" y="0"/>
                </a:moveTo>
                <a:lnTo>
                  <a:pt x="2588964" y="0"/>
                </a:lnTo>
                <a:lnTo>
                  <a:pt x="4112145" y="3083531"/>
                </a:lnTo>
                <a:lnTo>
                  <a:pt x="269766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grpSp>
        <p:nvGrpSpPr>
          <p:cNvPr id="14" name="logo">
            <a:extLst>
              <a:ext uri="{FF2B5EF4-FFF2-40B4-BE49-F238E27FC236}">
                <a16:creationId xmlns:a16="http://schemas.microsoft.com/office/drawing/2014/main" id="{18C26D95-70F8-8A4D-9F18-DCCB92522AF8}"/>
              </a:ext>
            </a:extLst>
          </p:cNvPr>
          <p:cNvGrpSpPr/>
          <p:nvPr/>
        </p:nvGrpSpPr>
        <p:grpSpPr bwMode="gray">
          <a:xfrm>
            <a:off x="417363" y="407485"/>
            <a:ext cx="1518585" cy="646507"/>
            <a:chOff x="334963" y="296652"/>
            <a:chExt cx="1268411" cy="540000"/>
          </a:xfrm>
        </p:grpSpPr>
        <p:sp>
          <p:nvSpPr>
            <p:cNvPr id="17" name="Freeform 6">
              <a:extLst>
                <a:ext uri="{FF2B5EF4-FFF2-40B4-BE49-F238E27FC236}">
                  <a16:creationId xmlns:a16="http://schemas.microsoft.com/office/drawing/2014/main" id="{08737AD0-E375-E445-97E6-CD2E2DF60620}"/>
                </a:ext>
              </a:extLst>
            </p:cNvPr>
            <p:cNvSpPr>
              <a:spLocks noEditPoints="1"/>
            </p:cNvSpPr>
            <p:nvPr/>
          </p:nvSpPr>
          <p:spPr bwMode="gray">
            <a:xfrm>
              <a:off x="982662" y="360462"/>
              <a:ext cx="620712" cy="431800"/>
            </a:xfrm>
            <a:custGeom>
              <a:avLst/>
              <a:gdLst>
                <a:gd name="T0" fmla="*/ 19 w 1809"/>
                <a:gd name="T1" fmla="*/ 97 h 1253"/>
                <a:gd name="T2" fmla="*/ 165 w 1809"/>
                <a:gd name="T3" fmla="*/ 41 h 1253"/>
                <a:gd name="T4" fmla="*/ 211 w 1809"/>
                <a:gd name="T5" fmla="*/ 224 h 1253"/>
                <a:gd name="T6" fmla="*/ 248 w 1809"/>
                <a:gd name="T7" fmla="*/ 155 h 1253"/>
                <a:gd name="T8" fmla="*/ 931 w 1809"/>
                <a:gd name="T9" fmla="*/ 995 h 1253"/>
                <a:gd name="T10" fmla="*/ 858 w 1809"/>
                <a:gd name="T11" fmla="*/ 1115 h 1253"/>
                <a:gd name="T12" fmla="*/ 749 w 1809"/>
                <a:gd name="T13" fmla="*/ 1117 h 1253"/>
                <a:gd name="T14" fmla="*/ 681 w 1809"/>
                <a:gd name="T15" fmla="*/ 1055 h 1253"/>
                <a:gd name="T16" fmla="*/ 800 w 1809"/>
                <a:gd name="T17" fmla="*/ 1054 h 1253"/>
                <a:gd name="T18" fmla="*/ 884 w 1809"/>
                <a:gd name="T19" fmla="*/ 1181 h 1253"/>
                <a:gd name="T20" fmla="*/ 118 w 1809"/>
                <a:gd name="T21" fmla="*/ 1086 h 1253"/>
                <a:gd name="T22" fmla="*/ 147 w 1809"/>
                <a:gd name="T23" fmla="*/ 1026 h 1253"/>
                <a:gd name="T24" fmla="*/ 102 w 1809"/>
                <a:gd name="T25" fmla="*/ 1026 h 1253"/>
                <a:gd name="T26" fmla="*/ 639 w 1809"/>
                <a:gd name="T27" fmla="*/ 84 h 1253"/>
                <a:gd name="T28" fmla="*/ 763 w 1809"/>
                <a:gd name="T29" fmla="*/ 145 h 1253"/>
                <a:gd name="T30" fmla="*/ 863 w 1809"/>
                <a:gd name="T31" fmla="*/ 221 h 1253"/>
                <a:gd name="T32" fmla="*/ 834 w 1809"/>
                <a:gd name="T33" fmla="*/ 208 h 1253"/>
                <a:gd name="T34" fmla="*/ 719 w 1809"/>
                <a:gd name="T35" fmla="*/ 182 h 1253"/>
                <a:gd name="T36" fmla="*/ 507 w 1809"/>
                <a:gd name="T37" fmla="*/ 711 h 1253"/>
                <a:gd name="T38" fmla="*/ 614 w 1809"/>
                <a:gd name="T39" fmla="*/ 706 h 1253"/>
                <a:gd name="T40" fmla="*/ 736 w 1809"/>
                <a:gd name="T41" fmla="*/ 730 h 1253"/>
                <a:gd name="T42" fmla="*/ 607 w 1809"/>
                <a:gd name="T43" fmla="*/ 539 h 1253"/>
                <a:gd name="T44" fmla="*/ 1505 w 1809"/>
                <a:gd name="T45" fmla="*/ 1136 h 1253"/>
                <a:gd name="T46" fmla="*/ 1613 w 1809"/>
                <a:gd name="T47" fmla="*/ 1002 h 1253"/>
                <a:gd name="T48" fmla="*/ 1472 w 1809"/>
                <a:gd name="T49" fmla="*/ 1164 h 1253"/>
                <a:gd name="T50" fmla="*/ 1525 w 1809"/>
                <a:gd name="T51" fmla="*/ 1142 h 1253"/>
                <a:gd name="T52" fmla="*/ 1556 w 1809"/>
                <a:gd name="T53" fmla="*/ 1172 h 1253"/>
                <a:gd name="T54" fmla="*/ 1387 w 1809"/>
                <a:gd name="T55" fmla="*/ 910 h 1253"/>
                <a:gd name="T56" fmla="*/ 1261 w 1809"/>
                <a:gd name="T57" fmla="*/ 1157 h 1253"/>
                <a:gd name="T58" fmla="*/ 1413 w 1809"/>
                <a:gd name="T59" fmla="*/ 934 h 1253"/>
                <a:gd name="T60" fmla="*/ 1378 w 1809"/>
                <a:gd name="T61" fmla="*/ 1052 h 1253"/>
                <a:gd name="T62" fmla="*/ 488 w 1809"/>
                <a:gd name="T63" fmla="*/ 85 h 1253"/>
                <a:gd name="T64" fmla="*/ 509 w 1809"/>
                <a:gd name="T65" fmla="*/ 112 h 1253"/>
                <a:gd name="T66" fmla="*/ 548 w 1809"/>
                <a:gd name="T67" fmla="*/ 1187 h 1253"/>
                <a:gd name="T68" fmla="*/ 472 w 1809"/>
                <a:gd name="T69" fmla="*/ 1122 h 1253"/>
                <a:gd name="T70" fmla="*/ 558 w 1809"/>
                <a:gd name="T71" fmla="*/ 1157 h 1253"/>
                <a:gd name="T72" fmla="*/ 287 w 1809"/>
                <a:gd name="T73" fmla="*/ 654 h 1253"/>
                <a:gd name="T74" fmla="*/ 416 w 1809"/>
                <a:gd name="T75" fmla="*/ 684 h 1253"/>
                <a:gd name="T76" fmla="*/ 1106 w 1809"/>
                <a:gd name="T77" fmla="*/ 147 h 1253"/>
                <a:gd name="T78" fmla="*/ 1229 w 1809"/>
                <a:gd name="T79" fmla="*/ 258 h 1253"/>
                <a:gd name="T80" fmla="*/ 1106 w 1809"/>
                <a:gd name="T81" fmla="*/ 96 h 1253"/>
                <a:gd name="T82" fmla="*/ 1219 w 1809"/>
                <a:gd name="T83" fmla="*/ 1077 h 1253"/>
                <a:gd name="T84" fmla="*/ 1214 w 1809"/>
                <a:gd name="T85" fmla="*/ 1157 h 1253"/>
                <a:gd name="T86" fmla="*/ 1150 w 1809"/>
                <a:gd name="T87" fmla="*/ 1092 h 1253"/>
                <a:gd name="T88" fmla="*/ 1139 w 1809"/>
                <a:gd name="T89" fmla="*/ 1070 h 1253"/>
                <a:gd name="T90" fmla="*/ 1659 w 1809"/>
                <a:gd name="T91" fmla="*/ 1031 h 1253"/>
                <a:gd name="T92" fmla="*/ 1714 w 1809"/>
                <a:gd name="T93" fmla="*/ 1155 h 1253"/>
                <a:gd name="T94" fmla="*/ 1760 w 1809"/>
                <a:gd name="T95" fmla="*/ 1030 h 1253"/>
                <a:gd name="T96" fmla="*/ 111 w 1809"/>
                <a:gd name="T97" fmla="*/ 569 h 1253"/>
                <a:gd name="T98" fmla="*/ 109 w 1809"/>
                <a:gd name="T99" fmla="*/ 460 h 1253"/>
                <a:gd name="T100" fmla="*/ 32 w 1809"/>
                <a:gd name="T101" fmla="*/ 704 h 1253"/>
                <a:gd name="T102" fmla="*/ 310 w 1809"/>
                <a:gd name="T103" fmla="*/ 1058 h 1253"/>
                <a:gd name="T104" fmla="*/ 431 w 1809"/>
                <a:gd name="T105" fmla="*/ 1044 h 1253"/>
                <a:gd name="T106" fmla="*/ 278 w 1809"/>
                <a:gd name="T107" fmla="*/ 1165 h 1253"/>
                <a:gd name="T108" fmla="*/ 261 w 1809"/>
                <a:gd name="T109" fmla="*/ 540 h 1253"/>
                <a:gd name="T110" fmla="*/ 150 w 1809"/>
                <a:gd name="T111" fmla="*/ 635 h 1253"/>
                <a:gd name="T112" fmla="*/ 994 w 1809"/>
                <a:gd name="T113" fmla="*/ 1185 h 1253"/>
                <a:gd name="T114" fmla="*/ 331 w 1809"/>
                <a:gd name="T115" fmla="*/ 176 h 1253"/>
                <a:gd name="T116" fmla="*/ 333 w 1809"/>
                <a:gd name="T117" fmla="*/ 109 h 1253"/>
                <a:gd name="T118" fmla="*/ 946 w 1809"/>
                <a:gd name="T119" fmla="*/ 234 h 1253"/>
                <a:gd name="T120" fmla="*/ 1022 w 1809"/>
                <a:gd name="T121" fmla="*/ 113 h 1253"/>
                <a:gd name="T122" fmla="*/ 949 w 1809"/>
                <a:gd name="T123" fmla="*/ 65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9" h="1253">
                  <a:moveTo>
                    <a:pt x="248" y="198"/>
                  </a:moveTo>
                  <a:cubicBezTo>
                    <a:pt x="248" y="211"/>
                    <a:pt x="248" y="224"/>
                    <a:pt x="249" y="237"/>
                  </a:cubicBezTo>
                  <a:cubicBezTo>
                    <a:pt x="249" y="245"/>
                    <a:pt x="246" y="249"/>
                    <a:pt x="240" y="253"/>
                  </a:cubicBezTo>
                  <a:cubicBezTo>
                    <a:pt x="231" y="260"/>
                    <a:pt x="220" y="264"/>
                    <a:pt x="209" y="268"/>
                  </a:cubicBezTo>
                  <a:cubicBezTo>
                    <a:pt x="179" y="279"/>
                    <a:pt x="148" y="280"/>
                    <a:pt x="118" y="275"/>
                  </a:cubicBezTo>
                  <a:cubicBezTo>
                    <a:pt x="86" y="269"/>
                    <a:pt x="58" y="252"/>
                    <a:pt x="39" y="224"/>
                  </a:cubicBezTo>
                  <a:cubicBezTo>
                    <a:pt x="24" y="203"/>
                    <a:pt x="18" y="180"/>
                    <a:pt x="15" y="155"/>
                  </a:cubicBezTo>
                  <a:cubicBezTo>
                    <a:pt x="11" y="135"/>
                    <a:pt x="15" y="115"/>
                    <a:pt x="19" y="97"/>
                  </a:cubicBezTo>
                  <a:cubicBezTo>
                    <a:pt x="26" y="68"/>
                    <a:pt x="42" y="44"/>
                    <a:pt x="68" y="27"/>
                  </a:cubicBezTo>
                  <a:cubicBezTo>
                    <a:pt x="87" y="14"/>
                    <a:pt x="109" y="6"/>
                    <a:pt x="133" y="5"/>
                  </a:cubicBezTo>
                  <a:cubicBezTo>
                    <a:pt x="149" y="4"/>
                    <a:pt x="165" y="5"/>
                    <a:pt x="181" y="6"/>
                  </a:cubicBezTo>
                  <a:cubicBezTo>
                    <a:pt x="204" y="8"/>
                    <a:pt x="225" y="20"/>
                    <a:pt x="243" y="35"/>
                  </a:cubicBezTo>
                  <a:cubicBezTo>
                    <a:pt x="246" y="37"/>
                    <a:pt x="246" y="40"/>
                    <a:pt x="244" y="43"/>
                  </a:cubicBezTo>
                  <a:cubicBezTo>
                    <a:pt x="242" y="47"/>
                    <a:pt x="239" y="52"/>
                    <a:pt x="236" y="55"/>
                  </a:cubicBezTo>
                  <a:cubicBezTo>
                    <a:pt x="226" y="65"/>
                    <a:pt x="224" y="65"/>
                    <a:pt x="206" y="54"/>
                  </a:cubicBezTo>
                  <a:cubicBezTo>
                    <a:pt x="193" y="46"/>
                    <a:pt x="180" y="40"/>
                    <a:pt x="165" y="41"/>
                  </a:cubicBezTo>
                  <a:cubicBezTo>
                    <a:pt x="151" y="41"/>
                    <a:pt x="137" y="39"/>
                    <a:pt x="124" y="42"/>
                  </a:cubicBezTo>
                  <a:cubicBezTo>
                    <a:pt x="104" y="46"/>
                    <a:pt x="87" y="57"/>
                    <a:pt x="75" y="74"/>
                  </a:cubicBezTo>
                  <a:cubicBezTo>
                    <a:pt x="56" y="99"/>
                    <a:pt x="51" y="129"/>
                    <a:pt x="55" y="159"/>
                  </a:cubicBezTo>
                  <a:cubicBezTo>
                    <a:pt x="60" y="189"/>
                    <a:pt x="73" y="214"/>
                    <a:pt x="98" y="230"/>
                  </a:cubicBezTo>
                  <a:cubicBezTo>
                    <a:pt x="109" y="237"/>
                    <a:pt x="121" y="242"/>
                    <a:pt x="135" y="241"/>
                  </a:cubicBezTo>
                  <a:cubicBezTo>
                    <a:pt x="146" y="241"/>
                    <a:pt x="158" y="241"/>
                    <a:pt x="169" y="241"/>
                  </a:cubicBezTo>
                  <a:cubicBezTo>
                    <a:pt x="182" y="242"/>
                    <a:pt x="193" y="235"/>
                    <a:pt x="205" y="232"/>
                  </a:cubicBezTo>
                  <a:cubicBezTo>
                    <a:pt x="210" y="231"/>
                    <a:pt x="211" y="227"/>
                    <a:pt x="211" y="224"/>
                  </a:cubicBezTo>
                  <a:cubicBezTo>
                    <a:pt x="211" y="210"/>
                    <a:pt x="211" y="196"/>
                    <a:pt x="211" y="183"/>
                  </a:cubicBezTo>
                  <a:cubicBezTo>
                    <a:pt x="211" y="177"/>
                    <a:pt x="207" y="175"/>
                    <a:pt x="202" y="175"/>
                  </a:cubicBezTo>
                  <a:cubicBezTo>
                    <a:pt x="193" y="175"/>
                    <a:pt x="184" y="175"/>
                    <a:pt x="175" y="175"/>
                  </a:cubicBezTo>
                  <a:cubicBezTo>
                    <a:pt x="171" y="175"/>
                    <a:pt x="168" y="174"/>
                    <a:pt x="166" y="171"/>
                  </a:cubicBezTo>
                  <a:cubicBezTo>
                    <a:pt x="163" y="163"/>
                    <a:pt x="164" y="154"/>
                    <a:pt x="166" y="146"/>
                  </a:cubicBezTo>
                  <a:cubicBezTo>
                    <a:pt x="167" y="142"/>
                    <a:pt x="171" y="142"/>
                    <a:pt x="175" y="142"/>
                  </a:cubicBezTo>
                  <a:cubicBezTo>
                    <a:pt x="196" y="142"/>
                    <a:pt x="217" y="142"/>
                    <a:pt x="238" y="142"/>
                  </a:cubicBezTo>
                  <a:cubicBezTo>
                    <a:pt x="247" y="142"/>
                    <a:pt x="248" y="148"/>
                    <a:pt x="248" y="155"/>
                  </a:cubicBezTo>
                  <a:cubicBezTo>
                    <a:pt x="249" y="169"/>
                    <a:pt x="248" y="183"/>
                    <a:pt x="248" y="198"/>
                  </a:cubicBezTo>
                  <a:close/>
                  <a:moveTo>
                    <a:pt x="884" y="1181"/>
                  </a:moveTo>
                  <a:cubicBezTo>
                    <a:pt x="889" y="1167"/>
                    <a:pt x="894" y="1152"/>
                    <a:pt x="898" y="1137"/>
                  </a:cubicBezTo>
                  <a:cubicBezTo>
                    <a:pt x="901" y="1127"/>
                    <a:pt x="905" y="1116"/>
                    <a:pt x="908" y="1106"/>
                  </a:cubicBezTo>
                  <a:cubicBezTo>
                    <a:pt x="911" y="1098"/>
                    <a:pt x="912" y="1089"/>
                    <a:pt x="916" y="1081"/>
                  </a:cubicBezTo>
                  <a:cubicBezTo>
                    <a:pt x="921" y="1072"/>
                    <a:pt x="923" y="1060"/>
                    <a:pt x="927" y="1050"/>
                  </a:cubicBezTo>
                  <a:cubicBezTo>
                    <a:pt x="932" y="1037"/>
                    <a:pt x="934" y="1023"/>
                    <a:pt x="940" y="1010"/>
                  </a:cubicBezTo>
                  <a:cubicBezTo>
                    <a:pt x="945" y="1001"/>
                    <a:pt x="941" y="995"/>
                    <a:pt x="931" y="995"/>
                  </a:cubicBezTo>
                  <a:cubicBezTo>
                    <a:pt x="927" y="995"/>
                    <a:pt x="922" y="995"/>
                    <a:pt x="918" y="995"/>
                  </a:cubicBezTo>
                  <a:cubicBezTo>
                    <a:pt x="913" y="995"/>
                    <a:pt x="908" y="997"/>
                    <a:pt x="907" y="1001"/>
                  </a:cubicBezTo>
                  <a:cubicBezTo>
                    <a:pt x="904" y="1008"/>
                    <a:pt x="900" y="1015"/>
                    <a:pt x="899" y="1023"/>
                  </a:cubicBezTo>
                  <a:cubicBezTo>
                    <a:pt x="897" y="1034"/>
                    <a:pt x="893" y="1045"/>
                    <a:pt x="889" y="1055"/>
                  </a:cubicBezTo>
                  <a:cubicBezTo>
                    <a:pt x="887" y="1064"/>
                    <a:pt x="885" y="1072"/>
                    <a:pt x="882" y="1080"/>
                  </a:cubicBezTo>
                  <a:cubicBezTo>
                    <a:pt x="878" y="1091"/>
                    <a:pt x="874" y="1103"/>
                    <a:pt x="871" y="1115"/>
                  </a:cubicBezTo>
                  <a:cubicBezTo>
                    <a:pt x="870" y="1118"/>
                    <a:pt x="871" y="1124"/>
                    <a:pt x="866" y="1124"/>
                  </a:cubicBezTo>
                  <a:cubicBezTo>
                    <a:pt x="861" y="1125"/>
                    <a:pt x="859" y="1120"/>
                    <a:pt x="858" y="1115"/>
                  </a:cubicBezTo>
                  <a:cubicBezTo>
                    <a:pt x="856" y="1110"/>
                    <a:pt x="856" y="1104"/>
                    <a:pt x="854" y="1099"/>
                  </a:cubicBezTo>
                  <a:cubicBezTo>
                    <a:pt x="848" y="1080"/>
                    <a:pt x="841" y="1062"/>
                    <a:pt x="835" y="1044"/>
                  </a:cubicBezTo>
                  <a:cubicBezTo>
                    <a:pt x="831" y="1030"/>
                    <a:pt x="828" y="1016"/>
                    <a:pt x="822" y="1003"/>
                  </a:cubicBezTo>
                  <a:cubicBezTo>
                    <a:pt x="819" y="997"/>
                    <a:pt x="814" y="994"/>
                    <a:pt x="808" y="994"/>
                  </a:cubicBezTo>
                  <a:cubicBezTo>
                    <a:pt x="799" y="993"/>
                    <a:pt x="791" y="993"/>
                    <a:pt x="787" y="1001"/>
                  </a:cubicBezTo>
                  <a:cubicBezTo>
                    <a:pt x="783" y="1008"/>
                    <a:pt x="780" y="1015"/>
                    <a:pt x="779" y="1022"/>
                  </a:cubicBezTo>
                  <a:cubicBezTo>
                    <a:pt x="778" y="1034"/>
                    <a:pt x="772" y="1044"/>
                    <a:pt x="769" y="1055"/>
                  </a:cubicBezTo>
                  <a:cubicBezTo>
                    <a:pt x="762" y="1076"/>
                    <a:pt x="754" y="1096"/>
                    <a:pt x="749" y="1117"/>
                  </a:cubicBezTo>
                  <a:cubicBezTo>
                    <a:pt x="748" y="1120"/>
                    <a:pt x="747" y="1124"/>
                    <a:pt x="742" y="1124"/>
                  </a:cubicBezTo>
                  <a:cubicBezTo>
                    <a:pt x="737" y="1124"/>
                    <a:pt x="737" y="1120"/>
                    <a:pt x="736" y="1116"/>
                  </a:cubicBezTo>
                  <a:cubicBezTo>
                    <a:pt x="734" y="1104"/>
                    <a:pt x="730" y="1092"/>
                    <a:pt x="726" y="1080"/>
                  </a:cubicBezTo>
                  <a:cubicBezTo>
                    <a:pt x="720" y="1061"/>
                    <a:pt x="714" y="1040"/>
                    <a:pt x="708" y="1020"/>
                  </a:cubicBezTo>
                  <a:cubicBezTo>
                    <a:pt x="703" y="1000"/>
                    <a:pt x="698" y="994"/>
                    <a:pt x="676" y="995"/>
                  </a:cubicBezTo>
                  <a:cubicBezTo>
                    <a:pt x="665" y="996"/>
                    <a:pt x="661" y="1001"/>
                    <a:pt x="667" y="1011"/>
                  </a:cubicBezTo>
                  <a:cubicBezTo>
                    <a:pt x="669" y="1016"/>
                    <a:pt x="670" y="1021"/>
                    <a:pt x="672" y="1025"/>
                  </a:cubicBezTo>
                  <a:cubicBezTo>
                    <a:pt x="675" y="1035"/>
                    <a:pt x="678" y="1046"/>
                    <a:pt x="681" y="1055"/>
                  </a:cubicBezTo>
                  <a:cubicBezTo>
                    <a:pt x="685" y="1068"/>
                    <a:pt x="689" y="1080"/>
                    <a:pt x="693" y="1092"/>
                  </a:cubicBezTo>
                  <a:cubicBezTo>
                    <a:pt x="697" y="1103"/>
                    <a:pt x="699" y="1113"/>
                    <a:pt x="703" y="1124"/>
                  </a:cubicBezTo>
                  <a:cubicBezTo>
                    <a:pt x="707" y="1136"/>
                    <a:pt x="711" y="1147"/>
                    <a:pt x="715" y="1160"/>
                  </a:cubicBezTo>
                  <a:cubicBezTo>
                    <a:pt x="717" y="1168"/>
                    <a:pt x="720" y="1176"/>
                    <a:pt x="724" y="1183"/>
                  </a:cubicBezTo>
                  <a:cubicBezTo>
                    <a:pt x="728" y="1189"/>
                    <a:pt x="752" y="1185"/>
                    <a:pt x="757" y="1180"/>
                  </a:cubicBezTo>
                  <a:cubicBezTo>
                    <a:pt x="764" y="1173"/>
                    <a:pt x="762" y="1163"/>
                    <a:pt x="766" y="1156"/>
                  </a:cubicBezTo>
                  <a:cubicBezTo>
                    <a:pt x="774" y="1140"/>
                    <a:pt x="778" y="1122"/>
                    <a:pt x="784" y="1105"/>
                  </a:cubicBezTo>
                  <a:cubicBezTo>
                    <a:pt x="789" y="1088"/>
                    <a:pt x="796" y="1072"/>
                    <a:pt x="800" y="1054"/>
                  </a:cubicBezTo>
                  <a:cubicBezTo>
                    <a:pt x="800" y="1053"/>
                    <a:pt x="801" y="1050"/>
                    <a:pt x="803" y="1050"/>
                  </a:cubicBezTo>
                  <a:cubicBezTo>
                    <a:pt x="806" y="1050"/>
                    <a:pt x="806" y="1052"/>
                    <a:pt x="807" y="1055"/>
                  </a:cubicBezTo>
                  <a:cubicBezTo>
                    <a:pt x="807" y="1060"/>
                    <a:pt x="810" y="1066"/>
                    <a:pt x="811" y="1071"/>
                  </a:cubicBezTo>
                  <a:cubicBezTo>
                    <a:pt x="814" y="1081"/>
                    <a:pt x="818" y="1090"/>
                    <a:pt x="821" y="1099"/>
                  </a:cubicBezTo>
                  <a:cubicBezTo>
                    <a:pt x="824" y="1110"/>
                    <a:pt x="827" y="1120"/>
                    <a:pt x="831" y="1131"/>
                  </a:cubicBezTo>
                  <a:cubicBezTo>
                    <a:pt x="834" y="1142"/>
                    <a:pt x="839" y="1153"/>
                    <a:pt x="842" y="1164"/>
                  </a:cubicBezTo>
                  <a:cubicBezTo>
                    <a:pt x="846" y="1179"/>
                    <a:pt x="850" y="1188"/>
                    <a:pt x="869" y="1185"/>
                  </a:cubicBezTo>
                  <a:cubicBezTo>
                    <a:pt x="873" y="1184"/>
                    <a:pt x="881" y="1189"/>
                    <a:pt x="884" y="1181"/>
                  </a:cubicBezTo>
                  <a:close/>
                  <a:moveTo>
                    <a:pt x="33" y="1051"/>
                  </a:moveTo>
                  <a:cubicBezTo>
                    <a:pt x="33" y="1087"/>
                    <a:pt x="33" y="1124"/>
                    <a:pt x="33" y="1160"/>
                  </a:cubicBezTo>
                  <a:cubicBezTo>
                    <a:pt x="33" y="1188"/>
                    <a:pt x="29" y="1184"/>
                    <a:pt x="58" y="1185"/>
                  </a:cubicBezTo>
                  <a:cubicBezTo>
                    <a:pt x="72" y="1185"/>
                    <a:pt x="73" y="1184"/>
                    <a:pt x="73" y="1170"/>
                  </a:cubicBezTo>
                  <a:cubicBezTo>
                    <a:pt x="73" y="1138"/>
                    <a:pt x="73" y="1107"/>
                    <a:pt x="73" y="1076"/>
                  </a:cubicBezTo>
                  <a:cubicBezTo>
                    <a:pt x="73" y="1071"/>
                    <a:pt x="72" y="1067"/>
                    <a:pt x="78" y="1065"/>
                  </a:cubicBezTo>
                  <a:cubicBezTo>
                    <a:pt x="91" y="1062"/>
                    <a:pt x="102" y="1067"/>
                    <a:pt x="110" y="1076"/>
                  </a:cubicBezTo>
                  <a:cubicBezTo>
                    <a:pt x="112" y="1080"/>
                    <a:pt x="115" y="1083"/>
                    <a:pt x="118" y="1086"/>
                  </a:cubicBezTo>
                  <a:cubicBezTo>
                    <a:pt x="132" y="1103"/>
                    <a:pt x="146" y="1119"/>
                    <a:pt x="161" y="1136"/>
                  </a:cubicBezTo>
                  <a:cubicBezTo>
                    <a:pt x="173" y="1150"/>
                    <a:pt x="186" y="1165"/>
                    <a:pt x="198" y="1179"/>
                  </a:cubicBezTo>
                  <a:cubicBezTo>
                    <a:pt x="207" y="1188"/>
                    <a:pt x="218" y="1184"/>
                    <a:pt x="228" y="1185"/>
                  </a:cubicBezTo>
                  <a:cubicBezTo>
                    <a:pt x="233" y="1185"/>
                    <a:pt x="241" y="1188"/>
                    <a:pt x="244" y="1182"/>
                  </a:cubicBezTo>
                  <a:cubicBezTo>
                    <a:pt x="246" y="1178"/>
                    <a:pt x="239" y="1173"/>
                    <a:pt x="235" y="1169"/>
                  </a:cubicBezTo>
                  <a:cubicBezTo>
                    <a:pt x="206" y="1133"/>
                    <a:pt x="176" y="1098"/>
                    <a:pt x="146" y="1062"/>
                  </a:cubicBezTo>
                  <a:cubicBezTo>
                    <a:pt x="141" y="1056"/>
                    <a:pt x="131" y="1052"/>
                    <a:pt x="132" y="1044"/>
                  </a:cubicBezTo>
                  <a:cubicBezTo>
                    <a:pt x="132" y="1036"/>
                    <a:pt x="142" y="1032"/>
                    <a:pt x="147" y="1026"/>
                  </a:cubicBezTo>
                  <a:cubicBezTo>
                    <a:pt x="164" y="1006"/>
                    <a:pt x="182" y="988"/>
                    <a:pt x="198" y="968"/>
                  </a:cubicBezTo>
                  <a:cubicBezTo>
                    <a:pt x="209" y="954"/>
                    <a:pt x="221" y="942"/>
                    <a:pt x="234" y="929"/>
                  </a:cubicBezTo>
                  <a:cubicBezTo>
                    <a:pt x="236" y="926"/>
                    <a:pt x="238" y="923"/>
                    <a:pt x="237" y="920"/>
                  </a:cubicBezTo>
                  <a:cubicBezTo>
                    <a:pt x="235" y="915"/>
                    <a:pt x="231" y="917"/>
                    <a:pt x="228" y="917"/>
                  </a:cubicBezTo>
                  <a:cubicBezTo>
                    <a:pt x="224" y="918"/>
                    <a:pt x="221" y="918"/>
                    <a:pt x="217" y="918"/>
                  </a:cubicBezTo>
                  <a:cubicBezTo>
                    <a:pt x="204" y="917"/>
                    <a:pt x="193" y="922"/>
                    <a:pt x="185" y="931"/>
                  </a:cubicBezTo>
                  <a:cubicBezTo>
                    <a:pt x="172" y="946"/>
                    <a:pt x="158" y="961"/>
                    <a:pt x="145" y="977"/>
                  </a:cubicBezTo>
                  <a:cubicBezTo>
                    <a:pt x="131" y="993"/>
                    <a:pt x="117" y="1010"/>
                    <a:pt x="102" y="1026"/>
                  </a:cubicBezTo>
                  <a:cubicBezTo>
                    <a:pt x="96" y="1032"/>
                    <a:pt x="87" y="1037"/>
                    <a:pt x="78" y="1034"/>
                  </a:cubicBezTo>
                  <a:cubicBezTo>
                    <a:pt x="70" y="1030"/>
                    <a:pt x="73" y="1021"/>
                    <a:pt x="73" y="1015"/>
                  </a:cubicBezTo>
                  <a:cubicBezTo>
                    <a:pt x="73" y="991"/>
                    <a:pt x="73" y="967"/>
                    <a:pt x="73" y="944"/>
                  </a:cubicBezTo>
                  <a:cubicBezTo>
                    <a:pt x="73" y="916"/>
                    <a:pt x="75" y="917"/>
                    <a:pt x="46" y="918"/>
                  </a:cubicBezTo>
                  <a:cubicBezTo>
                    <a:pt x="33" y="918"/>
                    <a:pt x="33" y="918"/>
                    <a:pt x="33" y="931"/>
                  </a:cubicBezTo>
                  <a:cubicBezTo>
                    <a:pt x="33" y="971"/>
                    <a:pt x="33" y="1011"/>
                    <a:pt x="33" y="1051"/>
                  </a:cubicBezTo>
                  <a:cubicBezTo>
                    <a:pt x="33" y="1051"/>
                    <a:pt x="33" y="1051"/>
                    <a:pt x="33" y="1051"/>
                  </a:cubicBezTo>
                  <a:close/>
                  <a:moveTo>
                    <a:pt x="639" y="84"/>
                  </a:moveTo>
                  <a:cubicBezTo>
                    <a:pt x="627" y="84"/>
                    <a:pt x="626" y="84"/>
                    <a:pt x="629" y="95"/>
                  </a:cubicBezTo>
                  <a:cubicBezTo>
                    <a:pt x="634" y="113"/>
                    <a:pt x="640" y="131"/>
                    <a:pt x="646" y="148"/>
                  </a:cubicBezTo>
                  <a:cubicBezTo>
                    <a:pt x="652" y="166"/>
                    <a:pt x="658" y="185"/>
                    <a:pt x="664" y="203"/>
                  </a:cubicBezTo>
                  <a:cubicBezTo>
                    <a:pt x="671" y="223"/>
                    <a:pt x="676" y="244"/>
                    <a:pt x="684" y="264"/>
                  </a:cubicBezTo>
                  <a:cubicBezTo>
                    <a:pt x="688" y="274"/>
                    <a:pt x="694" y="274"/>
                    <a:pt x="702" y="274"/>
                  </a:cubicBezTo>
                  <a:cubicBezTo>
                    <a:pt x="711" y="274"/>
                    <a:pt x="719" y="272"/>
                    <a:pt x="723" y="263"/>
                  </a:cubicBezTo>
                  <a:cubicBezTo>
                    <a:pt x="733" y="236"/>
                    <a:pt x="741" y="208"/>
                    <a:pt x="750" y="181"/>
                  </a:cubicBezTo>
                  <a:cubicBezTo>
                    <a:pt x="754" y="169"/>
                    <a:pt x="757" y="156"/>
                    <a:pt x="763" y="145"/>
                  </a:cubicBezTo>
                  <a:cubicBezTo>
                    <a:pt x="764" y="143"/>
                    <a:pt x="764" y="140"/>
                    <a:pt x="767" y="140"/>
                  </a:cubicBezTo>
                  <a:cubicBezTo>
                    <a:pt x="770" y="140"/>
                    <a:pt x="770" y="143"/>
                    <a:pt x="771" y="145"/>
                  </a:cubicBezTo>
                  <a:cubicBezTo>
                    <a:pt x="771" y="156"/>
                    <a:pt x="777" y="165"/>
                    <a:pt x="780" y="175"/>
                  </a:cubicBezTo>
                  <a:cubicBezTo>
                    <a:pt x="782" y="184"/>
                    <a:pt x="785" y="193"/>
                    <a:pt x="788" y="201"/>
                  </a:cubicBezTo>
                  <a:cubicBezTo>
                    <a:pt x="794" y="219"/>
                    <a:pt x="801" y="237"/>
                    <a:pt x="806" y="255"/>
                  </a:cubicBezTo>
                  <a:cubicBezTo>
                    <a:pt x="811" y="272"/>
                    <a:pt x="825" y="280"/>
                    <a:pt x="842" y="273"/>
                  </a:cubicBezTo>
                  <a:cubicBezTo>
                    <a:pt x="845" y="271"/>
                    <a:pt x="847" y="269"/>
                    <a:pt x="848" y="266"/>
                  </a:cubicBezTo>
                  <a:cubicBezTo>
                    <a:pt x="853" y="251"/>
                    <a:pt x="859" y="236"/>
                    <a:pt x="863" y="221"/>
                  </a:cubicBezTo>
                  <a:cubicBezTo>
                    <a:pt x="867" y="202"/>
                    <a:pt x="875" y="185"/>
                    <a:pt x="880" y="166"/>
                  </a:cubicBezTo>
                  <a:cubicBezTo>
                    <a:pt x="886" y="144"/>
                    <a:pt x="895" y="123"/>
                    <a:pt x="900" y="101"/>
                  </a:cubicBezTo>
                  <a:cubicBezTo>
                    <a:pt x="901" y="96"/>
                    <a:pt x="909" y="91"/>
                    <a:pt x="904" y="86"/>
                  </a:cubicBezTo>
                  <a:cubicBezTo>
                    <a:pt x="900" y="81"/>
                    <a:pt x="892" y="84"/>
                    <a:pt x="886" y="84"/>
                  </a:cubicBezTo>
                  <a:cubicBezTo>
                    <a:pt x="885" y="84"/>
                    <a:pt x="883" y="84"/>
                    <a:pt x="881" y="84"/>
                  </a:cubicBezTo>
                  <a:cubicBezTo>
                    <a:pt x="875" y="84"/>
                    <a:pt x="872" y="86"/>
                    <a:pt x="869" y="91"/>
                  </a:cubicBezTo>
                  <a:cubicBezTo>
                    <a:pt x="860" y="110"/>
                    <a:pt x="856" y="131"/>
                    <a:pt x="850" y="151"/>
                  </a:cubicBezTo>
                  <a:cubicBezTo>
                    <a:pt x="844" y="170"/>
                    <a:pt x="836" y="188"/>
                    <a:pt x="834" y="208"/>
                  </a:cubicBezTo>
                  <a:cubicBezTo>
                    <a:pt x="833" y="211"/>
                    <a:pt x="831" y="214"/>
                    <a:pt x="827" y="214"/>
                  </a:cubicBezTo>
                  <a:cubicBezTo>
                    <a:pt x="823" y="214"/>
                    <a:pt x="822" y="210"/>
                    <a:pt x="822" y="207"/>
                  </a:cubicBezTo>
                  <a:cubicBezTo>
                    <a:pt x="817" y="188"/>
                    <a:pt x="811" y="170"/>
                    <a:pt x="805" y="152"/>
                  </a:cubicBezTo>
                  <a:cubicBezTo>
                    <a:pt x="799" y="133"/>
                    <a:pt x="794" y="114"/>
                    <a:pt x="786" y="96"/>
                  </a:cubicBezTo>
                  <a:cubicBezTo>
                    <a:pt x="783" y="87"/>
                    <a:pt x="779" y="84"/>
                    <a:pt x="770" y="84"/>
                  </a:cubicBezTo>
                  <a:cubicBezTo>
                    <a:pt x="761" y="84"/>
                    <a:pt x="752" y="82"/>
                    <a:pt x="748" y="94"/>
                  </a:cubicBezTo>
                  <a:cubicBezTo>
                    <a:pt x="744" y="109"/>
                    <a:pt x="738" y="123"/>
                    <a:pt x="734" y="138"/>
                  </a:cubicBezTo>
                  <a:cubicBezTo>
                    <a:pt x="729" y="153"/>
                    <a:pt x="724" y="167"/>
                    <a:pt x="719" y="182"/>
                  </a:cubicBezTo>
                  <a:cubicBezTo>
                    <a:pt x="716" y="192"/>
                    <a:pt x="715" y="203"/>
                    <a:pt x="708" y="212"/>
                  </a:cubicBezTo>
                  <a:cubicBezTo>
                    <a:pt x="707" y="214"/>
                    <a:pt x="707" y="217"/>
                    <a:pt x="704" y="217"/>
                  </a:cubicBezTo>
                  <a:cubicBezTo>
                    <a:pt x="701" y="217"/>
                    <a:pt x="701" y="213"/>
                    <a:pt x="700" y="211"/>
                  </a:cubicBezTo>
                  <a:cubicBezTo>
                    <a:pt x="699" y="198"/>
                    <a:pt x="694" y="186"/>
                    <a:pt x="690" y="174"/>
                  </a:cubicBezTo>
                  <a:cubicBezTo>
                    <a:pt x="684" y="153"/>
                    <a:pt x="677" y="131"/>
                    <a:pt x="672" y="110"/>
                  </a:cubicBezTo>
                  <a:cubicBezTo>
                    <a:pt x="667" y="88"/>
                    <a:pt x="663" y="84"/>
                    <a:pt x="645" y="84"/>
                  </a:cubicBezTo>
                  <a:cubicBezTo>
                    <a:pt x="643" y="84"/>
                    <a:pt x="641" y="84"/>
                    <a:pt x="639" y="84"/>
                  </a:cubicBezTo>
                  <a:close/>
                  <a:moveTo>
                    <a:pt x="507" y="711"/>
                  </a:moveTo>
                  <a:cubicBezTo>
                    <a:pt x="507" y="730"/>
                    <a:pt x="507" y="730"/>
                    <a:pt x="526" y="730"/>
                  </a:cubicBezTo>
                  <a:cubicBezTo>
                    <a:pt x="539" y="730"/>
                    <a:pt x="541" y="729"/>
                    <a:pt x="541" y="715"/>
                  </a:cubicBezTo>
                  <a:cubicBezTo>
                    <a:pt x="541" y="677"/>
                    <a:pt x="541" y="638"/>
                    <a:pt x="540" y="600"/>
                  </a:cubicBezTo>
                  <a:cubicBezTo>
                    <a:pt x="540" y="593"/>
                    <a:pt x="543" y="587"/>
                    <a:pt x="548" y="582"/>
                  </a:cubicBezTo>
                  <a:cubicBezTo>
                    <a:pt x="553" y="576"/>
                    <a:pt x="559" y="573"/>
                    <a:pt x="564" y="569"/>
                  </a:cubicBezTo>
                  <a:cubicBezTo>
                    <a:pt x="574" y="564"/>
                    <a:pt x="594" y="566"/>
                    <a:pt x="602" y="574"/>
                  </a:cubicBezTo>
                  <a:cubicBezTo>
                    <a:pt x="611" y="582"/>
                    <a:pt x="614" y="592"/>
                    <a:pt x="614" y="604"/>
                  </a:cubicBezTo>
                  <a:cubicBezTo>
                    <a:pt x="614" y="638"/>
                    <a:pt x="614" y="672"/>
                    <a:pt x="614" y="706"/>
                  </a:cubicBezTo>
                  <a:cubicBezTo>
                    <a:pt x="614" y="730"/>
                    <a:pt x="614" y="730"/>
                    <a:pt x="638" y="730"/>
                  </a:cubicBezTo>
                  <a:cubicBezTo>
                    <a:pt x="650" y="730"/>
                    <a:pt x="650" y="730"/>
                    <a:pt x="650" y="717"/>
                  </a:cubicBezTo>
                  <a:cubicBezTo>
                    <a:pt x="650" y="684"/>
                    <a:pt x="650" y="650"/>
                    <a:pt x="650" y="617"/>
                  </a:cubicBezTo>
                  <a:cubicBezTo>
                    <a:pt x="650" y="606"/>
                    <a:pt x="651" y="597"/>
                    <a:pt x="657" y="586"/>
                  </a:cubicBezTo>
                  <a:cubicBezTo>
                    <a:pt x="667" y="565"/>
                    <a:pt x="703" y="560"/>
                    <a:pt x="716" y="579"/>
                  </a:cubicBezTo>
                  <a:cubicBezTo>
                    <a:pt x="723" y="588"/>
                    <a:pt x="724" y="598"/>
                    <a:pt x="724" y="609"/>
                  </a:cubicBezTo>
                  <a:cubicBezTo>
                    <a:pt x="724" y="645"/>
                    <a:pt x="724" y="682"/>
                    <a:pt x="724" y="718"/>
                  </a:cubicBezTo>
                  <a:cubicBezTo>
                    <a:pt x="724" y="727"/>
                    <a:pt x="727" y="731"/>
                    <a:pt x="736" y="730"/>
                  </a:cubicBezTo>
                  <a:cubicBezTo>
                    <a:pt x="738" y="730"/>
                    <a:pt x="741" y="730"/>
                    <a:pt x="743" y="730"/>
                  </a:cubicBezTo>
                  <a:cubicBezTo>
                    <a:pt x="758" y="730"/>
                    <a:pt x="759" y="729"/>
                    <a:pt x="759" y="715"/>
                  </a:cubicBezTo>
                  <a:cubicBezTo>
                    <a:pt x="759" y="677"/>
                    <a:pt x="758" y="639"/>
                    <a:pt x="759" y="601"/>
                  </a:cubicBezTo>
                  <a:cubicBezTo>
                    <a:pt x="759" y="571"/>
                    <a:pt x="742" y="540"/>
                    <a:pt x="704" y="538"/>
                  </a:cubicBezTo>
                  <a:cubicBezTo>
                    <a:pt x="681" y="536"/>
                    <a:pt x="661" y="542"/>
                    <a:pt x="646" y="560"/>
                  </a:cubicBezTo>
                  <a:cubicBezTo>
                    <a:pt x="638" y="569"/>
                    <a:pt x="638" y="569"/>
                    <a:pt x="631" y="559"/>
                  </a:cubicBezTo>
                  <a:cubicBezTo>
                    <a:pt x="630" y="558"/>
                    <a:pt x="630" y="557"/>
                    <a:pt x="629" y="556"/>
                  </a:cubicBezTo>
                  <a:cubicBezTo>
                    <a:pt x="623" y="548"/>
                    <a:pt x="616" y="541"/>
                    <a:pt x="607" y="539"/>
                  </a:cubicBezTo>
                  <a:cubicBezTo>
                    <a:pt x="584" y="534"/>
                    <a:pt x="563" y="539"/>
                    <a:pt x="545" y="555"/>
                  </a:cubicBezTo>
                  <a:cubicBezTo>
                    <a:pt x="540" y="559"/>
                    <a:pt x="537" y="561"/>
                    <a:pt x="537" y="552"/>
                  </a:cubicBezTo>
                  <a:cubicBezTo>
                    <a:pt x="536" y="543"/>
                    <a:pt x="526" y="538"/>
                    <a:pt x="515" y="539"/>
                  </a:cubicBezTo>
                  <a:cubicBezTo>
                    <a:pt x="506" y="540"/>
                    <a:pt x="507" y="546"/>
                    <a:pt x="507" y="552"/>
                  </a:cubicBezTo>
                  <a:cubicBezTo>
                    <a:pt x="507" y="580"/>
                    <a:pt x="507" y="607"/>
                    <a:pt x="507" y="634"/>
                  </a:cubicBezTo>
                  <a:cubicBezTo>
                    <a:pt x="507" y="660"/>
                    <a:pt x="507" y="685"/>
                    <a:pt x="507" y="711"/>
                  </a:cubicBezTo>
                  <a:close/>
                  <a:moveTo>
                    <a:pt x="1525" y="1142"/>
                  </a:moveTo>
                  <a:cubicBezTo>
                    <a:pt x="1517" y="1143"/>
                    <a:pt x="1511" y="1141"/>
                    <a:pt x="1505" y="1136"/>
                  </a:cubicBezTo>
                  <a:cubicBezTo>
                    <a:pt x="1501" y="1133"/>
                    <a:pt x="1495" y="1130"/>
                    <a:pt x="1498" y="1124"/>
                  </a:cubicBezTo>
                  <a:cubicBezTo>
                    <a:pt x="1500" y="1118"/>
                    <a:pt x="1504" y="1114"/>
                    <a:pt x="1512" y="1114"/>
                  </a:cubicBezTo>
                  <a:cubicBezTo>
                    <a:pt x="1521" y="1115"/>
                    <a:pt x="1530" y="1114"/>
                    <a:pt x="1538" y="1115"/>
                  </a:cubicBezTo>
                  <a:cubicBezTo>
                    <a:pt x="1573" y="1117"/>
                    <a:pt x="1610" y="1084"/>
                    <a:pt x="1602" y="1044"/>
                  </a:cubicBezTo>
                  <a:cubicBezTo>
                    <a:pt x="1600" y="1035"/>
                    <a:pt x="1599" y="1028"/>
                    <a:pt x="1611" y="1027"/>
                  </a:cubicBezTo>
                  <a:cubicBezTo>
                    <a:pt x="1614" y="1027"/>
                    <a:pt x="1617" y="1024"/>
                    <a:pt x="1619" y="1023"/>
                  </a:cubicBezTo>
                  <a:cubicBezTo>
                    <a:pt x="1626" y="1019"/>
                    <a:pt x="1624" y="1013"/>
                    <a:pt x="1623" y="1008"/>
                  </a:cubicBezTo>
                  <a:cubicBezTo>
                    <a:pt x="1623" y="1002"/>
                    <a:pt x="1618" y="1003"/>
                    <a:pt x="1613" y="1002"/>
                  </a:cubicBezTo>
                  <a:cubicBezTo>
                    <a:pt x="1598" y="1002"/>
                    <a:pt x="1582" y="1004"/>
                    <a:pt x="1567" y="1000"/>
                  </a:cubicBezTo>
                  <a:cubicBezTo>
                    <a:pt x="1560" y="999"/>
                    <a:pt x="1554" y="993"/>
                    <a:pt x="1546" y="993"/>
                  </a:cubicBezTo>
                  <a:cubicBezTo>
                    <a:pt x="1536" y="994"/>
                    <a:pt x="1525" y="992"/>
                    <a:pt x="1515" y="993"/>
                  </a:cubicBezTo>
                  <a:cubicBezTo>
                    <a:pt x="1490" y="997"/>
                    <a:pt x="1469" y="1010"/>
                    <a:pt x="1462" y="1034"/>
                  </a:cubicBezTo>
                  <a:cubicBezTo>
                    <a:pt x="1455" y="1056"/>
                    <a:pt x="1457" y="1079"/>
                    <a:pt x="1476" y="1096"/>
                  </a:cubicBezTo>
                  <a:cubicBezTo>
                    <a:pt x="1483" y="1103"/>
                    <a:pt x="1483" y="1107"/>
                    <a:pt x="1476" y="1113"/>
                  </a:cubicBezTo>
                  <a:cubicBezTo>
                    <a:pt x="1462" y="1126"/>
                    <a:pt x="1462" y="1142"/>
                    <a:pt x="1473" y="1157"/>
                  </a:cubicBezTo>
                  <a:cubicBezTo>
                    <a:pt x="1476" y="1160"/>
                    <a:pt x="1476" y="1162"/>
                    <a:pt x="1472" y="1164"/>
                  </a:cubicBezTo>
                  <a:cubicBezTo>
                    <a:pt x="1470" y="1166"/>
                    <a:pt x="1468" y="1168"/>
                    <a:pt x="1466" y="1170"/>
                  </a:cubicBezTo>
                  <a:cubicBezTo>
                    <a:pt x="1449" y="1183"/>
                    <a:pt x="1444" y="1201"/>
                    <a:pt x="1454" y="1218"/>
                  </a:cubicBezTo>
                  <a:cubicBezTo>
                    <a:pt x="1464" y="1235"/>
                    <a:pt x="1479" y="1246"/>
                    <a:pt x="1499" y="1249"/>
                  </a:cubicBezTo>
                  <a:cubicBezTo>
                    <a:pt x="1517" y="1252"/>
                    <a:pt x="1535" y="1253"/>
                    <a:pt x="1553" y="1250"/>
                  </a:cubicBezTo>
                  <a:cubicBezTo>
                    <a:pt x="1584" y="1245"/>
                    <a:pt x="1607" y="1232"/>
                    <a:pt x="1619" y="1200"/>
                  </a:cubicBezTo>
                  <a:cubicBezTo>
                    <a:pt x="1627" y="1180"/>
                    <a:pt x="1611" y="1155"/>
                    <a:pt x="1593" y="1148"/>
                  </a:cubicBezTo>
                  <a:cubicBezTo>
                    <a:pt x="1578" y="1142"/>
                    <a:pt x="1563" y="1143"/>
                    <a:pt x="1549" y="1142"/>
                  </a:cubicBezTo>
                  <a:cubicBezTo>
                    <a:pt x="1540" y="1142"/>
                    <a:pt x="1532" y="1142"/>
                    <a:pt x="1525" y="1142"/>
                  </a:cubicBezTo>
                  <a:close/>
                  <a:moveTo>
                    <a:pt x="1556" y="1172"/>
                  </a:moveTo>
                  <a:cubicBezTo>
                    <a:pt x="1566" y="1172"/>
                    <a:pt x="1576" y="1176"/>
                    <a:pt x="1583" y="1183"/>
                  </a:cubicBezTo>
                  <a:cubicBezTo>
                    <a:pt x="1589" y="1190"/>
                    <a:pt x="1589" y="1198"/>
                    <a:pt x="1583" y="1205"/>
                  </a:cubicBezTo>
                  <a:cubicBezTo>
                    <a:pt x="1575" y="1215"/>
                    <a:pt x="1565" y="1220"/>
                    <a:pt x="1553" y="1223"/>
                  </a:cubicBezTo>
                  <a:cubicBezTo>
                    <a:pt x="1534" y="1228"/>
                    <a:pt x="1516" y="1225"/>
                    <a:pt x="1499" y="1219"/>
                  </a:cubicBezTo>
                  <a:cubicBezTo>
                    <a:pt x="1486" y="1214"/>
                    <a:pt x="1479" y="1203"/>
                    <a:pt x="1482" y="1193"/>
                  </a:cubicBezTo>
                  <a:cubicBezTo>
                    <a:pt x="1485" y="1182"/>
                    <a:pt x="1496" y="1168"/>
                    <a:pt x="1514" y="1171"/>
                  </a:cubicBezTo>
                  <a:cubicBezTo>
                    <a:pt x="1526" y="1173"/>
                    <a:pt x="1541" y="1171"/>
                    <a:pt x="1556" y="1172"/>
                  </a:cubicBezTo>
                  <a:close/>
                  <a:moveTo>
                    <a:pt x="1531" y="1019"/>
                  </a:moveTo>
                  <a:cubicBezTo>
                    <a:pt x="1553" y="1017"/>
                    <a:pt x="1570" y="1033"/>
                    <a:pt x="1570" y="1052"/>
                  </a:cubicBezTo>
                  <a:cubicBezTo>
                    <a:pt x="1570" y="1075"/>
                    <a:pt x="1554" y="1093"/>
                    <a:pt x="1532" y="1091"/>
                  </a:cubicBezTo>
                  <a:cubicBezTo>
                    <a:pt x="1508" y="1089"/>
                    <a:pt x="1494" y="1082"/>
                    <a:pt x="1493" y="1053"/>
                  </a:cubicBezTo>
                  <a:cubicBezTo>
                    <a:pt x="1494" y="1029"/>
                    <a:pt x="1508" y="1020"/>
                    <a:pt x="1531" y="1019"/>
                  </a:cubicBezTo>
                  <a:close/>
                  <a:moveTo>
                    <a:pt x="1413" y="934"/>
                  </a:moveTo>
                  <a:cubicBezTo>
                    <a:pt x="1413" y="909"/>
                    <a:pt x="1413" y="909"/>
                    <a:pt x="1389" y="910"/>
                  </a:cubicBezTo>
                  <a:cubicBezTo>
                    <a:pt x="1388" y="910"/>
                    <a:pt x="1387" y="910"/>
                    <a:pt x="1387" y="910"/>
                  </a:cubicBezTo>
                  <a:cubicBezTo>
                    <a:pt x="1379" y="910"/>
                    <a:pt x="1376" y="915"/>
                    <a:pt x="1376" y="921"/>
                  </a:cubicBezTo>
                  <a:cubicBezTo>
                    <a:pt x="1376" y="939"/>
                    <a:pt x="1377" y="956"/>
                    <a:pt x="1377" y="974"/>
                  </a:cubicBezTo>
                  <a:cubicBezTo>
                    <a:pt x="1377" y="983"/>
                    <a:pt x="1377" y="991"/>
                    <a:pt x="1377" y="1000"/>
                  </a:cubicBezTo>
                  <a:cubicBezTo>
                    <a:pt x="1377" y="1005"/>
                    <a:pt x="1374" y="1009"/>
                    <a:pt x="1369" y="1005"/>
                  </a:cubicBezTo>
                  <a:cubicBezTo>
                    <a:pt x="1352" y="990"/>
                    <a:pt x="1332" y="993"/>
                    <a:pt x="1312" y="993"/>
                  </a:cubicBezTo>
                  <a:cubicBezTo>
                    <a:pt x="1303" y="994"/>
                    <a:pt x="1294" y="998"/>
                    <a:pt x="1287" y="1003"/>
                  </a:cubicBezTo>
                  <a:cubicBezTo>
                    <a:pt x="1265" y="1017"/>
                    <a:pt x="1252" y="1039"/>
                    <a:pt x="1248" y="1065"/>
                  </a:cubicBezTo>
                  <a:cubicBezTo>
                    <a:pt x="1244" y="1096"/>
                    <a:pt x="1244" y="1128"/>
                    <a:pt x="1261" y="1157"/>
                  </a:cubicBezTo>
                  <a:cubicBezTo>
                    <a:pt x="1270" y="1170"/>
                    <a:pt x="1281" y="1181"/>
                    <a:pt x="1296" y="1185"/>
                  </a:cubicBezTo>
                  <a:cubicBezTo>
                    <a:pt x="1323" y="1191"/>
                    <a:pt x="1349" y="1188"/>
                    <a:pt x="1370" y="1167"/>
                  </a:cubicBezTo>
                  <a:cubicBezTo>
                    <a:pt x="1372" y="1165"/>
                    <a:pt x="1375" y="1162"/>
                    <a:pt x="1379" y="1163"/>
                  </a:cubicBezTo>
                  <a:cubicBezTo>
                    <a:pt x="1382" y="1165"/>
                    <a:pt x="1381" y="1169"/>
                    <a:pt x="1381" y="1172"/>
                  </a:cubicBezTo>
                  <a:cubicBezTo>
                    <a:pt x="1383" y="1181"/>
                    <a:pt x="1390" y="1186"/>
                    <a:pt x="1403" y="1186"/>
                  </a:cubicBezTo>
                  <a:cubicBezTo>
                    <a:pt x="1413" y="1185"/>
                    <a:pt x="1413" y="1178"/>
                    <a:pt x="1413" y="1172"/>
                  </a:cubicBezTo>
                  <a:cubicBezTo>
                    <a:pt x="1413" y="1131"/>
                    <a:pt x="1413" y="1090"/>
                    <a:pt x="1413" y="1049"/>
                  </a:cubicBezTo>
                  <a:cubicBezTo>
                    <a:pt x="1413" y="1010"/>
                    <a:pt x="1413" y="972"/>
                    <a:pt x="1413" y="934"/>
                  </a:cubicBezTo>
                  <a:close/>
                  <a:moveTo>
                    <a:pt x="1378" y="1113"/>
                  </a:moveTo>
                  <a:cubicBezTo>
                    <a:pt x="1378" y="1136"/>
                    <a:pt x="1360" y="1155"/>
                    <a:pt x="1337" y="1157"/>
                  </a:cubicBezTo>
                  <a:cubicBezTo>
                    <a:pt x="1319" y="1159"/>
                    <a:pt x="1304" y="1154"/>
                    <a:pt x="1294" y="1139"/>
                  </a:cubicBezTo>
                  <a:cubicBezTo>
                    <a:pt x="1286" y="1128"/>
                    <a:pt x="1283" y="1116"/>
                    <a:pt x="1283" y="1102"/>
                  </a:cubicBezTo>
                  <a:cubicBezTo>
                    <a:pt x="1282" y="1085"/>
                    <a:pt x="1282" y="1067"/>
                    <a:pt x="1290" y="1051"/>
                  </a:cubicBezTo>
                  <a:cubicBezTo>
                    <a:pt x="1297" y="1036"/>
                    <a:pt x="1308" y="1024"/>
                    <a:pt x="1325" y="1022"/>
                  </a:cubicBezTo>
                  <a:cubicBezTo>
                    <a:pt x="1342" y="1020"/>
                    <a:pt x="1358" y="1021"/>
                    <a:pt x="1371" y="1035"/>
                  </a:cubicBezTo>
                  <a:cubicBezTo>
                    <a:pt x="1376" y="1041"/>
                    <a:pt x="1378" y="1046"/>
                    <a:pt x="1378" y="1052"/>
                  </a:cubicBezTo>
                  <a:cubicBezTo>
                    <a:pt x="1378" y="1064"/>
                    <a:pt x="1378" y="1075"/>
                    <a:pt x="1378" y="1086"/>
                  </a:cubicBezTo>
                  <a:cubicBezTo>
                    <a:pt x="1378" y="1086"/>
                    <a:pt x="1378" y="1086"/>
                    <a:pt x="1378" y="1086"/>
                  </a:cubicBezTo>
                  <a:cubicBezTo>
                    <a:pt x="1378" y="1095"/>
                    <a:pt x="1378" y="1104"/>
                    <a:pt x="1378" y="1113"/>
                  </a:cubicBezTo>
                  <a:close/>
                  <a:moveTo>
                    <a:pt x="578" y="259"/>
                  </a:moveTo>
                  <a:cubicBezTo>
                    <a:pt x="603" y="241"/>
                    <a:pt x="611" y="213"/>
                    <a:pt x="614" y="183"/>
                  </a:cubicBezTo>
                  <a:cubicBezTo>
                    <a:pt x="615" y="171"/>
                    <a:pt x="610" y="159"/>
                    <a:pt x="609" y="147"/>
                  </a:cubicBezTo>
                  <a:cubicBezTo>
                    <a:pt x="608" y="137"/>
                    <a:pt x="603" y="129"/>
                    <a:pt x="599" y="121"/>
                  </a:cubicBezTo>
                  <a:cubicBezTo>
                    <a:pt x="579" y="87"/>
                    <a:pt x="527" y="70"/>
                    <a:pt x="488" y="85"/>
                  </a:cubicBezTo>
                  <a:cubicBezTo>
                    <a:pt x="453" y="99"/>
                    <a:pt x="436" y="127"/>
                    <a:pt x="431" y="163"/>
                  </a:cubicBezTo>
                  <a:cubicBezTo>
                    <a:pt x="429" y="180"/>
                    <a:pt x="430" y="196"/>
                    <a:pt x="436" y="213"/>
                  </a:cubicBezTo>
                  <a:cubicBezTo>
                    <a:pt x="439" y="222"/>
                    <a:pt x="442" y="232"/>
                    <a:pt x="447" y="239"/>
                  </a:cubicBezTo>
                  <a:cubicBezTo>
                    <a:pt x="465" y="265"/>
                    <a:pt x="491" y="277"/>
                    <a:pt x="525" y="276"/>
                  </a:cubicBezTo>
                  <a:cubicBezTo>
                    <a:pt x="543" y="278"/>
                    <a:pt x="562" y="271"/>
                    <a:pt x="578" y="259"/>
                  </a:cubicBezTo>
                  <a:close/>
                  <a:moveTo>
                    <a:pt x="471" y="205"/>
                  </a:moveTo>
                  <a:cubicBezTo>
                    <a:pt x="466" y="185"/>
                    <a:pt x="468" y="167"/>
                    <a:pt x="472" y="147"/>
                  </a:cubicBezTo>
                  <a:cubicBezTo>
                    <a:pt x="477" y="130"/>
                    <a:pt x="493" y="116"/>
                    <a:pt x="509" y="112"/>
                  </a:cubicBezTo>
                  <a:cubicBezTo>
                    <a:pt x="525" y="108"/>
                    <a:pt x="539" y="110"/>
                    <a:pt x="553" y="119"/>
                  </a:cubicBezTo>
                  <a:cubicBezTo>
                    <a:pt x="563" y="125"/>
                    <a:pt x="568" y="135"/>
                    <a:pt x="571" y="146"/>
                  </a:cubicBezTo>
                  <a:cubicBezTo>
                    <a:pt x="577" y="167"/>
                    <a:pt x="578" y="189"/>
                    <a:pt x="571" y="211"/>
                  </a:cubicBezTo>
                  <a:cubicBezTo>
                    <a:pt x="565" y="231"/>
                    <a:pt x="549" y="249"/>
                    <a:pt x="521" y="247"/>
                  </a:cubicBezTo>
                  <a:cubicBezTo>
                    <a:pt x="496" y="247"/>
                    <a:pt x="478" y="230"/>
                    <a:pt x="471" y="205"/>
                  </a:cubicBezTo>
                  <a:close/>
                  <a:moveTo>
                    <a:pt x="472" y="1122"/>
                  </a:moveTo>
                  <a:cubicBezTo>
                    <a:pt x="475" y="1136"/>
                    <a:pt x="481" y="1148"/>
                    <a:pt x="491" y="1158"/>
                  </a:cubicBezTo>
                  <a:cubicBezTo>
                    <a:pt x="506" y="1176"/>
                    <a:pt x="524" y="1185"/>
                    <a:pt x="548" y="1187"/>
                  </a:cubicBezTo>
                  <a:cubicBezTo>
                    <a:pt x="568" y="1188"/>
                    <a:pt x="587" y="1187"/>
                    <a:pt x="605" y="1177"/>
                  </a:cubicBezTo>
                  <a:cubicBezTo>
                    <a:pt x="632" y="1162"/>
                    <a:pt x="644" y="1136"/>
                    <a:pt x="649" y="1107"/>
                  </a:cubicBezTo>
                  <a:cubicBezTo>
                    <a:pt x="652" y="1089"/>
                    <a:pt x="649" y="1072"/>
                    <a:pt x="644" y="1054"/>
                  </a:cubicBezTo>
                  <a:cubicBezTo>
                    <a:pt x="638" y="1034"/>
                    <a:pt x="627" y="1019"/>
                    <a:pt x="610" y="1007"/>
                  </a:cubicBezTo>
                  <a:cubicBezTo>
                    <a:pt x="589" y="992"/>
                    <a:pt x="566" y="991"/>
                    <a:pt x="541" y="994"/>
                  </a:cubicBezTo>
                  <a:cubicBezTo>
                    <a:pt x="526" y="995"/>
                    <a:pt x="512" y="1002"/>
                    <a:pt x="500" y="1012"/>
                  </a:cubicBezTo>
                  <a:cubicBezTo>
                    <a:pt x="476" y="1032"/>
                    <a:pt x="469" y="1060"/>
                    <a:pt x="466" y="1095"/>
                  </a:cubicBezTo>
                  <a:cubicBezTo>
                    <a:pt x="465" y="1101"/>
                    <a:pt x="470" y="1111"/>
                    <a:pt x="472" y="1122"/>
                  </a:cubicBezTo>
                  <a:close/>
                  <a:moveTo>
                    <a:pt x="508" y="1113"/>
                  </a:moveTo>
                  <a:cubicBezTo>
                    <a:pt x="505" y="1095"/>
                    <a:pt x="506" y="1078"/>
                    <a:pt x="508" y="1061"/>
                  </a:cubicBezTo>
                  <a:cubicBezTo>
                    <a:pt x="511" y="1042"/>
                    <a:pt x="538" y="1021"/>
                    <a:pt x="554" y="1022"/>
                  </a:cubicBezTo>
                  <a:cubicBezTo>
                    <a:pt x="570" y="1022"/>
                    <a:pt x="586" y="1024"/>
                    <a:pt x="596" y="1037"/>
                  </a:cubicBezTo>
                  <a:cubicBezTo>
                    <a:pt x="602" y="1044"/>
                    <a:pt x="607" y="1052"/>
                    <a:pt x="608" y="1061"/>
                  </a:cubicBezTo>
                  <a:cubicBezTo>
                    <a:pt x="608" y="1064"/>
                    <a:pt x="609" y="1067"/>
                    <a:pt x="610" y="1070"/>
                  </a:cubicBezTo>
                  <a:cubicBezTo>
                    <a:pt x="618" y="1089"/>
                    <a:pt x="612" y="1107"/>
                    <a:pt x="607" y="1125"/>
                  </a:cubicBezTo>
                  <a:cubicBezTo>
                    <a:pt x="601" y="1143"/>
                    <a:pt x="588" y="1160"/>
                    <a:pt x="558" y="1157"/>
                  </a:cubicBezTo>
                  <a:cubicBezTo>
                    <a:pt x="530" y="1157"/>
                    <a:pt x="512" y="1141"/>
                    <a:pt x="508" y="1113"/>
                  </a:cubicBezTo>
                  <a:close/>
                  <a:moveTo>
                    <a:pt x="430" y="716"/>
                  </a:moveTo>
                  <a:cubicBezTo>
                    <a:pt x="450" y="703"/>
                    <a:pt x="459" y="683"/>
                    <a:pt x="464" y="661"/>
                  </a:cubicBezTo>
                  <a:cubicBezTo>
                    <a:pt x="468" y="648"/>
                    <a:pt x="467" y="635"/>
                    <a:pt x="466" y="621"/>
                  </a:cubicBezTo>
                  <a:cubicBezTo>
                    <a:pt x="463" y="592"/>
                    <a:pt x="453" y="567"/>
                    <a:pt x="427" y="550"/>
                  </a:cubicBezTo>
                  <a:cubicBezTo>
                    <a:pt x="401" y="534"/>
                    <a:pt x="372" y="532"/>
                    <a:pt x="345" y="541"/>
                  </a:cubicBezTo>
                  <a:cubicBezTo>
                    <a:pt x="310" y="552"/>
                    <a:pt x="291" y="580"/>
                    <a:pt x="287" y="617"/>
                  </a:cubicBezTo>
                  <a:cubicBezTo>
                    <a:pt x="286" y="629"/>
                    <a:pt x="286" y="641"/>
                    <a:pt x="287" y="654"/>
                  </a:cubicBezTo>
                  <a:cubicBezTo>
                    <a:pt x="289" y="671"/>
                    <a:pt x="295" y="686"/>
                    <a:pt x="306" y="700"/>
                  </a:cubicBezTo>
                  <a:cubicBezTo>
                    <a:pt x="324" y="722"/>
                    <a:pt x="348" y="733"/>
                    <a:pt x="378" y="731"/>
                  </a:cubicBezTo>
                  <a:cubicBezTo>
                    <a:pt x="396" y="733"/>
                    <a:pt x="414" y="727"/>
                    <a:pt x="430" y="716"/>
                  </a:cubicBezTo>
                  <a:close/>
                  <a:moveTo>
                    <a:pt x="331" y="592"/>
                  </a:moveTo>
                  <a:cubicBezTo>
                    <a:pt x="339" y="580"/>
                    <a:pt x="349" y="569"/>
                    <a:pt x="365" y="567"/>
                  </a:cubicBezTo>
                  <a:cubicBezTo>
                    <a:pt x="387" y="564"/>
                    <a:pt x="406" y="568"/>
                    <a:pt x="419" y="588"/>
                  </a:cubicBezTo>
                  <a:cubicBezTo>
                    <a:pt x="423" y="595"/>
                    <a:pt x="426" y="603"/>
                    <a:pt x="427" y="610"/>
                  </a:cubicBezTo>
                  <a:cubicBezTo>
                    <a:pt x="433" y="635"/>
                    <a:pt x="431" y="661"/>
                    <a:pt x="416" y="684"/>
                  </a:cubicBezTo>
                  <a:cubicBezTo>
                    <a:pt x="403" y="706"/>
                    <a:pt x="362" y="708"/>
                    <a:pt x="345" y="692"/>
                  </a:cubicBezTo>
                  <a:cubicBezTo>
                    <a:pt x="329" y="678"/>
                    <a:pt x="323" y="661"/>
                    <a:pt x="323" y="631"/>
                  </a:cubicBezTo>
                  <a:cubicBezTo>
                    <a:pt x="323" y="619"/>
                    <a:pt x="323" y="605"/>
                    <a:pt x="331" y="592"/>
                  </a:cubicBezTo>
                  <a:close/>
                  <a:moveTo>
                    <a:pt x="1073" y="259"/>
                  </a:moveTo>
                  <a:cubicBezTo>
                    <a:pt x="1073" y="269"/>
                    <a:pt x="1075" y="272"/>
                    <a:pt x="1086" y="272"/>
                  </a:cubicBezTo>
                  <a:cubicBezTo>
                    <a:pt x="1088" y="272"/>
                    <a:pt x="1090" y="272"/>
                    <a:pt x="1092" y="272"/>
                  </a:cubicBezTo>
                  <a:cubicBezTo>
                    <a:pt x="1105" y="272"/>
                    <a:pt x="1106" y="271"/>
                    <a:pt x="1106" y="258"/>
                  </a:cubicBezTo>
                  <a:cubicBezTo>
                    <a:pt x="1106" y="221"/>
                    <a:pt x="1106" y="184"/>
                    <a:pt x="1106" y="147"/>
                  </a:cubicBezTo>
                  <a:cubicBezTo>
                    <a:pt x="1106" y="143"/>
                    <a:pt x="1106" y="140"/>
                    <a:pt x="1107" y="137"/>
                  </a:cubicBezTo>
                  <a:cubicBezTo>
                    <a:pt x="1117" y="117"/>
                    <a:pt x="1157" y="104"/>
                    <a:pt x="1177" y="114"/>
                  </a:cubicBezTo>
                  <a:cubicBezTo>
                    <a:pt x="1179" y="115"/>
                    <a:pt x="1180" y="117"/>
                    <a:pt x="1182" y="118"/>
                  </a:cubicBezTo>
                  <a:cubicBezTo>
                    <a:pt x="1194" y="131"/>
                    <a:pt x="1196" y="147"/>
                    <a:pt x="1196" y="163"/>
                  </a:cubicBezTo>
                  <a:cubicBezTo>
                    <a:pt x="1197" y="195"/>
                    <a:pt x="1196" y="226"/>
                    <a:pt x="1196" y="258"/>
                  </a:cubicBezTo>
                  <a:cubicBezTo>
                    <a:pt x="1196" y="271"/>
                    <a:pt x="1197" y="272"/>
                    <a:pt x="1210" y="272"/>
                  </a:cubicBezTo>
                  <a:cubicBezTo>
                    <a:pt x="1212" y="272"/>
                    <a:pt x="1213" y="272"/>
                    <a:pt x="1215" y="272"/>
                  </a:cubicBezTo>
                  <a:cubicBezTo>
                    <a:pt x="1227" y="272"/>
                    <a:pt x="1229" y="270"/>
                    <a:pt x="1229" y="258"/>
                  </a:cubicBezTo>
                  <a:cubicBezTo>
                    <a:pt x="1229" y="222"/>
                    <a:pt x="1229" y="187"/>
                    <a:pt x="1229" y="151"/>
                  </a:cubicBezTo>
                  <a:cubicBezTo>
                    <a:pt x="1229" y="142"/>
                    <a:pt x="1228" y="132"/>
                    <a:pt x="1225" y="123"/>
                  </a:cubicBezTo>
                  <a:cubicBezTo>
                    <a:pt x="1219" y="105"/>
                    <a:pt x="1208" y="91"/>
                    <a:pt x="1189" y="85"/>
                  </a:cubicBezTo>
                  <a:cubicBezTo>
                    <a:pt x="1173" y="80"/>
                    <a:pt x="1156" y="84"/>
                    <a:pt x="1139" y="84"/>
                  </a:cubicBezTo>
                  <a:cubicBezTo>
                    <a:pt x="1137" y="84"/>
                    <a:pt x="1136" y="86"/>
                    <a:pt x="1134" y="87"/>
                  </a:cubicBezTo>
                  <a:cubicBezTo>
                    <a:pt x="1128" y="91"/>
                    <a:pt x="1121" y="96"/>
                    <a:pt x="1115" y="100"/>
                  </a:cubicBezTo>
                  <a:cubicBezTo>
                    <a:pt x="1113" y="102"/>
                    <a:pt x="1111" y="105"/>
                    <a:pt x="1108" y="103"/>
                  </a:cubicBezTo>
                  <a:cubicBezTo>
                    <a:pt x="1105" y="102"/>
                    <a:pt x="1106" y="98"/>
                    <a:pt x="1106" y="96"/>
                  </a:cubicBezTo>
                  <a:cubicBezTo>
                    <a:pt x="1106" y="69"/>
                    <a:pt x="1106" y="43"/>
                    <a:pt x="1106" y="17"/>
                  </a:cubicBezTo>
                  <a:cubicBezTo>
                    <a:pt x="1106" y="0"/>
                    <a:pt x="1106" y="0"/>
                    <a:pt x="1089" y="0"/>
                  </a:cubicBezTo>
                  <a:cubicBezTo>
                    <a:pt x="1074" y="0"/>
                    <a:pt x="1073" y="1"/>
                    <a:pt x="1073" y="16"/>
                  </a:cubicBezTo>
                  <a:cubicBezTo>
                    <a:pt x="1073" y="56"/>
                    <a:pt x="1073" y="96"/>
                    <a:pt x="1073" y="136"/>
                  </a:cubicBezTo>
                  <a:cubicBezTo>
                    <a:pt x="1073" y="177"/>
                    <a:pt x="1073" y="218"/>
                    <a:pt x="1073" y="259"/>
                  </a:cubicBezTo>
                  <a:close/>
                  <a:moveTo>
                    <a:pt x="1150" y="1092"/>
                  </a:moveTo>
                  <a:cubicBezTo>
                    <a:pt x="1168" y="1092"/>
                    <a:pt x="1186" y="1092"/>
                    <a:pt x="1204" y="1092"/>
                  </a:cubicBezTo>
                  <a:cubicBezTo>
                    <a:pt x="1215" y="1092"/>
                    <a:pt x="1218" y="1087"/>
                    <a:pt x="1219" y="1077"/>
                  </a:cubicBezTo>
                  <a:cubicBezTo>
                    <a:pt x="1220" y="1062"/>
                    <a:pt x="1216" y="1049"/>
                    <a:pt x="1210" y="1036"/>
                  </a:cubicBezTo>
                  <a:cubicBezTo>
                    <a:pt x="1204" y="1020"/>
                    <a:pt x="1193" y="1008"/>
                    <a:pt x="1177" y="1001"/>
                  </a:cubicBezTo>
                  <a:cubicBezTo>
                    <a:pt x="1155" y="992"/>
                    <a:pt x="1133" y="991"/>
                    <a:pt x="1109" y="999"/>
                  </a:cubicBezTo>
                  <a:cubicBezTo>
                    <a:pt x="1079" y="1010"/>
                    <a:pt x="1062" y="1031"/>
                    <a:pt x="1056" y="1061"/>
                  </a:cubicBezTo>
                  <a:cubicBezTo>
                    <a:pt x="1051" y="1090"/>
                    <a:pt x="1052" y="1120"/>
                    <a:pt x="1069" y="1148"/>
                  </a:cubicBezTo>
                  <a:cubicBezTo>
                    <a:pt x="1081" y="1169"/>
                    <a:pt x="1100" y="1180"/>
                    <a:pt x="1122" y="1185"/>
                  </a:cubicBezTo>
                  <a:cubicBezTo>
                    <a:pt x="1149" y="1190"/>
                    <a:pt x="1176" y="1186"/>
                    <a:pt x="1200" y="1171"/>
                  </a:cubicBezTo>
                  <a:cubicBezTo>
                    <a:pt x="1206" y="1168"/>
                    <a:pt x="1213" y="1165"/>
                    <a:pt x="1214" y="1157"/>
                  </a:cubicBezTo>
                  <a:cubicBezTo>
                    <a:pt x="1215" y="1147"/>
                    <a:pt x="1202" y="1139"/>
                    <a:pt x="1193" y="1144"/>
                  </a:cubicBezTo>
                  <a:cubicBezTo>
                    <a:pt x="1187" y="1147"/>
                    <a:pt x="1180" y="1150"/>
                    <a:pt x="1174" y="1153"/>
                  </a:cubicBezTo>
                  <a:cubicBezTo>
                    <a:pt x="1158" y="1161"/>
                    <a:pt x="1140" y="1161"/>
                    <a:pt x="1124" y="1155"/>
                  </a:cubicBezTo>
                  <a:cubicBezTo>
                    <a:pt x="1112" y="1151"/>
                    <a:pt x="1102" y="1142"/>
                    <a:pt x="1096" y="1129"/>
                  </a:cubicBezTo>
                  <a:cubicBezTo>
                    <a:pt x="1092" y="1121"/>
                    <a:pt x="1091" y="1112"/>
                    <a:pt x="1089" y="1104"/>
                  </a:cubicBezTo>
                  <a:cubicBezTo>
                    <a:pt x="1087" y="1093"/>
                    <a:pt x="1087" y="1092"/>
                    <a:pt x="1099" y="1092"/>
                  </a:cubicBezTo>
                  <a:cubicBezTo>
                    <a:pt x="1116" y="1092"/>
                    <a:pt x="1133" y="1092"/>
                    <a:pt x="1150" y="1092"/>
                  </a:cubicBezTo>
                  <a:cubicBezTo>
                    <a:pt x="1150" y="1092"/>
                    <a:pt x="1150" y="1092"/>
                    <a:pt x="1150" y="1092"/>
                  </a:cubicBezTo>
                  <a:close/>
                  <a:moveTo>
                    <a:pt x="1099" y="1070"/>
                  </a:moveTo>
                  <a:cubicBezTo>
                    <a:pt x="1092" y="1071"/>
                    <a:pt x="1089" y="1067"/>
                    <a:pt x="1091" y="1060"/>
                  </a:cubicBezTo>
                  <a:cubicBezTo>
                    <a:pt x="1094" y="1045"/>
                    <a:pt x="1108" y="1023"/>
                    <a:pt x="1128" y="1022"/>
                  </a:cubicBezTo>
                  <a:cubicBezTo>
                    <a:pt x="1142" y="1021"/>
                    <a:pt x="1156" y="1018"/>
                    <a:pt x="1168" y="1029"/>
                  </a:cubicBezTo>
                  <a:cubicBezTo>
                    <a:pt x="1181" y="1038"/>
                    <a:pt x="1185" y="1051"/>
                    <a:pt x="1187" y="1066"/>
                  </a:cubicBezTo>
                  <a:cubicBezTo>
                    <a:pt x="1188" y="1071"/>
                    <a:pt x="1183" y="1070"/>
                    <a:pt x="1180" y="1070"/>
                  </a:cubicBezTo>
                  <a:cubicBezTo>
                    <a:pt x="1166" y="1070"/>
                    <a:pt x="1153" y="1070"/>
                    <a:pt x="1139" y="1070"/>
                  </a:cubicBezTo>
                  <a:cubicBezTo>
                    <a:pt x="1139" y="1070"/>
                    <a:pt x="1139" y="1070"/>
                    <a:pt x="1139" y="1070"/>
                  </a:cubicBezTo>
                  <a:cubicBezTo>
                    <a:pt x="1126" y="1070"/>
                    <a:pt x="1113" y="1070"/>
                    <a:pt x="1099" y="1070"/>
                  </a:cubicBezTo>
                  <a:close/>
                  <a:moveTo>
                    <a:pt x="1741" y="1092"/>
                  </a:moveTo>
                  <a:cubicBezTo>
                    <a:pt x="1759" y="1092"/>
                    <a:pt x="1776" y="1092"/>
                    <a:pt x="1793" y="1092"/>
                  </a:cubicBezTo>
                  <a:cubicBezTo>
                    <a:pt x="1806" y="1092"/>
                    <a:pt x="1808" y="1089"/>
                    <a:pt x="1808" y="1076"/>
                  </a:cubicBezTo>
                  <a:cubicBezTo>
                    <a:pt x="1809" y="1063"/>
                    <a:pt x="1807" y="1051"/>
                    <a:pt x="1802" y="1038"/>
                  </a:cubicBezTo>
                  <a:cubicBezTo>
                    <a:pt x="1794" y="1021"/>
                    <a:pt x="1782" y="1008"/>
                    <a:pt x="1764" y="1000"/>
                  </a:cubicBezTo>
                  <a:cubicBezTo>
                    <a:pt x="1742" y="991"/>
                    <a:pt x="1720" y="991"/>
                    <a:pt x="1698" y="1000"/>
                  </a:cubicBezTo>
                  <a:cubicBezTo>
                    <a:pt x="1681" y="1006"/>
                    <a:pt x="1668" y="1016"/>
                    <a:pt x="1659" y="1031"/>
                  </a:cubicBezTo>
                  <a:cubicBezTo>
                    <a:pt x="1646" y="1050"/>
                    <a:pt x="1643" y="1071"/>
                    <a:pt x="1644" y="1094"/>
                  </a:cubicBezTo>
                  <a:cubicBezTo>
                    <a:pt x="1644" y="1110"/>
                    <a:pt x="1647" y="1127"/>
                    <a:pt x="1655" y="1141"/>
                  </a:cubicBezTo>
                  <a:cubicBezTo>
                    <a:pt x="1669" y="1168"/>
                    <a:pt x="1691" y="1183"/>
                    <a:pt x="1722" y="1186"/>
                  </a:cubicBezTo>
                  <a:cubicBezTo>
                    <a:pt x="1750" y="1188"/>
                    <a:pt x="1775" y="1183"/>
                    <a:pt x="1798" y="1165"/>
                  </a:cubicBezTo>
                  <a:cubicBezTo>
                    <a:pt x="1803" y="1161"/>
                    <a:pt x="1806" y="1157"/>
                    <a:pt x="1802" y="1151"/>
                  </a:cubicBezTo>
                  <a:cubicBezTo>
                    <a:pt x="1798" y="1144"/>
                    <a:pt x="1791" y="1140"/>
                    <a:pt x="1783" y="1144"/>
                  </a:cubicBezTo>
                  <a:cubicBezTo>
                    <a:pt x="1778" y="1147"/>
                    <a:pt x="1771" y="1149"/>
                    <a:pt x="1766" y="1152"/>
                  </a:cubicBezTo>
                  <a:cubicBezTo>
                    <a:pt x="1749" y="1161"/>
                    <a:pt x="1730" y="1162"/>
                    <a:pt x="1714" y="1155"/>
                  </a:cubicBezTo>
                  <a:cubicBezTo>
                    <a:pt x="1692" y="1145"/>
                    <a:pt x="1680" y="1127"/>
                    <a:pt x="1679" y="1102"/>
                  </a:cubicBezTo>
                  <a:cubicBezTo>
                    <a:pt x="1678" y="1095"/>
                    <a:pt x="1681" y="1092"/>
                    <a:pt x="1689" y="1092"/>
                  </a:cubicBezTo>
                  <a:cubicBezTo>
                    <a:pt x="1706" y="1092"/>
                    <a:pt x="1724" y="1092"/>
                    <a:pt x="1741" y="1092"/>
                  </a:cubicBezTo>
                  <a:cubicBezTo>
                    <a:pt x="1741" y="1092"/>
                    <a:pt x="1741" y="1092"/>
                    <a:pt x="1741" y="1092"/>
                  </a:cubicBezTo>
                  <a:close/>
                  <a:moveTo>
                    <a:pt x="1690" y="1070"/>
                  </a:moveTo>
                  <a:cubicBezTo>
                    <a:pt x="1683" y="1071"/>
                    <a:pt x="1680" y="1068"/>
                    <a:pt x="1681" y="1062"/>
                  </a:cubicBezTo>
                  <a:cubicBezTo>
                    <a:pt x="1683" y="1048"/>
                    <a:pt x="1697" y="1024"/>
                    <a:pt x="1716" y="1022"/>
                  </a:cubicBezTo>
                  <a:cubicBezTo>
                    <a:pt x="1731" y="1020"/>
                    <a:pt x="1747" y="1018"/>
                    <a:pt x="1760" y="1030"/>
                  </a:cubicBezTo>
                  <a:cubicBezTo>
                    <a:pt x="1771" y="1038"/>
                    <a:pt x="1775" y="1050"/>
                    <a:pt x="1778" y="1062"/>
                  </a:cubicBezTo>
                  <a:cubicBezTo>
                    <a:pt x="1780" y="1068"/>
                    <a:pt x="1775" y="1070"/>
                    <a:pt x="1769" y="1070"/>
                  </a:cubicBezTo>
                  <a:cubicBezTo>
                    <a:pt x="1756" y="1070"/>
                    <a:pt x="1742" y="1070"/>
                    <a:pt x="1729" y="1070"/>
                  </a:cubicBezTo>
                  <a:cubicBezTo>
                    <a:pt x="1729" y="1070"/>
                    <a:pt x="1729" y="1070"/>
                    <a:pt x="1729" y="1070"/>
                  </a:cubicBezTo>
                  <a:cubicBezTo>
                    <a:pt x="1716" y="1070"/>
                    <a:pt x="1703" y="1070"/>
                    <a:pt x="1690" y="1070"/>
                  </a:cubicBezTo>
                  <a:close/>
                  <a:moveTo>
                    <a:pt x="68" y="581"/>
                  </a:moveTo>
                  <a:cubicBezTo>
                    <a:pt x="68" y="573"/>
                    <a:pt x="70" y="568"/>
                    <a:pt x="80" y="569"/>
                  </a:cubicBezTo>
                  <a:cubicBezTo>
                    <a:pt x="90" y="570"/>
                    <a:pt x="101" y="570"/>
                    <a:pt x="111" y="569"/>
                  </a:cubicBezTo>
                  <a:cubicBezTo>
                    <a:pt x="120" y="569"/>
                    <a:pt x="120" y="563"/>
                    <a:pt x="120" y="556"/>
                  </a:cubicBezTo>
                  <a:cubicBezTo>
                    <a:pt x="120" y="549"/>
                    <a:pt x="119" y="544"/>
                    <a:pt x="111" y="544"/>
                  </a:cubicBezTo>
                  <a:cubicBezTo>
                    <a:pt x="104" y="544"/>
                    <a:pt x="97" y="544"/>
                    <a:pt x="91" y="544"/>
                  </a:cubicBezTo>
                  <a:cubicBezTo>
                    <a:pt x="66" y="544"/>
                    <a:pt x="65" y="543"/>
                    <a:pt x="68" y="518"/>
                  </a:cubicBezTo>
                  <a:cubicBezTo>
                    <a:pt x="69" y="504"/>
                    <a:pt x="83" y="487"/>
                    <a:pt x="99" y="489"/>
                  </a:cubicBezTo>
                  <a:cubicBezTo>
                    <a:pt x="103" y="489"/>
                    <a:pt x="107" y="489"/>
                    <a:pt x="110" y="488"/>
                  </a:cubicBezTo>
                  <a:cubicBezTo>
                    <a:pt x="118" y="487"/>
                    <a:pt x="123" y="479"/>
                    <a:pt x="123" y="471"/>
                  </a:cubicBezTo>
                  <a:cubicBezTo>
                    <a:pt x="123" y="461"/>
                    <a:pt x="116" y="462"/>
                    <a:pt x="109" y="460"/>
                  </a:cubicBezTo>
                  <a:cubicBezTo>
                    <a:pt x="100" y="458"/>
                    <a:pt x="92" y="460"/>
                    <a:pt x="84" y="460"/>
                  </a:cubicBezTo>
                  <a:cubicBezTo>
                    <a:pt x="68" y="461"/>
                    <a:pt x="56" y="469"/>
                    <a:pt x="47" y="480"/>
                  </a:cubicBezTo>
                  <a:cubicBezTo>
                    <a:pt x="34" y="493"/>
                    <a:pt x="32" y="511"/>
                    <a:pt x="32" y="529"/>
                  </a:cubicBezTo>
                  <a:cubicBezTo>
                    <a:pt x="32" y="544"/>
                    <a:pt x="32" y="544"/>
                    <a:pt x="17" y="544"/>
                  </a:cubicBezTo>
                  <a:cubicBezTo>
                    <a:pt x="4" y="543"/>
                    <a:pt x="0" y="548"/>
                    <a:pt x="4" y="561"/>
                  </a:cubicBezTo>
                  <a:cubicBezTo>
                    <a:pt x="6" y="569"/>
                    <a:pt x="13" y="568"/>
                    <a:pt x="19" y="569"/>
                  </a:cubicBezTo>
                  <a:cubicBezTo>
                    <a:pt x="32" y="571"/>
                    <a:pt x="32" y="571"/>
                    <a:pt x="32" y="584"/>
                  </a:cubicBezTo>
                  <a:cubicBezTo>
                    <a:pt x="32" y="624"/>
                    <a:pt x="32" y="664"/>
                    <a:pt x="32" y="704"/>
                  </a:cubicBezTo>
                  <a:cubicBezTo>
                    <a:pt x="32" y="731"/>
                    <a:pt x="32" y="730"/>
                    <a:pt x="57" y="731"/>
                  </a:cubicBezTo>
                  <a:cubicBezTo>
                    <a:pt x="66" y="731"/>
                    <a:pt x="68" y="727"/>
                    <a:pt x="68" y="720"/>
                  </a:cubicBezTo>
                  <a:cubicBezTo>
                    <a:pt x="68" y="697"/>
                    <a:pt x="68" y="674"/>
                    <a:pt x="68" y="651"/>
                  </a:cubicBezTo>
                  <a:cubicBezTo>
                    <a:pt x="68" y="628"/>
                    <a:pt x="68" y="605"/>
                    <a:pt x="68" y="581"/>
                  </a:cubicBezTo>
                  <a:close/>
                  <a:moveTo>
                    <a:pt x="278" y="1165"/>
                  </a:moveTo>
                  <a:cubicBezTo>
                    <a:pt x="278" y="1183"/>
                    <a:pt x="278" y="1183"/>
                    <a:pt x="296" y="1184"/>
                  </a:cubicBezTo>
                  <a:cubicBezTo>
                    <a:pt x="310" y="1184"/>
                    <a:pt x="310" y="1184"/>
                    <a:pt x="310" y="1169"/>
                  </a:cubicBezTo>
                  <a:cubicBezTo>
                    <a:pt x="310" y="1132"/>
                    <a:pt x="310" y="1095"/>
                    <a:pt x="310" y="1058"/>
                  </a:cubicBezTo>
                  <a:cubicBezTo>
                    <a:pt x="310" y="1052"/>
                    <a:pt x="312" y="1047"/>
                    <a:pt x="316" y="1042"/>
                  </a:cubicBezTo>
                  <a:cubicBezTo>
                    <a:pt x="324" y="1033"/>
                    <a:pt x="334" y="1027"/>
                    <a:pt x="345" y="1024"/>
                  </a:cubicBezTo>
                  <a:cubicBezTo>
                    <a:pt x="357" y="1020"/>
                    <a:pt x="371" y="1018"/>
                    <a:pt x="383" y="1028"/>
                  </a:cubicBezTo>
                  <a:cubicBezTo>
                    <a:pt x="397" y="1039"/>
                    <a:pt x="401" y="1054"/>
                    <a:pt x="401" y="1071"/>
                  </a:cubicBezTo>
                  <a:cubicBezTo>
                    <a:pt x="401" y="1102"/>
                    <a:pt x="401" y="1132"/>
                    <a:pt x="401" y="1163"/>
                  </a:cubicBezTo>
                  <a:cubicBezTo>
                    <a:pt x="401" y="1183"/>
                    <a:pt x="401" y="1182"/>
                    <a:pt x="420" y="1184"/>
                  </a:cubicBezTo>
                  <a:cubicBezTo>
                    <a:pt x="429" y="1185"/>
                    <a:pt x="433" y="1181"/>
                    <a:pt x="433" y="1173"/>
                  </a:cubicBezTo>
                  <a:cubicBezTo>
                    <a:pt x="432" y="1130"/>
                    <a:pt x="435" y="1087"/>
                    <a:pt x="431" y="1044"/>
                  </a:cubicBezTo>
                  <a:cubicBezTo>
                    <a:pt x="427" y="1014"/>
                    <a:pt x="404" y="996"/>
                    <a:pt x="376" y="994"/>
                  </a:cubicBezTo>
                  <a:cubicBezTo>
                    <a:pt x="353" y="992"/>
                    <a:pt x="333" y="1000"/>
                    <a:pt x="317" y="1017"/>
                  </a:cubicBezTo>
                  <a:cubicBezTo>
                    <a:pt x="312" y="1021"/>
                    <a:pt x="311" y="1019"/>
                    <a:pt x="309" y="1015"/>
                  </a:cubicBezTo>
                  <a:cubicBezTo>
                    <a:pt x="309" y="1013"/>
                    <a:pt x="308" y="1011"/>
                    <a:pt x="308" y="1008"/>
                  </a:cubicBezTo>
                  <a:cubicBezTo>
                    <a:pt x="306" y="1001"/>
                    <a:pt x="298" y="997"/>
                    <a:pt x="287" y="998"/>
                  </a:cubicBezTo>
                  <a:cubicBezTo>
                    <a:pt x="279" y="999"/>
                    <a:pt x="278" y="1004"/>
                    <a:pt x="278" y="1011"/>
                  </a:cubicBezTo>
                  <a:cubicBezTo>
                    <a:pt x="278" y="1037"/>
                    <a:pt x="278" y="1064"/>
                    <a:pt x="278" y="1091"/>
                  </a:cubicBezTo>
                  <a:cubicBezTo>
                    <a:pt x="278" y="1115"/>
                    <a:pt x="278" y="1140"/>
                    <a:pt x="278" y="1165"/>
                  </a:cubicBezTo>
                  <a:close/>
                  <a:moveTo>
                    <a:pt x="150" y="705"/>
                  </a:moveTo>
                  <a:cubicBezTo>
                    <a:pt x="150" y="734"/>
                    <a:pt x="145" y="730"/>
                    <a:pt x="176" y="731"/>
                  </a:cubicBezTo>
                  <a:cubicBezTo>
                    <a:pt x="185" y="731"/>
                    <a:pt x="187" y="727"/>
                    <a:pt x="187" y="719"/>
                  </a:cubicBezTo>
                  <a:cubicBezTo>
                    <a:pt x="187" y="685"/>
                    <a:pt x="187" y="651"/>
                    <a:pt x="187" y="618"/>
                  </a:cubicBezTo>
                  <a:cubicBezTo>
                    <a:pt x="187" y="597"/>
                    <a:pt x="204" y="578"/>
                    <a:pt x="225" y="574"/>
                  </a:cubicBezTo>
                  <a:cubicBezTo>
                    <a:pt x="232" y="572"/>
                    <a:pt x="240" y="574"/>
                    <a:pt x="247" y="575"/>
                  </a:cubicBezTo>
                  <a:cubicBezTo>
                    <a:pt x="257" y="576"/>
                    <a:pt x="261" y="572"/>
                    <a:pt x="265" y="564"/>
                  </a:cubicBezTo>
                  <a:cubicBezTo>
                    <a:pt x="269" y="556"/>
                    <a:pt x="267" y="542"/>
                    <a:pt x="261" y="540"/>
                  </a:cubicBezTo>
                  <a:cubicBezTo>
                    <a:pt x="253" y="538"/>
                    <a:pt x="244" y="534"/>
                    <a:pt x="237" y="536"/>
                  </a:cubicBezTo>
                  <a:cubicBezTo>
                    <a:pt x="228" y="537"/>
                    <a:pt x="217" y="537"/>
                    <a:pt x="209" y="544"/>
                  </a:cubicBezTo>
                  <a:cubicBezTo>
                    <a:pt x="204" y="549"/>
                    <a:pt x="198" y="553"/>
                    <a:pt x="194" y="558"/>
                  </a:cubicBezTo>
                  <a:cubicBezTo>
                    <a:pt x="192" y="561"/>
                    <a:pt x="189" y="563"/>
                    <a:pt x="185" y="562"/>
                  </a:cubicBezTo>
                  <a:cubicBezTo>
                    <a:pt x="182" y="561"/>
                    <a:pt x="182" y="558"/>
                    <a:pt x="182" y="556"/>
                  </a:cubicBezTo>
                  <a:cubicBezTo>
                    <a:pt x="180" y="539"/>
                    <a:pt x="179" y="539"/>
                    <a:pt x="162" y="539"/>
                  </a:cubicBezTo>
                  <a:cubicBezTo>
                    <a:pt x="151" y="539"/>
                    <a:pt x="150" y="540"/>
                    <a:pt x="150" y="551"/>
                  </a:cubicBezTo>
                  <a:cubicBezTo>
                    <a:pt x="150" y="579"/>
                    <a:pt x="150" y="607"/>
                    <a:pt x="150" y="635"/>
                  </a:cubicBezTo>
                  <a:cubicBezTo>
                    <a:pt x="150" y="658"/>
                    <a:pt x="149" y="682"/>
                    <a:pt x="150" y="705"/>
                  </a:cubicBezTo>
                  <a:close/>
                  <a:moveTo>
                    <a:pt x="1011" y="1049"/>
                  </a:moveTo>
                  <a:cubicBezTo>
                    <a:pt x="1011" y="1008"/>
                    <a:pt x="1011" y="966"/>
                    <a:pt x="1011" y="924"/>
                  </a:cubicBezTo>
                  <a:cubicBezTo>
                    <a:pt x="1011" y="913"/>
                    <a:pt x="1008" y="910"/>
                    <a:pt x="997" y="910"/>
                  </a:cubicBezTo>
                  <a:cubicBezTo>
                    <a:pt x="995" y="910"/>
                    <a:pt x="992" y="910"/>
                    <a:pt x="990" y="910"/>
                  </a:cubicBezTo>
                  <a:cubicBezTo>
                    <a:pt x="976" y="910"/>
                    <a:pt x="975" y="911"/>
                    <a:pt x="975" y="926"/>
                  </a:cubicBezTo>
                  <a:cubicBezTo>
                    <a:pt x="975" y="1006"/>
                    <a:pt x="975" y="1085"/>
                    <a:pt x="975" y="1165"/>
                  </a:cubicBezTo>
                  <a:cubicBezTo>
                    <a:pt x="975" y="1185"/>
                    <a:pt x="975" y="1185"/>
                    <a:pt x="994" y="1185"/>
                  </a:cubicBezTo>
                  <a:cubicBezTo>
                    <a:pt x="1009" y="1185"/>
                    <a:pt x="1011" y="1184"/>
                    <a:pt x="1011" y="1169"/>
                  </a:cubicBezTo>
                  <a:cubicBezTo>
                    <a:pt x="1011" y="1129"/>
                    <a:pt x="1011" y="1089"/>
                    <a:pt x="1011" y="1049"/>
                  </a:cubicBezTo>
                  <a:cubicBezTo>
                    <a:pt x="1011" y="1049"/>
                    <a:pt x="1011" y="1049"/>
                    <a:pt x="1011" y="1049"/>
                  </a:cubicBezTo>
                  <a:close/>
                  <a:moveTo>
                    <a:pt x="296" y="176"/>
                  </a:moveTo>
                  <a:cubicBezTo>
                    <a:pt x="296" y="201"/>
                    <a:pt x="296" y="226"/>
                    <a:pt x="296" y="251"/>
                  </a:cubicBezTo>
                  <a:cubicBezTo>
                    <a:pt x="295" y="276"/>
                    <a:pt x="296" y="274"/>
                    <a:pt x="318" y="274"/>
                  </a:cubicBezTo>
                  <a:cubicBezTo>
                    <a:pt x="330" y="274"/>
                    <a:pt x="331" y="274"/>
                    <a:pt x="331" y="260"/>
                  </a:cubicBezTo>
                  <a:cubicBezTo>
                    <a:pt x="331" y="232"/>
                    <a:pt x="331" y="204"/>
                    <a:pt x="331" y="176"/>
                  </a:cubicBezTo>
                  <a:cubicBezTo>
                    <a:pt x="331" y="165"/>
                    <a:pt x="331" y="155"/>
                    <a:pt x="337" y="145"/>
                  </a:cubicBezTo>
                  <a:cubicBezTo>
                    <a:pt x="349" y="123"/>
                    <a:pt x="359" y="117"/>
                    <a:pt x="377" y="118"/>
                  </a:cubicBezTo>
                  <a:cubicBezTo>
                    <a:pt x="383" y="118"/>
                    <a:pt x="389" y="119"/>
                    <a:pt x="395" y="120"/>
                  </a:cubicBezTo>
                  <a:cubicBezTo>
                    <a:pt x="401" y="120"/>
                    <a:pt x="407" y="118"/>
                    <a:pt x="408" y="112"/>
                  </a:cubicBezTo>
                  <a:cubicBezTo>
                    <a:pt x="409" y="103"/>
                    <a:pt x="415" y="93"/>
                    <a:pt x="407" y="85"/>
                  </a:cubicBezTo>
                  <a:cubicBezTo>
                    <a:pt x="406" y="84"/>
                    <a:pt x="404" y="84"/>
                    <a:pt x="402" y="84"/>
                  </a:cubicBezTo>
                  <a:cubicBezTo>
                    <a:pt x="376" y="78"/>
                    <a:pt x="353" y="82"/>
                    <a:pt x="337" y="106"/>
                  </a:cubicBezTo>
                  <a:cubicBezTo>
                    <a:pt x="336" y="108"/>
                    <a:pt x="335" y="110"/>
                    <a:pt x="333" y="109"/>
                  </a:cubicBezTo>
                  <a:cubicBezTo>
                    <a:pt x="331" y="109"/>
                    <a:pt x="330" y="107"/>
                    <a:pt x="330" y="105"/>
                  </a:cubicBezTo>
                  <a:cubicBezTo>
                    <a:pt x="329" y="101"/>
                    <a:pt x="329" y="97"/>
                    <a:pt x="328" y="94"/>
                  </a:cubicBezTo>
                  <a:cubicBezTo>
                    <a:pt x="325" y="85"/>
                    <a:pt x="318" y="82"/>
                    <a:pt x="303" y="84"/>
                  </a:cubicBezTo>
                  <a:cubicBezTo>
                    <a:pt x="297" y="84"/>
                    <a:pt x="295" y="86"/>
                    <a:pt x="295" y="92"/>
                  </a:cubicBezTo>
                  <a:cubicBezTo>
                    <a:pt x="296" y="120"/>
                    <a:pt x="295" y="148"/>
                    <a:pt x="295" y="176"/>
                  </a:cubicBezTo>
                  <a:cubicBezTo>
                    <a:pt x="296" y="176"/>
                    <a:pt x="296" y="176"/>
                    <a:pt x="296" y="176"/>
                  </a:cubicBezTo>
                  <a:close/>
                  <a:moveTo>
                    <a:pt x="946" y="179"/>
                  </a:moveTo>
                  <a:cubicBezTo>
                    <a:pt x="946" y="197"/>
                    <a:pt x="946" y="215"/>
                    <a:pt x="946" y="234"/>
                  </a:cubicBezTo>
                  <a:cubicBezTo>
                    <a:pt x="946" y="248"/>
                    <a:pt x="951" y="260"/>
                    <a:pt x="963" y="268"/>
                  </a:cubicBezTo>
                  <a:cubicBezTo>
                    <a:pt x="982" y="280"/>
                    <a:pt x="1011" y="277"/>
                    <a:pt x="1029" y="264"/>
                  </a:cubicBezTo>
                  <a:cubicBezTo>
                    <a:pt x="1036" y="259"/>
                    <a:pt x="1036" y="254"/>
                    <a:pt x="1032" y="248"/>
                  </a:cubicBezTo>
                  <a:cubicBezTo>
                    <a:pt x="1026" y="239"/>
                    <a:pt x="1020" y="238"/>
                    <a:pt x="1013" y="242"/>
                  </a:cubicBezTo>
                  <a:cubicBezTo>
                    <a:pt x="996" y="252"/>
                    <a:pt x="978" y="243"/>
                    <a:pt x="978" y="223"/>
                  </a:cubicBezTo>
                  <a:cubicBezTo>
                    <a:pt x="978" y="190"/>
                    <a:pt x="978" y="157"/>
                    <a:pt x="978" y="123"/>
                  </a:cubicBezTo>
                  <a:cubicBezTo>
                    <a:pt x="978" y="116"/>
                    <a:pt x="981" y="113"/>
                    <a:pt x="988" y="113"/>
                  </a:cubicBezTo>
                  <a:cubicBezTo>
                    <a:pt x="999" y="114"/>
                    <a:pt x="1011" y="113"/>
                    <a:pt x="1022" y="113"/>
                  </a:cubicBezTo>
                  <a:cubicBezTo>
                    <a:pt x="1028" y="113"/>
                    <a:pt x="1033" y="112"/>
                    <a:pt x="1033" y="104"/>
                  </a:cubicBezTo>
                  <a:cubicBezTo>
                    <a:pt x="1033" y="96"/>
                    <a:pt x="1032" y="90"/>
                    <a:pt x="1022" y="90"/>
                  </a:cubicBezTo>
                  <a:cubicBezTo>
                    <a:pt x="1011" y="90"/>
                    <a:pt x="1001" y="90"/>
                    <a:pt x="990" y="90"/>
                  </a:cubicBezTo>
                  <a:cubicBezTo>
                    <a:pt x="981" y="91"/>
                    <a:pt x="977" y="88"/>
                    <a:pt x="978" y="78"/>
                  </a:cubicBezTo>
                  <a:cubicBezTo>
                    <a:pt x="978" y="64"/>
                    <a:pt x="978" y="49"/>
                    <a:pt x="978" y="35"/>
                  </a:cubicBezTo>
                  <a:cubicBezTo>
                    <a:pt x="978" y="30"/>
                    <a:pt x="978" y="25"/>
                    <a:pt x="971" y="24"/>
                  </a:cubicBezTo>
                  <a:cubicBezTo>
                    <a:pt x="964" y="24"/>
                    <a:pt x="956" y="24"/>
                    <a:pt x="955" y="32"/>
                  </a:cubicBezTo>
                  <a:cubicBezTo>
                    <a:pt x="952" y="43"/>
                    <a:pt x="949" y="54"/>
                    <a:pt x="949" y="65"/>
                  </a:cubicBezTo>
                  <a:cubicBezTo>
                    <a:pt x="948" y="88"/>
                    <a:pt x="947" y="88"/>
                    <a:pt x="924" y="91"/>
                  </a:cubicBezTo>
                  <a:cubicBezTo>
                    <a:pt x="919" y="92"/>
                    <a:pt x="914" y="92"/>
                    <a:pt x="914" y="99"/>
                  </a:cubicBezTo>
                  <a:cubicBezTo>
                    <a:pt x="915" y="107"/>
                    <a:pt x="917" y="113"/>
                    <a:pt x="926" y="113"/>
                  </a:cubicBezTo>
                  <a:cubicBezTo>
                    <a:pt x="929" y="114"/>
                    <a:pt x="932" y="113"/>
                    <a:pt x="935" y="113"/>
                  </a:cubicBezTo>
                  <a:cubicBezTo>
                    <a:pt x="943" y="113"/>
                    <a:pt x="946" y="116"/>
                    <a:pt x="946" y="124"/>
                  </a:cubicBezTo>
                  <a:cubicBezTo>
                    <a:pt x="946" y="142"/>
                    <a:pt x="946" y="161"/>
                    <a:pt x="946" y="179"/>
                  </a:cubicBezTo>
                  <a:cubicBezTo>
                    <a:pt x="946" y="179"/>
                    <a:pt x="946" y="179"/>
                    <a:pt x="946" y="179"/>
                  </a:cubicBezTo>
                  <a:close/>
                </a:path>
              </a:pathLst>
            </a:custGeom>
            <a:solidFill>
              <a:srgbClr val="4C5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nvGrpSpPr>
            <p:cNvPr id="18" name="Group 4">
              <a:extLst>
                <a:ext uri="{FF2B5EF4-FFF2-40B4-BE49-F238E27FC236}">
                  <a16:creationId xmlns:a16="http://schemas.microsoft.com/office/drawing/2014/main" id="{57BD2C4C-DC67-B843-B26C-309622FC75F7}"/>
                </a:ext>
              </a:extLst>
            </p:cNvPr>
            <p:cNvGrpSpPr>
              <a:grpSpLocks noChangeAspect="1"/>
            </p:cNvGrpSpPr>
            <p:nvPr/>
          </p:nvGrpSpPr>
          <p:grpSpPr bwMode="gray">
            <a:xfrm>
              <a:off x="334963" y="296652"/>
              <a:ext cx="538094" cy="540000"/>
              <a:chOff x="2711" y="1027"/>
              <a:chExt cx="2258" cy="2266"/>
            </a:xfrm>
          </p:grpSpPr>
          <p:sp>
            <p:nvSpPr>
              <p:cNvPr id="19" name="AutoShape 3">
                <a:extLst>
                  <a:ext uri="{FF2B5EF4-FFF2-40B4-BE49-F238E27FC236}">
                    <a16:creationId xmlns:a16="http://schemas.microsoft.com/office/drawing/2014/main" id="{FE1DC41B-291E-574C-9F2C-874E70A40758}"/>
                  </a:ext>
                </a:extLst>
              </p:cNvPr>
              <p:cNvSpPr>
                <a:spLocks noChangeAspect="1" noChangeArrowheads="1" noTextEdit="1"/>
              </p:cNvSpPr>
              <p:nvPr/>
            </p:nvSpPr>
            <p:spPr bwMode="gray">
              <a:xfrm>
                <a:off x="2711" y="1027"/>
                <a:ext cx="2258" cy="2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0" name="Freeform 5">
                <a:extLst>
                  <a:ext uri="{FF2B5EF4-FFF2-40B4-BE49-F238E27FC236}">
                    <a16:creationId xmlns:a16="http://schemas.microsoft.com/office/drawing/2014/main" id="{D4B633C8-F761-C54B-9BD2-EB59D49A2DBC}"/>
                  </a:ext>
                </a:extLst>
              </p:cNvPr>
              <p:cNvSpPr>
                <a:spLocks/>
              </p:cNvSpPr>
              <p:nvPr/>
            </p:nvSpPr>
            <p:spPr bwMode="gray">
              <a:xfrm>
                <a:off x="2709" y="1029"/>
                <a:ext cx="2260" cy="2262"/>
              </a:xfrm>
              <a:custGeom>
                <a:avLst/>
                <a:gdLst>
                  <a:gd name="T0" fmla="*/ 2260 w 2260"/>
                  <a:gd name="T1" fmla="*/ 0 h 2262"/>
                  <a:gd name="T2" fmla="*/ 1612 w 2260"/>
                  <a:gd name="T3" fmla="*/ 649 h 2262"/>
                  <a:gd name="T4" fmla="*/ 1612 w 2260"/>
                  <a:gd name="T5" fmla="*/ 649 h 2262"/>
                  <a:gd name="T6" fmla="*/ 2035 w 2260"/>
                  <a:gd name="T7" fmla="*/ 0 h 2262"/>
                  <a:gd name="T8" fmla="*/ 0 w 2260"/>
                  <a:gd name="T9" fmla="*/ 0 h 2262"/>
                  <a:gd name="T10" fmla="*/ 0 w 2260"/>
                  <a:gd name="T11" fmla="*/ 2262 h 2262"/>
                  <a:gd name="T12" fmla="*/ 2260 w 2260"/>
                  <a:gd name="T13" fmla="*/ 2262 h 2262"/>
                  <a:gd name="T14" fmla="*/ 2260 w 2260"/>
                  <a:gd name="T15" fmla="*/ 0 h 2262"/>
                  <a:gd name="T16" fmla="*/ 2260 w 2260"/>
                  <a:gd name="T17" fmla="*/ 0 h 2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0" h="2262">
                    <a:moveTo>
                      <a:pt x="2260" y="0"/>
                    </a:moveTo>
                    <a:lnTo>
                      <a:pt x="1612" y="649"/>
                    </a:lnTo>
                    <a:lnTo>
                      <a:pt x="1612" y="649"/>
                    </a:lnTo>
                    <a:lnTo>
                      <a:pt x="2035" y="0"/>
                    </a:lnTo>
                    <a:lnTo>
                      <a:pt x="0" y="0"/>
                    </a:lnTo>
                    <a:lnTo>
                      <a:pt x="0" y="2262"/>
                    </a:lnTo>
                    <a:lnTo>
                      <a:pt x="2260" y="2262"/>
                    </a:lnTo>
                    <a:lnTo>
                      <a:pt x="2260" y="0"/>
                    </a:lnTo>
                    <a:lnTo>
                      <a:pt x="2260" y="0"/>
                    </a:lnTo>
                    <a:close/>
                  </a:path>
                </a:pathLst>
              </a:custGeom>
              <a:solidFill>
                <a:srgbClr val="E55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1" name="Freeform 6">
                <a:extLst>
                  <a:ext uri="{FF2B5EF4-FFF2-40B4-BE49-F238E27FC236}">
                    <a16:creationId xmlns:a16="http://schemas.microsoft.com/office/drawing/2014/main" id="{B16BAAE4-1A41-C843-9754-490F7A1E127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2" name="Freeform 7">
                <a:extLst>
                  <a:ext uri="{FF2B5EF4-FFF2-40B4-BE49-F238E27FC236}">
                    <a16:creationId xmlns:a16="http://schemas.microsoft.com/office/drawing/2014/main" id="{2F32DCBD-8628-F245-85CD-97686A20ECFD}"/>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3" name="Oval 8">
                <a:extLst>
                  <a:ext uri="{FF2B5EF4-FFF2-40B4-BE49-F238E27FC236}">
                    <a16:creationId xmlns:a16="http://schemas.microsoft.com/office/drawing/2014/main" id="{60D97C11-1A3B-5449-A48D-98A3E79B3810}"/>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4" name="Freeform 9">
                <a:extLst>
                  <a:ext uri="{FF2B5EF4-FFF2-40B4-BE49-F238E27FC236}">
                    <a16:creationId xmlns:a16="http://schemas.microsoft.com/office/drawing/2014/main" id="{5856770D-B8F0-244E-A05D-AED190086F1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5" name="Freeform 10">
                <a:extLst>
                  <a:ext uri="{FF2B5EF4-FFF2-40B4-BE49-F238E27FC236}">
                    <a16:creationId xmlns:a16="http://schemas.microsoft.com/office/drawing/2014/main" id="{2B91B16B-BC11-E547-8FAC-B9B8D18EA449}"/>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6" name="Oval 11">
                <a:extLst>
                  <a:ext uri="{FF2B5EF4-FFF2-40B4-BE49-F238E27FC236}">
                    <a16:creationId xmlns:a16="http://schemas.microsoft.com/office/drawing/2014/main" id="{14F8C3C8-4888-7646-B9B4-64EB46A1DA23}"/>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7" name="Freeform 12">
                <a:extLst>
                  <a:ext uri="{FF2B5EF4-FFF2-40B4-BE49-F238E27FC236}">
                    <a16:creationId xmlns:a16="http://schemas.microsoft.com/office/drawing/2014/main" id="{D79D01D1-4E3E-F34B-97D7-2D387E68746E}"/>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8" name="Freeform 13">
                <a:extLst>
                  <a:ext uri="{FF2B5EF4-FFF2-40B4-BE49-F238E27FC236}">
                    <a16:creationId xmlns:a16="http://schemas.microsoft.com/office/drawing/2014/main" id="{46549898-6C52-B147-A8F6-A73FDBE6163B}"/>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grpSp>
      <p:sp>
        <p:nvSpPr>
          <p:cNvPr id="7" name="Date Placeholder 6"/>
          <p:cNvSpPr>
            <a:spLocks noGrp="1"/>
          </p:cNvSpPr>
          <p:nvPr>
            <p:ph type="dt" sz="half" idx="10"/>
          </p:nvPr>
        </p:nvSpPr>
        <p:spPr>
          <a:xfrm>
            <a:off x="0" y="0"/>
            <a:ext cx="0" cy="0"/>
          </a:xfrm>
          <a:prstGeom prst="rect">
            <a:avLst/>
          </a:prstGeom>
        </p:spPr>
        <p:txBody>
          <a:bodyPr/>
          <a:lstStyle>
            <a:lvl1pPr>
              <a:defRPr sz="100">
                <a:noFill/>
              </a:defRPr>
            </a:lvl1pPr>
          </a:lstStyle>
          <a:p>
            <a:r>
              <a:rPr lang="cs-CZ"/>
              <a:t>18. 11. 2019</a:t>
            </a:r>
            <a:endParaRPr lang="en-US" dirty="0"/>
          </a:p>
        </p:txBody>
      </p:sp>
      <p:sp>
        <p:nvSpPr>
          <p:cNvPr id="8" name="Footer Placeholder 7"/>
          <p:cNvSpPr>
            <a:spLocks noGrp="1"/>
          </p:cNvSpPr>
          <p:nvPr>
            <p:ph type="ftr" sz="quarter" idx="11"/>
          </p:nvPr>
        </p:nvSpPr>
        <p:spPr>
          <a:xfrm>
            <a:off x="0" y="0"/>
            <a:ext cx="0" cy="0"/>
          </a:xfrm>
          <a:prstGeom prst="rect">
            <a:avLst/>
          </a:prstGeom>
        </p:spPr>
        <p:txBody>
          <a:bodyPr/>
          <a:lstStyle>
            <a:lvl1pPr marL="0" indent="0">
              <a:buNone/>
              <a:defRPr sz="100">
                <a:noFill/>
              </a:defRPr>
            </a:lvl1pPr>
          </a:lstStyle>
          <a:p>
            <a:r>
              <a:rPr lang="pt-BR"/>
              <a:t>U&amp;A: Výzkum trhu placené TV v ČR 2019</a:t>
            </a:r>
            <a:endParaRPr lang="en-US" dirty="0"/>
          </a:p>
        </p:txBody>
      </p:sp>
      <p:sp>
        <p:nvSpPr>
          <p:cNvPr id="9" name="Slide Number Placeholder 8"/>
          <p:cNvSpPr>
            <a:spLocks noGrp="1"/>
          </p:cNvSpPr>
          <p:nvPr>
            <p:ph type="sldNum" sz="quarter" idx="12"/>
          </p:nvPr>
        </p:nvSpPr>
        <p:spPr>
          <a:xfrm>
            <a:off x="0" y="0"/>
            <a:ext cx="0" cy="0"/>
          </a:xfrm>
          <a:prstGeom prst="rect">
            <a:avLst/>
          </a:prstGeom>
        </p:spPr>
        <p:txBody>
          <a:bodyPr/>
          <a:lstStyle>
            <a:lvl1pPr>
              <a:defRPr sz="100">
                <a:noFill/>
              </a:defRPr>
            </a:lvl1pPr>
          </a:lstStyle>
          <a:p>
            <a:fld id="{8E3B25F7-8D1F-44B5-B485-EE3C438CFD7B}" type="slidenum">
              <a:rPr lang="en-US" smtClean="0"/>
              <a:pPr/>
              <a:t>‹#›</a:t>
            </a:fld>
            <a:endParaRPr lang="en-US"/>
          </a:p>
        </p:txBody>
      </p:sp>
      <p:sp>
        <p:nvSpPr>
          <p:cNvPr id="2" name="Title 1"/>
          <p:cNvSpPr>
            <a:spLocks noGrp="1"/>
          </p:cNvSpPr>
          <p:nvPr>
            <p:ph type="ctrTitle" hasCustomPrompt="1"/>
          </p:nvPr>
        </p:nvSpPr>
        <p:spPr>
          <a:xfrm>
            <a:off x="4524589" y="1628775"/>
            <a:ext cx="5707662" cy="2236264"/>
          </a:xfrm>
        </p:spPr>
        <p:txBody>
          <a:bodyPr anchor="b"/>
          <a:lstStyle>
            <a:lvl1pPr algn="l">
              <a:defRPr sz="3600" baseline="0"/>
            </a:lvl1pPr>
          </a:lstStyle>
          <a:p>
            <a:r>
              <a:rPr lang="en-US" dirty="0"/>
              <a:t>Click to add a longer presentation title</a:t>
            </a:r>
          </a:p>
        </p:txBody>
      </p:sp>
      <p:sp>
        <p:nvSpPr>
          <p:cNvPr id="3" name="Subtitle 2"/>
          <p:cNvSpPr>
            <a:spLocks noGrp="1"/>
          </p:cNvSpPr>
          <p:nvPr>
            <p:ph type="subTitle" idx="1" hasCustomPrompt="1"/>
          </p:nvPr>
        </p:nvSpPr>
        <p:spPr>
          <a:xfrm>
            <a:off x="4524589" y="4094163"/>
            <a:ext cx="5707662" cy="1080000"/>
          </a:xfrm>
        </p:spPr>
        <p:txBody>
          <a:bodyPr/>
          <a:lstStyle>
            <a:lvl1pPr marL="0" indent="0" algn="l">
              <a:spcBef>
                <a:spcPts val="0"/>
              </a:spcBef>
              <a:buNone/>
              <a:defRPr sz="18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1" name="Text Placeholder 30"/>
          <p:cNvSpPr>
            <a:spLocks noGrp="1"/>
          </p:cNvSpPr>
          <p:nvPr>
            <p:ph type="body" sz="quarter" idx="14" hasCustomPrompt="1"/>
          </p:nvPr>
        </p:nvSpPr>
        <p:spPr>
          <a:xfrm>
            <a:off x="417600" y="5393268"/>
            <a:ext cx="2494933" cy="296332"/>
          </a:xfrm>
        </p:spPr>
        <p:txBody>
          <a:bodyPr wrap="none"/>
          <a:lstStyle>
            <a:lvl1pPr marL="0" indent="0">
              <a:spcBef>
                <a:spcPts val="0"/>
              </a:spcBef>
              <a:buNone/>
              <a:defRPr sz="1200"/>
            </a:lvl1pPr>
            <a:lvl2pPr marL="0" indent="0">
              <a:buNone/>
              <a:defRPr sz="1200"/>
            </a:lvl2pPr>
            <a:lvl3pPr marL="0" indent="0">
              <a:buNone/>
              <a:defRPr sz="1200"/>
            </a:lvl3pPr>
            <a:lvl4pPr marL="0">
              <a:buNone/>
              <a:defRPr sz="1200"/>
            </a:lvl4pPr>
            <a:lvl5pPr marL="0" indent="0">
              <a:buNone/>
              <a:defRPr sz="1200"/>
            </a:lvl5pPr>
          </a:lstStyle>
          <a:p>
            <a:pPr lvl="0"/>
            <a:r>
              <a:rPr lang="en-US" dirty="0"/>
              <a:t>Name</a:t>
            </a:r>
          </a:p>
        </p:txBody>
      </p:sp>
      <p:sp>
        <p:nvSpPr>
          <p:cNvPr id="34" name="Text Placeholder 30"/>
          <p:cNvSpPr>
            <a:spLocks noGrp="1"/>
          </p:cNvSpPr>
          <p:nvPr>
            <p:ph type="body" sz="quarter" idx="15" hasCustomPrompt="1"/>
          </p:nvPr>
        </p:nvSpPr>
        <p:spPr>
          <a:xfrm>
            <a:off x="417600" y="5691446"/>
            <a:ext cx="2494933" cy="296332"/>
          </a:xfrm>
        </p:spPr>
        <p:txBody>
          <a:bodyPr wrap="none"/>
          <a:lstStyle>
            <a:lvl1pPr marL="0" indent="0">
              <a:spcBef>
                <a:spcPts val="0"/>
              </a:spcBef>
              <a:buNone/>
              <a:defRPr sz="1200"/>
            </a:lvl1pPr>
            <a:lvl2pPr marL="0" indent="0">
              <a:buNone/>
              <a:defRPr sz="1200"/>
            </a:lvl2pPr>
            <a:lvl3pPr marL="0" indent="0">
              <a:buNone/>
              <a:defRPr sz="1200"/>
            </a:lvl3pPr>
            <a:lvl4pPr marL="0">
              <a:buNone/>
              <a:defRPr sz="1200"/>
            </a:lvl4pPr>
            <a:lvl5pPr marL="0" indent="0">
              <a:buNone/>
              <a:defRPr sz="1200"/>
            </a:lvl5pPr>
          </a:lstStyle>
          <a:p>
            <a:pPr lvl="0"/>
            <a:r>
              <a:rPr lang="en-US" dirty="0"/>
              <a:t>Department</a:t>
            </a:r>
          </a:p>
        </p:txBody>
      </p:sp>
    </p:spTree>
    <p:extLst>
      <p:ext uri="{BB962C8B-B14F-4D97-AF65-F5344CB8AC3E}">
        <p14:creationId xmlns:p14="http://schemas.microsoft.com/office/powerpoint/2010/main" val="3800448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One contact">
    <p:spTree>
      <p:nvGrpSpPr>
        <p:cNvPr id="1" name=""/>
        <p:cNvGrpSpPr/>
        <p:nvPr/>
      </p:nvGrpSpPr>
      <p:grpSpPr>
        <a:xfrm>
          <a:off x="0" y="0"/>
          <a:ext cx="0" cy="0"/>
          <a:chOff x="0" y="0"/>
          <a:chExt cx="0" cy="0"/>
        </a:xfrm>
      </p:grpSpPr>
      <p:sp>
        <p:nvSpPr>
          <p:cNvPr id="4" name="Picture Placeholder 3"/>
          <p:cNvSpPr>
            <a:spLocks noGrp="1"/>
          </p:cNvSpPr>
          <p:nvPr>
            <p:ph type="pic" sz="quarter" idx="17" hasCustomPrompt="1"/>
          </p:nvPr>
        </p:nvSpPr>
        <p:spPr>
          <a:xfrm>
            <a:off x="1056217" y="1833656"/>
            <a:ext cx="3203503" cy="3935319"/>
          </a:xfrm>
          <a:solidFill>
            <a:srgbClr val="D9DADB"/>
          </a:solidFill>
        </p:spPr>
        <p:txBody>
          <a:bodyPr/>
          <a:lstStyle>
            <a:lvl1pPr marL="0" indent="0">
              <a:buNone/>
              <a:defRPr sz="1400"/>
            </a:lvl1pPr>
          </a:lstStyle>
          <a:p>
            <a:r>
              <a:rPr lang="en-US" dirty="0"/>
              <a:t>Insert picture</a:t>
            </a:r>
          </a:p>
        </p:txBody>
      </p:sp>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contact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grpSp>
        <p:nvGrpSpPr>
          <p:cNvPr id="8" name="Gruppieren 80">
            <a:extLst>
              <a:ext uri="{FF2B5EF4-FFF2-40B4-BE49-F238E27FC236}">
                <a16:creationId xmlns:a16="http://schemas.microsoft.com/office/drawing/2014/main" id="{6B969E7B-9C39-4443-9B02-74C1E7C5CCAC}"/>
              </a:ext>
            </a:extLst>
          </p:cNvPr>
          <p:cNvGrpSpPr/>
          <p:nvPr/>
        </p:nvGrpSpPr>
        <p:grpSpPr>
          <a:xfrm>
            <a:off x="4451001" y="2884199"/>
            <a:ext cx="171180" cy="171180"/>
            <a:chOff x="3392092" y="1841122"/>
            <a:chExt cx="646508" cy="646508"/>
          </a:xfrm>
        </p:grpSpPr>
        <p:sp>
          <p:nvSpPr>
            <p:cNvPr id="9" name="Rechteck 14">
              <a:extLst>
                <a:ext uri="{FF2B5EF4-FFF2-40B4-BE49-F238E27FC236}">
                  <a16:creationId xmlns:a16="http://schemas.microsoft.com/office/drawing/2014/main" id="{D78F58EA-5525-8D43-8295-FEA52ECF6BFA}"/>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0" name="Freeform 67">
              <a:extLst>
                <a:ext uri="{FF2B5EF4-FFF2-40B4-BE49-F238E27FC236}">
                  <a16:creationId xmlns:a16="http://schemas.microsoft.com/office/drawing/2014/main" id="{D01A6292-2776-4945-B828-483D79DC4908}"/>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11" name="Group 3">
            <a:extLst>
              <a:ext uri="{FF2B5EF4-FFF2-40B4-BE49-F238E27FC236}">
                <a16:creationId xmlns:a16="http://schemas.microsoft.com/office/drawing/2014/main" id="{DED6A25A-5DE2-1441-8BA2-C68D3B4F9209}"/>
              </a:ext>
            </a:extLst>
          </p:cNvPr>
          <p:cNvGrpSpPr>
            <a:grpSpLocks noChangeAspect="1"/>
          </p:cNvGrpSpPr>
          <p:nvPr>
            <p:custDataLst>
              <p:tags r:id="rId1"/>
            </p:custDataLst>
          </p:nvPr>
        </p:nvGrpSpPr>
        <p:grpSpPr>
          <a:xfrm>
            <a:off x="4451002" y="3169087"/>
            <a:ext cx="171180" cy="171180"/>
            <a:chOff x="328396" y="5313940"/>
            <a:chExt cx="720000" cy="720000"/>
          </a:xfrm>
        </p:grpSpPr>
        <p:sp>
          <p:nvSpPr>
            <p:cNvPr id="12" name="Rectangle 4">
              <a:extLst>
                <a:ext uri="{FF2B5EF4-FFF2-40B4-BE49-F238E27FC236}">
                  <a16:creationId xmlns:a16="http://schemas.microsoft.com/office/drawing/2014/main" id="{5F49E67F-D4FA-9D48-96BC-59AE946ECD15}"/>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3" name="Freeform 76">
              <a:extLst>
                <a:ext uri="{FF2B5EF4-FFF2-40B4-BE49-F238E27FC236}">
                  <a16:creationId xmlns:a16="http://schemas.microsoft.com/office/drawing/2014/main" id="{187E70E6-AF3F-2549-908E-DF4BA61040AA}"/>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cxnSp>
        <p:nvCxnSpPr>
          <p:cNvPr id="20" name="Straight Connector 19"/>
          <p:cNvCxnSpPr/>
          <p:nvPr/>
        </p:nvCxnSpPr>
        <p:spPr>
          <a:xfrm>
            <a:off x="4451001" y="3494093"/>
            <a:ext cx="246319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9" hasCustomPrompt="1"/>
          </p:nvPr>
        </p:nvSpPr>
        <p:spPr>
          <a:xfrm>
            <a:off x="4451001" y="1824401"/>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26" name="Text Placeholder 5"/>
          <p:cNvSpPr>
            <a:spLocks noGrp="1"/>
          </p:cNvSpPr>
          <p:nvPr>
            <p:ph type="body" sz="quarter" idx="20" hasCustomPrompt="1"/>
          </p:nvPr>
        </p:nvSpPr>
        <p:spPr>
          <a:xfrm>
            <a:off x="4451001" y="2036217"/>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27" name="Text Placeholder 5"/>
          <p:cNvSpPr>
            <a:spLocks noGrp="1"/>
          </p:cNvSpPr>
          <p:nvPr>
            <p:ph type="body" sz="quarter" idx="21" hasCustomPrompt="1"/>
          </p:nvPr>
        </p:nvSpPr>
        <p:spPr>
          <a:xfrm>
            <a:off x="4451001" y="2332792"/>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28" name="Text Placeholder 5"/>
          <p:cNvSpPr>
            <a:spLocks noGrp="1"/>
          </p:cNvSpPr>
          <p:nvPr>
            <p:ph type="body" sz="quarter" idx="22" hasCustomPrompt="1"/>
          </p:nvPr>
        </p:nvSpPr>
        <p:spPr>
          <a:xfrm>
            <a:off x="4695884" y="2861468"/>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29" name="Text Placeholder 5"/>
          <p:cNvSpPr>
            <a:spLocks noGrp="1"/>
          </p:cNvSpPr>
          <p:nvPr>
            <p:ph type="body" sz="quarter" idx="23" hasCustomPrompt="1"/>
          </p:nvPr>
        </p:nvSpPr>
        <p:spPr>
          <a:xfrm>
            <a:off x="4695884" y="3144275"/>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sp>
        <p:nvSpPr>
          <p:cNvPr id="35" name="Text Placeholder 34"/>
          <p:cNvSpPr>
            <a:spLocks noGrp="1"/>
          </p:cNvSpPr>
          <p:nvPr>
            <p:ph type="body" sz="quarter" idx="24" hasCustomPrompt="1"/>
          </p:nvPr>
        </p:nvSpPr>
        <p:spPr>
          <a:xfrm>
            <a:off x="4492626" y="3681413"/>
            <a:ext cx="4492594" cy="2087562"/>
          </a:xfrm>
        </p:spPr>
        <p:txBody>
          <a:bodyPr/>
          <a:lstStyle>
            <a:lvl1pPr>
              <a:defRPr sz="1400" baseline="0"/>
            </a:lvl1pPr>
            <a:lvl2pPr>
              <a:defRPr sz="1400"/>
            </a:lvl2pPr>
            <a:lvl3pPr>
              <a:defRPr sz="1400"/>
            </a:lvl3pPr>
            <a:lvl4pPr>
              <a:defRPr sz="1400"/>
            </a:lvl4pPr>
            <a:lvl5pPr>
              <a:defRPr sz="1400"/>
            </a:lvl5pPr>
          </a:lstStyle>
          <a:p>
            <a:pPr lvl="0"/>
            <a:r>
              <a:rPr lang="en-US" dirty="0"/>
              <a:t>Additional information (if needed)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684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acts">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contact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grpSp>
        <p:nvGrpSpPr>
          <p:cNvPr id="8" name="Gruppieren 80">
            <a:extLst>
              <a:ext uri="{FF2B5EF4-FFF2-40B4-BE49-F238E27FC236}">
                <a16:creationId xmlns:a16="http://schemas.microsoft.com/office/drawing/2014/main" id="{6B969E7B-9C39-4443-9B02-74C1E7C5CCAC}"/>
              </a:ext>
            </a:extLst>
          </p:cNvPr>
          <p:cNvGrpSpPr/>
          <p:nvPr/>
        </p:nvGrpSpPr>
        <p:grpSpPr>
          <a:xfrm>
            <a:off x="3770065" y="2868319"/>
            <a:ext cx="171180" cy="171180"/>
            <a:chOff x="3392092" y="1841122"/>
            <a:chExt cx="646508" cy="646508"/>
          </a:xfrm>
        </p:grpSpPr>
        <p:sp>
          <p:nvSpPr>
            <p:cNvPr id="9" name="Rechteck 14">
              <a:extLst>
                <a:ext uri="{FF2B5EF4-FFF2-40B4-BE49-F238E27FC236}">
                  <a16:creationId xmlns:a16="http://schemas.microsoft.com/office/drawing/2014/main" id="{D78F58EA-5525-8D43-8295-FEA52ECF6BFA}"/>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0" name="Freeform 67">
              <a:extLst>
                <a:ext uri="{FF2B5EF4-FFF2-40B4-BE49-F238E27FC236}">
                  <a16:creationId xmlns:a16="http://schemas.microsoft.com/office/drawing/2014/main" id="{D01A6292-2776-4945-B828-483D79DC4908}"/>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11" name="Group 3">
            <a:extLst>
              <a:ext uri="{FF2B5EF4-FFF2-40B4-BE49-F238E27FC236}">
                <a16:creationId xmlns:a16="http://schemas.microsoft.com/office/drawing/2014/main" id="{DED6A25A-5DE2-1441-8BA2-C68D3B4F9209}"/>
              </a:ext>
            </a:extLst>
          </p:cNvPr>
          <p:cNvGrpSpPr>
            <a:grpSpLocks noChangeAspect="1"/>
          </p:cNvGrpSpPr>
          <p:nvPr>
            <p:custDataLst>
              <p:tags r:id="rId1"/>
            </p:custDataLst>
          </p:nvPr>
        </p:nvGrpSpPr>
        <p:grpSpPr>
          <a:xfrm>
            <a:off x="3770066" y="3153207"/>
            <a:ext cx="171180" cy="171180"/>
            <a:chOff x="328396" y="5313940"/>
            <a:chExt cx="720000" cy="720000"/>
          </a:xfrm>
        </p:grpSpPr>
        <p:sp>
          <p:nvSpPr>
            <p:cNvPr id="12" name="Rectangle 4">
              <a:extLst>
                <a:ext uri="{FF2B5EF4-FFF2-40B4-BE49-F238E27FC236}">
                  <a16:creationId xmlns:a16="http://schemas.microsoft.com/office/drawing/2014/main" id="{5F49E67F-D4FA-9D48-96BC-59AE946ECD15}"/>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3" name="Freeform 76">
              <a:extLst>
                <a:ext uri="{FF2B5EF4-FFF2-40B4-BE49-F238E27FC236}">
                  <a16:creationId xmlns:a16="http://schemas.microsoft.com/office/drawing/2014/main" id="{187E70E6-AF3F-2549-908E-DF4BA61040AA}"/>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grpSp>
        <p:nvGrpSpPr>
          <p:cNvPr id="14" name="Gruppieren 2">
            <a:extLst>
              <a:ext uri="{FF2B5EF4-FFF2-40B4-BE49-F238E27FC236}">
                <a16:creationId xmlns:a16="http://schemas.microsoft.com/office/drawing/2014/main" id="{BE697CE9-EBDE-6B4A-BE70-582D92A8A831}"/>
              </a:ext>
            </a:extLst>
          </p:cNvPr>
          <p:cNvGrpSpPr/>
          <p:nvPr/>
        </p:nvGrpSpPr>
        <p:grpSpPr>
          <a:xfrm>
            <a:off x="8701917" y="2868319"/>
            <a:ext cx="171180" cy="171180"/>
            <a:chOff x="3392092" y="1841122"/>
            <a:chExt cx="646508" cy="646508"/>
          </a:xfrm>
        </p:grpSpPr>
        <p:sp>
          <p:nvSpPr>
            <p:cNvPr id="15" name="Rechteck 14">
              <a:extLst>
                <a:ext uri="{FF2B5EF4-FFF2-40B4-BE49-F238E27FC236}">
                  <a16:creationId xmlns:a16="http://schemas.microsoft.com/office/drawing/2014/main" id="{E142A731-19B7-C34D-9534-9E05108F895F}"/>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6" name="Freeform 15">
              <a:extLst>
                <a:ext uri="{FF2B5EF4-FFF2-40B4-BE49-F238E27FC236}">
                  <a16:creationId xmlns:a16="http://schemas.microsoft.com/office/drawing/2014/main" id="{F97E84AE-4AD9-4B44-9AA1-F797FC373809}"/>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17" name="Group 3">
            <a:extLst>
              <a:ext uri="{FF2B5EF4-FFF2-40B4-BE49-F238E27FC236}">
                <a16:creationId xmlns:a16="http://schemas.microsoft.com/office/drawing/2014/main" id="{7104BADD-8CD1-6F4A-B894-869C3BDB3EEB}"/>
              </a:ext>
            </a:extLst>
          </p:cNvPr>
          <p:cNvGrpSpPr>
            <a:grpSpLocks noChangeAspect="1"/>
          </p:cNvGrpSpPr>
          <p:nvPr>
            <p:custDataLst>
              <p:tags r:id="rId2"/>
            </p:custDataLst>
          </p:nvPr>
        </p:nvGrpSpPr>
        <p:grpSpPr>
          <a:xfrm>
            <a:off x="8701918" y="3153207"/>
            <a:ext cx="171180" cy="171180"/>
            <a:chOff x="328396" y="5313940"/>
            <a:chExt cx="720000" cy="720000"/>
          </a:xfrm>
        </p:grpSpPr>
        <p:sp>
          <p:nvSpPr>
            <p:cNvPr id="18" name="Rectangle 4">
              <a:extLst>
                <a:ext uri="{FF2B5EF4-FFF2-40B4-BE49-F238E27FC236}">
                  <a16:creationId xmlns:a16="http://schemas.microsoft.com/office/drawing/2014/main" id="{74BE3D5F-1445-6E40-8B49-72E15568383B}"/>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9" name="Freeform 76">
              <a:extLst>
                <a:ext uri="{FF2B5EF4-FFF2-40B4-BE49-F238E27FC236}">
                  <a16:creationId xmlns:a16="http://schemas.microsoft.com/office/drawing/2014/main" id="{55DB3C95-7D0C-D141-901E-96D692794D2B}"/>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cxnSp>
        <p:nvCxnSpPr>
          <p:cNvPr id="20" name="Straight Connector 19"/>
          <p:cNvCxnSpPr/>
          <p:nvPr/>
        </p:nvCxnSpPr>
        <p:spPr>
          <a:xfrm>
            <a:off x="2371725" y="3478213"/>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287766" y="3478213"/>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4" name="Picture Placeholder 3"/>
          <p:cNvSpPr>
            <a:spLocks noGrp="1"/>
          </p:cNvSpPr>
          <p:nvPr>
            <p:ph type="pic" sz="quarter" idx="17" hasCustomPrompt="1"/>
          </p:nvPr>
        </p:nvSpPr>
        <p:spPr>
          <a:xfrm>
            <a:off x="2355914" y="1808984"/>
            <a:ext cx="1188677" cy="1547840"/>
          </a:xfrm>
          <a:solidFill>
            <a:srgbClr val="D9DADB"/>
          </a:solidFill>
        </p:spPr>
        <p:txBody>
          <a:bodyPr/>
          <a:lstStyle>
            <a:lvl1pPr marL="0" indent="0">
              <a:buNone/>
              <a:defRPr sz="1400"/>
            </a:lvl1pPr>
          </a:lstStyle>
          <a:p>
            <a:r>
              <a:rPr lang="en-US" dirty="0"/>
              <a:t>Insert picture</a:t>
            </a:r>
          </a:p>
        </p:txBody>
      </p:sp>
      <p:sp>
        <p:nvSpPr>
          <p:cNvPr id="25" name="Picture Placeholder 3"/>
          <p:cNvSpPr>
            <a:spLocks noGrp="1"/>
          </p:cNvSpPr>
          <p:nvPr>
            <p:ph type="pic" sz="quarter" idx="18" hasCustomPrompt="1"/>
          </p:nvPr>
        </p:nvSpPr>
        <p:spPr>
          <a:xfrm>
            <a:off x="7287766" y="1808984"/>
            <a:ext cx="1188677" cy="1547840"/>
          </a:xfrm>
          <a:solidFill>
            <a:srgbClr val="D9DADB"/>
          </a:solidFill>
        </p:spPr>
        <p:txBody>
          <a:bodyPr/>
          <a:lstStyle>
            <a:lvl1pPr marL="0" indent="0">
              <a:buNone/>
              <a:defRPr sz="1400"/>
            </a:lvl1pPr>
          </a:lstStyle>
          <a:p>
            <a:r>
              <a:rPr lang="en-US" dirty="0"/>
              <a:t>Insert picture</a:t>
            </a:r>
          </a:p>
        </p:txBody>
      </p:sp>
      <p:sp>
        <p:nvSpPr>
          <p:cNvPr id="6" name="Text Placeholder 5"/>
          <p:cNvSpPr>
            <a:spLocks noGrp="1"/>
          </p:cNvSpPr>
          <p:nvPr>
            <p:ph type="body" sz="quarter" idx="19" hasCustomPrompt="1"/>
          </p:nvPr>
        </p:nvSpPr>
        <p:spPr>
          <a:xfrm>
            <a:off x="3770065" y="1808521"/>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26" name="Text Placeholder 5"/>
          <p:cNvSpPr>
            <a:spLocks noGrp="1"/>
          </p:cNvSpPr>
          <p:nvPr>
            <p:ph type="body" sz="quarter" idx="20" hasCustomPrompt="1"/>
          </p:nvPr>
        </p:nvSpPr>
        <p:spPr>
          <a:xfrm>
            <a:off x="3770065" y="2020337"/>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27" name="Text Placeholder 5"/>
          <p:cNvSpPr>
            <a:spLocks noGrp="1"/>
          </p:cNvSpPr>
          <p:nvPr>
            <p:ph type="body" sz="quarter" idx="21" hasCustomPrompt="1"/>
          </p:nvPr>
        </p:nvSpPr>
        <p:spPr>
          <a:xfrm>
            <a:off x="3770065" y="2316912"/>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28" name="Text Placeholder 5"/>
          <p:cNvSpPr>
            <a:spLocks noGrp="1"/>
          </p:cNvSpPr>
          <p:nvPr>
            <p:ph type="body" sz="quarter" idx="22" hasCustomPrompt="1"/>
          </p:nvPr>
        </p:nvSpPr>
        <p:spPr>
          <a:xfrm>
            <a:off x="4014948" y="2845588"/>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29" name="Text Placeholder 5"/>
          <p:cNvSpPr>
            <a:spLocks noGrp="1"/>
          </p:cNvSpPr>
          <p:nvPr>
            <p:ph type="body" sz="quarter" idx="23" hasCustomPrompt="1"/>
          </p:nvPr>
        </p:nvSpPr>
        <p:spPr>
          <a:xfrm>
            <a:off x="4014948" y="3128395"/>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sp>
        <p:nvSpPr>
          <p:cNvPr id="30" name="Text Placeholder 5"/>
          <p:cNvSpPr>
            <a:spLocks noGrp="1"/>
          </p:cNvSpPr>
          <p:nvPr>
            <p:ph type="body" sz="quarter" idx="24" hasCustomPrompt="1"/>
          </p:nvPr>
        </p:nvSpPr>
        <p:spPr>
          <a:xfrm>
            <a:off x="8701917" y="1808521"/>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31" name="Text Placeholder 5"/>
          <p:cNvSpPr>
            <a:spLocks noGrp="1"/>
          </p:cNvSpPr>
          <p:nvPr>
            <p:ph type="body" sz="quarter" idx="25" hasCustomPrompt="1"/>
          </p:nvPr>
        </p:nvSpPr>
        <p:spPr>
          <a:xfrm>
            <a:off x="8701917" y="2020337"/>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32" name="Text Placeholder 5"/>
          <p:cNvSpPr>
            <a:spLocks noGrp="1"/>
          </p:cNvSpPr>
          <p:nvPr>
            <p:ph type="body" sz="quarter" idx="26" hasCustomPrompt="1"/>
          </p:nvPr>
        </p:nvSpPr>
        <p:spPr>
          <a:xfrm>
            <a:off x="8701917" y="2316912"/>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33" name="Text Placeholder 5"/>
          <p:cNvSpPr>
            <a:spLocks noGrp="1"/>
          </p:cNvSpPr>
          <p:nvPr>
            <p:ph type="body" sz="quarter" idx="27" hasCustomPrompt="1"/>
          </p:nvPr>
        </p:nvSpPr>
        <p:spPr>
          <a:xfrm>
            <a:off x="8946800" y="2845588"/>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34" name="Text Placeholder 5"/>
          <p:cNvSpPr>
            <a:spLocks noGrp="1"/>
          </p:cNvSpPr>
          <p:nvPr>
            <p:ph type="body" sz="quarter" idx="28" hasCustomPrompt="1"/>
          </p:nvPr>
        </p:nvSpPr>
        <p:spPr>
          <a:xfrm>
            <a:off x="8946800" y="3128395"/>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spTree>
    <p:extLst>
      <p:ext uri="{BB962C8B-B14F-4D97-AF65-F5344CB8AC3E}">
        <p14:creationId xmlns:p14="http://schemas.microsoft.com/office/powerpoint/2010/main" val="36070711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ntacts">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contact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grpSp>
        <p:nvGrpSpPr>
          <p:cNvPr id="8" name="Gruppieren 80">
            <a:extLst>
              <a:ext uri="{FF2B5EF4-FFF2-40B4-BE49-F238E27FC236}">
                <a16:creationId xmlns:a16="http://schemas.microsoft.com/office/drawing/2014/main" id="{6B969E7B-9C39-4443-9B02-74C1E7C5CCAC}"/>
              </a:ext>
            </a:extLst>
          </p:cNvPr>
          <p:cNvGrpSpPr/>
          <p:nvPr/>
        </p:nvGrpSpPr>
        <p:grpSpPr>
          <a:xfrm>
            <a:off x="3770065" y="3293190"/>
            <a:ext cx="171180" cy="171180"/>
            <a:chOff x="3392092" y="1841122"/>
            <a:chExt cx="646508" cy="646508"/>
          </a:xfrm>
        </p:grpSpPr>
        <p:sp>
          <p:nvSpPr>
            <p:cNvPr id="9" name="Rechteck 14">
              <a:extLst>
                <a:ext uri="{FF2B5EF4-FFF2-40B4-BE49-F238E27FC236}">
                  <a16:creationId xmlns:a16="http://schemas.microsoft.com/office/drawing/2014/main" id="{D78F58EA-5525-8D43-8295-FEA52ECF6BFA}"/>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0" name="Freeform 67">
              <a:extLst>
                <a:ext uri="{FF2B5EF4-FFF2-40B4-BE49-F238E27FC236}">
                  <a16:creationId xmlns:a16="http://schemas.microsoft.com/office/drawing/2014/main" id="{D01A6292-2776-4945-B828-483D79DC4908}"/>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11" name="Group 3">
            <a:extLst>
              <a:ext uri="{FF2B5EF4-FFF2-40B4-BE49-F238E27FC236}">
                <a16:creationId xmlns:a16="http://schemas.microsoft.com/office/drawing/2014/main" id="{DED6A25A-5DE2-1441-8BA2-C68D3B4F9209}"/>
              </a:ext>
            </a:extLst>
          </p:cNvPr>
          <p:cNvGrpSpPr>
            <a:grpSpLocks noChangeAspect="1"/>
          </p:cNvGrpSpPr>
          <p:nvPr>
            <p:custDataLst>
              <p:tags r:id="rId1"/>
            </p:custDataLst>
          </p:nvPr>
        </p:nvGrpSpPr>
        <p:grpSpPr>
          <a:xfrm>
            <a:off x="3770066" y="3578078"/>
            <a:ext cx="171180" cy="171180"/>
            <a:chOff x="328396" y="5313940"/>
            <a:chExt cx="720000" cy="720000"/>
          </a:xfrm>
        </p:grpSpPr>
        <p:sp>
          <p:nvSpPr>
            <p:cNvPr id="12" name="Rectangle 4">
              <a:extLst>
                <a:ext uri="{FF2B5EF4-FFF2-40B4-BE49-F238E27FC236}">
                  <a16:creationId xmlns:a16="http://schemas.microsoft.com/office/drawing/2014/main" id="{5F49E67F-D4FA-9D48-96BC-59AE946ECD15}"/>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3" name="Freeform 76">
              <a:extLst>
                <a:ext uri="{FF2B5EF4-FFF2-40B4-BE49-F238E27FC236}">
                  <a16:creationId xmlns:a16="http://schemas.microsoft.com/office/drawing/2014/main" id="{187E70E6-AF3F-2549-908E-DF4BA61040AA}"/>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grpSp>
        <p:nvGrpSpPr>
          <p:cNvPr id="14" name="Gruppieren 2">
            <a:extLst>
              <a:ext uri="{FF2B5EF4-FFF2-40B4-BE49-F238E27FC236}">
                <a16:creationId xmlns:a16="http://schemas.microsoft.com/office/drawing/2014/main" id="{BE697CE9-EBDE-6B4A-BE70-582D92A8A831}"/>
              </a:ext>
            </a:extLst>
          </p:cNvPr>
          <p:cNvGrpSpPr/>
          <p:nvPr/>
        </p:nvGrpSpPr>
        <p:grpSpPr>
          <a:xfrm>
            <a:off x="8701917" y="3293190"/>
            <a:ext cx="171180" cy="171180"/>
            <a:chOff x="3392092" y="1841122"/>
            <a:chExt cx="646508" cy="646508"/>
          </a:xfrm>
        </p:grpSpPr>
        <p:sp>
          <p:nvSpPr>
            <p:cNvPr id="15" name="Rechteck 14">
              <a:extLst>
                <a:ext uri="{FF2B5EF4-FFF2-40B4-BE49-F238E27FC236}">
                  <a16:creationId xmlns:a16="http://schemas.microsoft.com/office/drawing/2014/main" id="{E142A731-19B7-C34D-9534-9E05108F895F}"/>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6" name="Freeform 15">
              <a:extLst>
                <a:ext uri="{FF2B5EF4-FFF2-40B4-BE49-F238E27FC236}">
                  <a16:creationId xmlns:a16="http://schemas.microsoft.com/office/drawing/2014/main" id="{F97E84AE-4AD9-4B44-9AA1-F797FC373809}"/>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17" name="Group 3">
            <a:extLst>
              <a:ext uri="{FF2B5EF4-FFF2-40B4-BE49-F238E27FC236}">
                <a16:creationId xmlns:a16="http://schemas.microsoft.com/office/drawing/2014/main" id="{7104BADD-8CD1-6F4A-B894-869C3BDB3EEB}"/>
              </a:ext>
            </a:extLst>
          </p:cNvPr>
          <p:cNvGrpSpPr>
            <a:grpSpLocks noChangeAspect="1"/>
          </p:cNvGrpSpPr>
          <p:nvPr>
            <p:custDataLst>
              <p:tags r:id="rId2"/>
            </p:custDataLst>
          </p:nvPr>
        </p:nvGrpSpPr>
        <p:grpSpPr>
          <a:xfrm>
            <a:off x="8701918" y="3578078"/>
            <a:ext cx="171180" cy="171180"/>
            <a:chOff x="328396" y="5313940"/>
            <a:chExt cx="720000" cy="720000"/>
          </a:xfrm>
        </p:grpSpPr>
        <p:sp>
          <p:nvSpPr>
            <p:cNvPr id="18" name="Rectangle 4">
              <a:extLst>
                <a:ext uri="{FF2B5EF4-FFF2-40B4-BE49-F238E27FC236}">
                  <a16:creationId xmlns:a16="http://schemas.microsoft.com/office/drawing/2014/main" id="{74BE3D5F-1445-6E40-8B49-72E15568383B}"/>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9" name="Freeform 76">
              <a:extLst>
                <a:ext uri="{FF2B5EF4-FFF2-40B4-BE49-F238E27FC236}">
                  <a16:creationId xmlns:a16="http://schemas.microsoft.com/office/drawing/2014/main" id="{55DB3C95-7D0C-D141-901E-96D692794D2B}"/>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cxnSp>
        <p:nvCxnSpPr>
          <p:cNvPr id="20" name="Straight Connector 19"/>
          <p:cNvCxnSpPr/>
          <p:nvPr/>
        </p:nvCxnSpPr>
        <p:spPr>
          <a:xfrm>
            <a:off x="2371725" y="3903084"/>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287766" y="3903084"/>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4" name="Picture Placeholder 3"/>
          <p:cNvSpPr>
            <a:spLocks noGrp="1"/>
          </p:cNvSpPr>
          <p:nvPr>
            <p:ph type="pic" sz="quarter" idx="17" hasCustomPrompt="1"/>
          </p:nvPr>
        </p:nvSpPr>
        <p:spPr>
          <a:xfrm>
            <a:off x="2355914" y="2233855"/>
            <a:ext cx="1188677" cy="1547840"/>
          </a:xfrm>
          <a:solidFill>
            <a:srgbClr val="D9DADB"/>
          </a:solidFill>
        </p:spPr>
        <p:txBody>
          <a:bodyPr/>
          <a:lstStyle>
            <a:lvl1pPr marL="0" indent="0">
              <a:buNone/>
              <a:defRPr sz="1400"/>
            </a:lvl1pPr>
          </a:lstStyle>
          <a:p>
            <a:r>
              <a:rPr lang="en-US" dirty="0"/>
              <a:t>Insert picture</a:t>
            </a:r>
          </a:p>
        </p:txBody>
      </p:sp>
      <p:sp>
        <p:nvSpPr>
          <p:cNvPr id="25" name="Picture Placeholder 3"/>
          <p:cNvSpPr>
            <a:spLocks noGrp="1"/>
          </p:cNvSpPr>
          <p:nvPr>
            <p:ph type="pic" sz="quarter" idx="18" hasCustomPrompt="1"/>
          </p:nvPr>
        </p:nvSpPr>
        <p:spPr>
          <a:xfrm>
            <a:off x="7287766" y="2233855"/>
            <a:ext cx="1188677" cy="1547840"/>
          </a:xfrm>
          <a:solidFill>
            <a:srgbClr val="D9DADB"/>
          </a:solidFill>
        </p:spPr>
        <p:txBody>
          <a:bodyPr/>
          <a:lstStyle>
            <a:lvl1pPr marL="0" indent="0">
              <a:buNone/>
              <a:defRPr sz="1400"/>
            </a:lvl1pPr>
          </a:lstStyle>
          <a:p>
            <a:r>
              <a:rPr lang="en-US" dirty="0"/>
              <a:t>Insert picture</a:t>
            </a:r>
          </a:p>
        </p:txBody>
      </p:sp>
      <p:sp>
        <p:nvSpPr>
          <p:cNvPr id="6" name="Text Placeholder 5"/>
          <p:cNvSpPr>
            <a:spLocks noGrp="1"/>
          </p:cNvSpPr>
          <p:nvPr>
            <p:ph type="body" sz="quarter" idx="19" hasCustomPrompt="1"/>
          </p:nvPr>
        </p:nvSpPr>
        <p:spPr>
          <a:xfrm>
            <a:off x="3770065" y="2233392"/>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a:t>Country</a:t>
            </a:r>
            <a:endParaRPr lang="en-US" dirty="0"/>
          </a:p>
        </p:txBody>
      </p:sp>
      <p:sp>
        <p:nvSpPr>
          <p:cNvPr id="26" name="Text Placeholder 5"/>
          <p:cNvSpPr>
            <a:spLocks noGrp="1"/>
          </p:cNvSpPr>
          <p:nvPr>
            <p:ph type="body" sz="quarter" idx="20" hasCustomPrompt="1"/>
          </p:nvPr>
        </p:nvSpPr>
        <p:spPr>
          <a:xfrm>
            <a:off x="3770065" y="2445208"/>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27" name="Text Placeholder 5"/>
          <p:cNvSpPr>
            <a:spLocks noGrp="1"/>
          </p:cNvSpPr>
          <p:nvPr>
            <p:ph type="body" sz="quarter" idx="21" hasCustomPrompt="1"/>
          </p:nvPr>
        </p:nvSpPr>
        <p:spPr>
          <a:xfrm>
            <a:off x="3770065" y="2741783"/>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28" name="Text Placeholder 5"/>
          <p:cNvSpPr>
            <a:spLocks noGrp="1"/>
          </p:cNvSpPr>
          <p:nvPr>
            <p:ph type="body" sz="quarter" idx="22" hasCustomPrompt="1"/>
          </p:nvPr>
        </p:nvSpPr>
        <p:spPr>
          <a:xfrm>
            <a:off x="4014948" y="3270459"/>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29" name="Text Placeholder 5"/>
          <p:cNvSpPr>
            <a:spLocks noGrp="1"/>
          </p:cNvSpPr>
          <p:nvPr>
            <p:ph type="body" sz="quarter" idx="23" hasCustomPrompt="1"/>
          </p:nvPr>
        </p:nvSpPr>
        <p:spPr>
          <a:xfrm>
            <a:off x="4014948" y="3553266"/>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sp>
        <p:nvSpPr>
          <p:cNvPr id="30" name="Text Placeholder 5"/>
          <p:cNvSpPr>
            <a:spLocks noGrp="1"/>
          </p:cNvSpPr>
          <p:nvPr>
            <p:ph type="body" sz="quarter" idx="24" hasCustomPrompt="1"/>
          </p:nvPr>
        </p:nvSpPr>
        <p:spPr>
          <a:xfrm>
            <a:off x="8701917" y="2233392"/>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31" name="Text Placeholder 5"/>
          <p:cNvSpPr>
            <a:spLocks noGrp="1"/>
          </p:cNvSpPr>
          <p:nvPr>
            <p:ph type="body" sz="quarter" idx="25" hasCustomPrompt="1"/>
          </p:nvPr>
        </p:nvSpPr>
        <p:spPr>
          <a:xfrm>
            <a:off x="8701917" y="2445208"/>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32" name="Text Placeholder 5"/>
          <p:cNvSpPr>
            <a:spLocks noGrp="1"/>
          </p:cNvSpPr>
          <p:nvPr>
            <p:ph type="body" sz="quarter" idx="26" hasCustomPrompt="1"/>
          </p:nvPr>
        </p:nvSpPr>
        <p:spPr>
          <a:xfrm>
            <a:off x="8701917" y="2741783"/>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33" name="Text Placeholder 5"/>
          <p:cNvSpPr>
            <a:spLocks noGrp="1"/>
          </p:cNvSpPr>
          <p:nvPr>
            <p:ph type="body" sz="quarter" idx="27" hasCustomPrompt="1"/>
          </p:nvPr>
        </p:nvSpPr>
        <p:spPr>
          <a:xfrm>
            <a:off x="8946800" y="3270459"/>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34" name="Text Placeholder 5"/>
          <p:cNvSpPr>
            <a:spLocks noGrp="1"/>
          </p:cNvSpPr>
          <p:nvPr>
            <p:ph type="body" sz="quarter" idx="28" hasCustomPrompt="1"/>
          </p:nvPr>
        </p:nvSpPr>
        <p:spPr>
          <a:xfrm>
            <a:off x="8946800" y="3553266"/>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grpSp>
        <p:nvGrpSpPr>
          <p:cNvPr id="35" name="Gruppieren 2">
            <a:extLst>
              <a:ext uri="{FF2B5EF4-FFF2-40B4-BE49-F238E27FC236}">
                <a16:creationId xmlns:a16="http://schemas.microsoft.com/office/drawing/2014/main" id="{BE697CE9-EBDE-6B4A-BE70-582D92A8A831}"/>
              </a:ext>
            </a:extLst>
          </p:cNvPr>
          <p:cNvGrpSpPr/>
          <p:nvPr/>
        </p:nvGrpSpPr>
        <p:grpSpPr>
          <a:xfrm>
            <a:off x="3770065" y="5470810"/>
            <a:ext cx="171180" cy="171180"/>
            <a:chOff x="3392092" y="1841122"/>
            <a:chExt cx="646508" cy="646508"/>
          </a:xfrm>
        </p:grpSpPr>
        <p:sp>
          <p:nvSpPr>
            <p:cNvPr id="36" name="Rechteck 14">
              <a:extLst>
                <a:ext uri="{FF2B5EF4-FFF2-40B4-BE49-F238E27FC236}">
                  <a16:creationId xmlns:a16="http://schemas.microsoft.com/office/drawing/2014/main" id="{E142A731-19B7-C34D-9534-9E05108F895F}"/>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37" name="Freeform 36">
              <a:extLst>
                <a:ext uri="{FF2B5EF4-FFF2-40B4-BE49-F238E27FC236}">
                  <a16:creationId xmlns:a16="http://schemas.microsoft.com/office/drawing/2014/main" id="{F97E84AE-4AD9-4B44-9AA1-F797FC373809}"/>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38" name="Group 3">
            <a:extLst>
              <a:ext uri="{FF2B5EF4-FFF2-40B4-BE49-F238E27FC236}">
                <a16:creationId xmlns:a16="http://schemas.microsoft.com/office/drawing/2014/main" id="{7104BADD-8CD1-6F4A-B894-869C3BDB3EEB}"/>
              </a:ext>
            </a:extLst>
          </p:cNvPr>
          <p:cNvGrpSpPr>
            <a:grpSpLocks noChangeAspect="1"/>
          </p:cNvGrpSpPr>
          <p:nvPr>
            <p:custDataLst>
              <p:tags r:id="rId3"/>
            </p:custDataLst>
          </p:nvPr>
        </p:nvGrpSpPr>
        <p:grpSpPr>
          <a:xfrm>
            <a:off x="3770066" y="5755698"/>
            <a:ext cx="171180" cy="171180"/>
            <a:chOff x="328396" y="5313940"/>
            <a:chExt cx="720000" cy="720000"/>
          </a:xfrm>
        </p:grpSpPr>
        <p:sp>
          <p:nvSpPr>
            <p:cNvPr id="39" name="Rectangle 4">
              <a:extLst>
                <a:ext uri="{FF2B5EF4-FFF2-40B4-BE49-F238E27FC236}">
                  <a16:creationId xmlns:a16="http://schemas.microsoft.com/office/drawing/2014/main" id="{74BE3D5F-1445-6E40-8B49-72E15568383B}"/>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40" name="Freeform 76">
              <a:extLst>
                <a:ext uri="{FF2B5EF4-FFF2-40B4-BE49-F238E27FC236}">
                  <a16:creationId xmlns:a16="http://schemas.microsoft.com/office/drawing/2014/main" id="{55DB3C95-7D0C-D141-901E-96D692794D2B}"/>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cxnSp>
        <p:nvCxnSpPr>
          <p:cNvPr id="41" name="Straight Connector 40"/>
          <p:cNvCxnSpPr/>
          <p:nvPr/>
        </p:nvCxnSpPr>
        <p:spPr>
          <a:xfrm>
            <a:off x="2355914" y="6080704"/>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42" name="Picture Placeholder 3"/>
          <p:cNvSpPr>
            <a:spLocks noGrp="1"/>
          </p:cNvSpPr>
          <p:nvPr>
            <p:ph type="pic" sz="quarter" idx="29" hasCustomPrompt="1"/>
          </p:nvPr>
        </p:nvSpPr>
        <p:spPr>
          <a:xfrm>
            <a:off x="2355914" y="4411475"/>
            <a:ext cx="1188677" cy="1547840"/>
          </a:xfrm>
          <a:solidFill>
            <a:srgbClr val="D9DADB"/>
          </a:solidFill>
        </p:spPr>
        <p:txBody>
          <a:bodyPr/>
          <a:lstStyle>
            <a:lvl1pPr marL="0" indent="0">
              <a:buNone/>
              <a:defRPr sz="1400"/>
            </a:lvl1pPr>
          </a:lstStyle>
          <a:p>
            <a:r>
              <a:rPr lang="en-US" dirty="0"/>
              <a:t>Insert picture</a:t>
            </a:r>
          </a:p>
        </p:txBody>
      </p:sp>
      <p:sp>
        <p:nvSpPr>
          <p:cNvPr id="43" name="Text Placeholder 5"/>
          <p:cNvSpPr>
            <a:spLocks noGrp="1"/>
          </p:cNvSpPr>
          <p:nvPr>
            <p:ph type="body" sz="quarter" idx="30" hasCustomPrompt="1"/>
          </p:nvPr>
        </p:nvSpPr>
        <p:spPr>
          <a:xfrm>
            <a:off x="3770065" y="4411012"/>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44" name="Text Placeholder 5"/>
          <p:cNvSpPr>
            <a:spLocks noGrp="1"/>
          </p:cNvSpPr>
          <p:nvPr>
            <p:ph type="body" sz="quarter" idx="31" hasCustomPrompt="1"/>
          </p:nvPr>
        </p:nvSpPr>
        <p:spPr>
          <a:xfrm>
            <a:off x="3770065" y="4622828"/>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45" name="Text Placeholder 5"/>
          <p:cNvSpPr>
            <a:spLocks noGrp="1"/>
          </p:cNvSpPr>
          <p:nvPr>
            <p:ph type="body" sz="quarter" idx="32" hasCustomPrompt="1"/>
          </p:nvPr>
        </p:nvSpPr>
        <p:spPr>
          <a:xfrm>
            <a:off x="3770065" y="4919403"/>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46" name="Text Placeholder 5"/>
          <p:cNvSpPr>
            <a:spLocks noGrp="1"/>
          </p:cNvSpPr>
          <p:nvPr>
            <p:ph type="body" sz="quarter" idx="33" hasCustomPrompt="1"/>
          </p:nvPr>
        </p:nvSpPr>
        <p:spPr>
          <a:xfrm>
            <a:off x="4014948" y="5448079"/>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47" name="Text Placeholder 5"/>
          <p:cNvSpPr>
            <a:spLocks noGrp="1"/>
          </p:cNvSpPr>
          <p:nvPr>
            <p:ph type="body" sz="quarter" idx="34" hasCustomPrompt="1"/>
          </p:nvPr>
        </p:nvSpPr>
        <p:spPr>
          <a:xfrm>
            <a:off x="4014948" y="5730886"/>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spTree>
    <p:extLst>
      <p:ext uri="{BB962C8B-B14F-4D97-AF65-F5344CB8AC3E}">
        <p14:creationId xmlns:p14="http://schemas.microsoft.com/office/powerpoint/2010/main" val="11320016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Four contacts">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contact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grpSp>
        <p:nvGrpSpPr>
          <p:cNvPr id="8" name="Gruppieren 80">
            <a:extLst>
              <a:ext uri="{FF2B5EF4-FFF2-40B4-BE49-F238E27FC236}">
                <a16:creationId xmlns:a16="http://schemas.microsoft.com/office/drawing/2014/main" id="{6B969E7B-9C39-4443-9B02-74C1E7C5CCAC}"/>
              </a:ext>
            </a:extLst>
          </p:cNvPr>
          <p:cNvGrpSpPr/>
          <p:nvPr/>
        </p:nvGrpSpPr>
        <p:grpSpPr>
          <a:xfrm>
            <a:off x="3770065" y="2868319"/>
            <a:ext cx="171180" cy="171180"/>
            <a:chOff x="3392092" y="1841122"/>
            <a:chExt cx="646508" cy="646508"/>
          </a:xfrm>
        </p:grpSpPr>
        <p:sp>
          <p:nvSpPr>
            <p:cNvPr id="9" name="Rechteck 14">
              <a:extLst>
                <a:ext uri="{FF2B5EF4-FFF2-40B4-BE49-F238E27FC236}">
                  <a16:creationId xmlns:a16="http://schemas.microsoft.com/office/drawing/2014/main" id="{D78F58EA-5525-8D43-8295-FEA52ECF6BFA}"/>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0" name="Freeform 67">
              <a:extLst>
                <a:ext uri="{FF2B5EF4-FFF2-40B4-BE49-F238E27FC236}">
                  <a16:creationId xmlns:a16="http://schemas.microsoft.com/office/drawing/2014/main" id="{D01A6292-2776-4945-B828-483D79DC4908}"/>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11" name="Group 3">
            <a:extLst>
              <a:ext uri="{FF2B5EF4-FFF2-40B4-BE49-F238E27FC236}">
                <a16:creationId xmlns:a16="http://schemas.microsoft.com/office/drawing/2014/main" id="{DED6A25A-5DE2-1441-8BA2-C68D3B4F9209}"/>
              </a:ext>
            </a:extLst>
          </p:cNvPr>
          <p:cNvGrpSpPr>
            <a:grpSpLocks noChangeAspect="1"/>
          </p:cNvGrpSpPr>
          <p:nvPr>
            <p:custDataLst>
              <p:tags r:id="rId1"/>
            </p:custDataLst>
          </p:nvPr>
        </p:nvGrpSpPr>
        <p:grpSpPr>
          <a:xfrm>
            <a:off x="3770066" y="3153207"/>
            <a:ext cx="171180" cy="171180"/>
            <a:chOff x="328396" y="5313940"/>
            <a:chExt cx="720000" cy="720000"/>
          </a:xfrm>
        </p:grpSpPr>
        <p:sp>
          <p:nvSpPr>
            <p:cNvPr id="12" name="Rectangle 4">
              <a:extLst>
                <a:ext uri="{FF2B5EF4-FFF2-40B4-BE49-F238E27FC236}">
                  <a16:creationId xmlns:a16="http://schemas.microsoft.com/office/drawing/2014/main" id="{5F49E67F-D4FA-9D48-96BC-59AE946ECD15}"/>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3" name="Freeform 76">
              <a:extLst>
                <a:ext uri="{FF2B5EF4-FFF2-40B4-BE49-F238E27FC236}">
                  <a16:creationId xmlns:a16="http://schemas.microsoft.com/office/drawing/2014/main" id="{187E70E6-AF3F-2549-908E-DF4BA61040AA}"/>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grpSp>
        <p:nvGrpSpPr>
          <p:cNvPr id="14" name="Gruppieren 2">
            <a:extLst>
              <a:ext uri="{FF2B5EF4-FFF2-40B4-BE49-F238E27FC236}">
                <a16:creationId xmlns:a16="http://schemas.microsoft.com/office/drawing/2014/main" id="{BE697CE9-EBDE-6B4A-BE70-582D92A8A831}"/>
              </a:ext>
            </a:extLst>
          </p:cNvPr>
          <p:cNvGrpSpPr/>
          <p:nvPr/>
        </p:nvGrpSpPr>
        <p:grpSpPr>
          <a:xfrm>
            <a:off x="8701917" y="2868319"/>
            <a:ext cx="171180" cy="171180"/>
            <a:chOff x="3392092" y="1841122"/>
            <a:chExt cx="646508" cy="646508"/>
          </a:xfrm>
        </p:grpSpPr>
        <p:sp>
          <p:nvSpPr>
            <p:cNvPr id="15" name="Rechteck 14">
              <a:extLst>
                <a:ext uri="{FF2B5EF4-FFF2-40B4-BE49-F238E27FC236}">
                  <a16:creationId xmlns:a16="http://schemas.microsoft.com/office/drawing/2014/main" id="{E142A731-19B7-C34D-9534-9E05108F895F}"/>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6" name="Freeform 15">
              <a:extLst>
                <a:ext uri="{FF2B5EF4-FFF2-40B4-BE49-F238E27FC236}">
                  <a16:creationId xmlns:a16="http://schemas.microsoft.com/office/drawing/2014/main" id="{F97E84AE-4AD9-4B44-9AA1-F797FC373809}"/>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17" name="Group 3">
            <a:extLst>
              <a:ext uri="{FF2B5EF4-FFF2-40B4-BE49-F238E27FC236}">
                <a16:creationId xmlns:a16="http://schemas.microsoft.com/office/drawing/2014/main" id="{7104BADD-8CD1-6F4A-B894-869C3BDB3EEB}"/>
              </a:ext>
            </a:extLst>
          </p:cNvPr>
          <p:cNvGrpSpPr>
            <a:grpSpLocks noChangeAspect="1"/>
          </p:cNvGrpSpPr>
          <p:nvPr>
            <p:custDataLst>
              <p:tags r:id="rId2"/>
            </p:custDataLst>
          </p:nvPr>
        </p:nvGrpSpPr>
        <p:grpSpPr>
          <a:xfrm>
            <a:off x="8701918" y="3153207"/>
            <a:ext cx="171180" cy="171180"/>
            <a:chOff x="328396" y="5313940"/>
            <a:chExt cx="720000" cy="720000"/>
          </a:xfrm>
        </p:grpSpPr>
        <p:sp>
          <p:nvSpPr>
            <p:cNvPr id="18" name="Rectangle 4">
              <a:extLst>
                <a:ext uri="{FF2B5EF4-FFF2-40B4-BE49-F238E27FC236}">
                  <a16:creationId xmlns:a16="http://schemas.microsoft.com/office/drawing/2014/main" id="{74BE3D5F-1445-6E40-8B49-72E15568383B}"/>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19" name="Freeform 76">
              <a:extLst>
                <a:ext uri="{FF2B5EF4-FFF2-40B4-BE49-F238E27FC236}">
                  <a16:creationId xmlns:a16="http://schemas.microsoft.com/office/drawing/2014/main" id="{55DB3C95-7D0C-D141-901E-96D692794D2B}"/>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cxnSp>
        <p:nvCxnSpPr>
          <p:cNvPr id="20" name="Straight Connector 19"/>
          <p:cNvCxnSpPr/>
          <p:nvPr/>
        </p:nvCxnSpPr>
        <p:spPr>
          <a:xfrm>
            <a:off x="2371725" y="3478213"/>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287766" y="3478213"/>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4" name="Picture Placeholder 3"/>
          <p:cNvSpPr>
            <a:spLocks noGrp="1"/>
          </p:cNvSpPr>
          <p:nvPr>
            <p:ph type="pic" sz="quarter" idx="17" hasCustomPrompt="1"/>
          </p:nvPr>
        </p:nvSpPr>
        <p:spPr>
          <a:xfrm>
            <a:off x="2355914" y="1808984"/>
            <a:ext cx="1188677" cy="1547840"/>
          </a:xfrm>
          <a:solidFill>
            <a:srgbClr val="D9DADB"/>
          </a:solidFill>
        </p:spPr>
        <p:txBody>
          <a:bodyPr/>
          <a:lstStyle>
            <a:lvl1pPr marL="0" indent="0">
              <a:buNone/>
              <a:defRPr sz="1400"/>
            </a:lvl1pPr>
          </a:lstStyle>
          <a:p>
            <a:r>
              <a:rPr lang="en-US" dirty="0"/>
              <a:t>Insert picture</a:t>
            </a:r>
          </a:p>
        </p:txBody>
      </p:sp>
      <p:sp>
        <p:nvSpPr>
          <p:cNvPr id="25" name="Picture Placeholder 3"/>
          <p:cNvSpPr>
            <a:spLocks noGrp="1"/>
          </p:cNvSpPr>
          <p:nvPr>
            <p:ph type="pic" sz="quarter" idx="18" hasCustomPrompt="1"/>
          </p:nvPr>
        </p:nvSpPr>
        <p:spPr>
          <a:xfrm>
            <a:off x="7287766" y="1808984"/>
            <a:ext cx="1188677" cy="1547840"/>
          </a:xfrm>
          <a:solidFill>
            <a:srgbClr val="D9DADB"/>
          </a:solidFill>
        </p:spPr>
        <p:txBody>
          <a:bodyPr/>
          <a:lstStyle>
            <a:lvl1pPr marL="0" indent="0">
              <a:buNone/>
              <a:defRPr sz="1400"/>
            </a:lvl1pPr>
          </a:lstStyle>
          <a:p>
            <a:r>
              <a:rPr lang="en-US" dirty="0"/>
              <a:t>Insert picture</a:t>
            </a:r>
          </a:p>
        </p:txBody>
      </p:sp>
      <p:sp>
        <p:nvSpPr>
          <p:cNvPr id="6" name="Text Placeholder 5"/>
          <p:cNvSpPr>
            <a:spLocks noGrp="1"/>
          </p:cNvSpPr>
          <p:nvPr>
            <p:ph type="body" sz="quarter" idx="19" hasCustomPrompt="1"/>
          </p:nvPr>
        </p:nvSpPr>
        <p:spPr>
          <a:xfrm>
            <a:off x="3770065" y="1808521"/>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26" name="Text Placeholder 5"/>
          <p:cNvSpPr>
            <a:spLocks noGrp="1"/>
          </p:cNvSpPr>
          <p:nvPr>
            <p:ph type="body" sz="quarter" idx="20" hasCustomPrompt="1"/>
          </p:nvPr>
        </p:nvSpPr>
        <p:spPr>
          <a:xfrm>
            <a:off x="3770065" y="2020337"/>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27" name="Text Placeholder 5"/>
          <p:cNvSpPr>
            <a:spLocks noGrp="1"/>
          </p:cNvSpPr>
          <p:nvPr>
            <p:ph type="body" sz="quarter" idx="21" hasCustomPrompt="1"/>
          </p:nvPr>
        </p:nvSpPr>
        <p:spPr>
          <a:xfrm>
            <a:off x="3770065" y="2316912"/>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28" name="Text Placeholder 5"/>
          <p:cNvSpPr>
            <a:spLocks noGrp="1"/>
          </p:cNvSpPr>
          <p:nvPr>
            <p:ph type="body" sz="quarter" idx="22" hasCustomPrompt="1"/>
          </p:nvPr>
        </p:nvSpPr>
        <p:spPr>
          <a:xfrm>
            <a:off x="4014948" y="2845588"/>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29" name="Text Placeholder 5"/>
          <p:cNvSpPr>
            <a:spLocks noGrp="1"/>
          </p:cNvSpPr>
          <p:nvPr>
            <p:ph type="body" sz="quarter" idx="23" hasCustomPrompt="1"/>
          </p:nvPr>
        </p:nvSpPr>
        <p:spPr>
          <a:xfrm>
            <a:off x="4014948" y="3128395"/>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sp>
        <p:nvSpPr>
          <p:cNvPr id="30" name="Text Placeholder 5"/>
          <p:cNvSpPr>
            <a:spLocks noGrp="1"/>
          </p:cNvSpPr>
          <p:nvPr>
            <p:ph type="body" sz="quarter" idx="24" hasCustomPrompt="1"/>
          </p:nvPr>
        </p:nvSpPr>
        <p:spPr>
          <a:xfrm>
            <a:off x="8701917" y="1808521"/>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31" name="Text Placeholder 5"/>
          <p:cNvSpPr>
            <a:spLocks noGrp="1"/>
          </p:cNvSpPr>
          <p:nvPr>
            <p:ph type="body" sz="quarter" idx="25" hasCustomPrompt="1"/>
          </p:nvPr>
        </p:nvSpPr>
        <p:spPr>
          <a:xfrm>
            <a:off x="8701917" y="2020337"/>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32" name="Text Placeholder 5"/>
          <p:cNvSpPr>
            <a:spLocks noGrp="1"/>
          </p:cNvSpPr>
          <p:nvPr>
            <p:ph type="body" sz="quarter" idx="26" hasCustomPrompt="1"/>
          </p:nvPr>
        </p:nvSpPr>
        <p:spPr>
          <a:xfrm>
            <a:off x="8701917" y="2316912"/>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33" name="Text Placeholder 5"/>
          <p:cNvSpPr>
            <a:spLocks noGrp="1"/>
          </p:cNvSpPr>
          <p:nvPr>
            <p:ph type="body" sz="quarter" idx="27" hasCustomPrompt="1"/>
          </p:nvPr>
        </p:nvSpPr>
        <p:spPr>
          <a:xfrm>
            <a:off x="8946800" y="2845588"/>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34" name="Text Placeholder 5"/>
          <p:cNvSpPr>
            <a:spLocks noGrp="1"/>
          </p:cNvSpPr>
          <p:nvPr>
            <p:ph type="body" sz="quarter" idx="28" hasCustomPrompt="1"/>
          </p:nvPr>
        </p:nvSpPr>
        <p:spPr>
          <a:xfrm>
            <a:off x="8946800" y="3128395"/>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grpSp>
        <p:nvGrpSpPr>
          <p:cNvPr id="35" name="Gruppieren 2">
            <a:extLst>
              <a:ext uri="{FF2B5EF4-FFF2-40B4-BE49-F238E27FC236}">
                <a16:creationId xmlns:a16="http://schemas.microsoft.com/office/drawing/2014/main" id="{BE697CE9-EBDE-6B4A-BE70-582D92A8A831}"/>
              </a:ext>
            </a:extLst>
          </p:cNvPr>
          <p:cNvGrpSpPr/>
          <p:nvPr/>
        </p:nvGrpSpPr>
        <p:grpSpPr>
          <a:xfrm>
            <a:off x="3770065" y="5045939"/>
            <a:ext cx="171180" cy="171180"/>
            <a:chOff x="3392092" y="1841122"/>
            <a:chExt cx="646508" cy="646508"/>
          </a:xfrm>
        </p:grpSpPr>
        <p:sp>
          <p:nvSpPr>
            <p:cNvPr id="36" name="Rechteck 14">
              <a:extLst>
                <a:ext uri="{FF2B5EF4-FFF2-40B4-BE49-F238E27FC236}">
                  <a16:creationId xmlns:a16="http://schemas.microsoft.com/office/drawing/2014/main" id="{E142A731-19B7-C34D-9534-9E05108F895F}"/>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37" name="Freeform 36">
              <a:extLst>
                <a:ext uri="{FF2B5EF4-FFF2-40B4-BE49-F238E27FC236}">
                  <a16:creationId xmlns:a16="http://schemas.microsoft.com/office/drawing/2014/main" id="{F97E84AE-4AD9-4B44-9AA1-F797FC373809}"/>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38" name="Group 3">
            <a:extLst>
              <a:ext uri="{FF2B5EF4-FFF2-40B4-BE49-F238E27FC236}">
                <a16:creationId xmlns:a16="http://schemas.microsoft.com/office/drawing/2014/main" id="{7104BADD-8CD1-6F4A-B894-869C3BDB3EEB}"/>
              </a:ext>
            </a:extLst>
          </p:cNvPr>
          <p:cNvGrpSpPr>
            <a:grpSpLocks noChangeAspect="1"/>
          </p:cNvGrpSpPr>
          <p:nvPr>
            <p:custDataLst>
              <p:tags r:id="rId3"/>
            </p:custDataLst>
          </p:nvPr>
        </p:nvGrpSpPr>
        <p:grpSpPr>
          <a:xfrm>
            <a:off x="3770066" y="5330827"/>
            <a:ext cx="171180" cy="171180"/>
            <a:chOff x="328396" y="5313940"/>
            <a:chExt cx="720000" cy="720000"/>
          </a:xfrm>
        </p:grpSpPr>
        <p:sp>
          <p:nvSpPr>
            <p:cNvPr id="39" name="Rectangle 4">
              <a:extLst>
                <a:ext uri="{FF2B5EF4-FFF2-40B4-BE49-F238E27FC236}">
                  <a16:creationId xmlns:a16="http://schemas.microsoft.com/office/drawing/2014/main" id="{74BE3D5F-1445-6E40-8B49-72E15568383B}"/>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40" name="Freeform 76">
              <a:extLst>
                <a:ext uri="{FF2B5EF4-FFF2-40B4-BE49-F238E27FC236}">
                  <a16:creationId xmlns:a16="http://schemas.microsoft.com/office/drawing/2014/main" id="{55DB3C95-7D0C-D141-901E-96D692794D2B}"/>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cxnSp>
        <p:nvCxnSpPr>
          <p:cNvPr id="41" name="Straight Connector 40"/>
          <p:cNvCxnSpPr/>
          <p:nvPr/>
        </p:nvCxnSpPr>
        <p:spPr>
          <a:xfrm>
            <a:off x="2355914" y="5655833"/>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42" name="Picture Placeholder 3"/>
          <p:cNvSpPr>
            <a:spLocks noGrp="1"/>
          </p:cNvSpPr>
          <p:nvPr>
            <p:ph type="pic" sz="quarter" idx="29" hasCustomPrompt="1"/>
          </p:nvPr>
        </p:nvSpPr>
        <p:spPr>
          <a:xfrm>
            <a:off x="2355914" y="3986604"/>
            <a:ext cx="1188677" cy="1547840"/>
          </a:xfrm>
          <a:solidFill>
            <a:srgbClr val="D9DADB"/>
          </a:solidFill>
        </p:spPr>
        <p:txBody>
          <a:bodyPr/>
          <a:lstStyle>
            <a:lvl1pPr marL="0" indent="0">
              <a:buNone/>
              <a:defRPr sz="1400"/>
            </a:lvl1pPr>
          </a:lstStyle>
          <a:p>
            <a:r>
              <a:rPr lang="en-US" dirty="0"/>
              <a:t>Insert picture</a:t>
            </a:r>
          </a:p>
        </p:txBody>
      </p:sp>
      <p:sp>
        <p:nvSpPr>
          <p:cNvPr id="43" name="Text Placeholder 5"/>
          <p:cNvSpPr>
            <a:spLocks noGrp="1"/>
          </p:cNvSpPr>
          <p:nvPr>
            <p:ph type="body" sz="quarter" idx="30" hasCustomPrompt="1"/>
          </p:nvPr>
        </p:nvSpPr>
        <p:spPr>
          <a:xfrm>
            <a:off x="3770065" y="3986141"/>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44" name="Text Placeholder 5"/>
          <p:cNvSpPr>
            <a:spLocks noGrp="1"/>
          </p:cNvSpPr>
          <p:nvPr>
            <p:ph type="body" sz="quarter" idx="31" hasCustomPrompt="1"/>
          </p:nvPr>
        </p:nvSpPr>
        <p:spPr>
          <a:xfrm>
            <a:off x="3770065" y="4197957"/>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45" name="Text Placeholder 5"/>
          <p:cNvSpPr>
            <a:spLocks noGrp="1"/>
          </p:cNvSpPr>
          <p:nvPr>
            <p:ph type="body" sz="quarter" idx="32" hasCustomPrompt="1"/>
          </p:nvPr>
        </p:nvSpPr>
        <p:spPr>
          <a:xfrm>
            <a:off x="3770065" y="4494532"/>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46" name="Text Placeholder 5"/>
          <p:cNvSpPr>
            <a:spLocks noGrp="1"/>
          </p:cNvSpPr>
          <p:nvPr>
            <p:ph type="body" sz="quarter" idx="33" hasCustomPrompt="1"/>
          </p:nvPr>
        </p:nvSpPr>
        <p:spPr>
          <a:xfrm>
            <a:off x="4014948" y="5023208"/>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47" name="Text Placeholder 5"/>
          <p:cNvSpPr>
            <a:spLocks noGrp="1"/>
          </p:cNvSpPr>
          <p:nvPr>
            <p:ph type="body" sz="quarter" idx="34" hasCustomPrompt="1"/>
          </p:nvPr>
        </p:nvSpPr>
        <p:spPr>
          <a:xfrm>
            <a:off x="4014948" y="5306015"/>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grpSp>
        <p:nvGrpSpPr>
          <p:cNvPr id="48" name="Gruppieren 2">
            <a:extLst>
              <a:ext uri="{FF2B5EF4-FFF2-40B4-BE49-F238E27FC236}">
                <a16:creationId xmlns:a16="http://schemas.microsoft.com/office/drawing/2014/main" id="{BE697CE9-EBDE-6B4A-BE70-582D92A8A831}"/>
              </a:ext>
            </a:extLst>
          </p:cNvPr>
          <p:cNvGrpSpPr/>
          <p:nvPr/>
        </p:nvGrpSpPr>
        <p:grpSpPr>
          <a:xfrm>
            <a:off x="8701917" y="5043528"/>
            <a:ext cx="171180" cy="171180"/>
            <a:chOff x="3392092" y="1841122"/>
            <a:chExt cx="646508" cy="646508"/>
          </a:xfrm>
        </p:grpSpPr>
        <p:sp>
          <p:nvSpPr>
            <p:cNvPr id="49" name="Rechteck 14">
              <a:extLst>
                <a:ext uri="{FF2B5EF4-FFF2-40B4-BE49-F238E27FC236}">
                  <a16:creationId xmlns:a16="http://schemas.microsoft.com/office/drawing/2014/main" id="{E142A731-19B7-C34D-9534-9E05108F895F}"/>
                </a:ext>
              </a:extLst>
            </p:cNvPr>
            <p:cNvSpPr>
              <a:spLocks noChangeAspect="1"/>
            </p:cNvSpPr>
            <p:nvPr/>
          </p:nvSpPr>
          <p:spPr bwMode="gray">
            <a:xfrm>
              <a:off x="3392092" y="1841122"/>
              <a:ext cx="646508" cy="646508"/>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50" name="Freeform 49">
              <a:extLst>
                <a:ext uri="{FF2B5EF4-FFF2-40B4-BE49-F238E27FC236}">
                  <a16:creationId xmlns:a16="http://schemas.microsoft.com/office/drawing/2014/main" id="{F97E84AE-4AD9-4B44-9AA1-F797FC373809}"/>
                </a:ext>
              </a:extLst>
            </p:cNvPr>
            <p:cNvSpPr>
              <a:spLocks noChangeAspect="1"/>
            </p:cNvSpPr>
            <p:nvPr/>
          </p:nvSpPr>
          <p:spPr bwMode="auto">
            <a:xfrm>
              <a:off x="3546638" y="1970424"/>
              <a:ext cx="337415" cy="387905"/>
            </a:xfrm>
            <a:custGeom>
              <a:avLst/>
              <a:gdLst>
                <a:gd name="T0" fmla="*/ 573 w 1624"/>
                <a:gd name="T1" fmla="*/ 1257 h 1867"/>
                <a:gd name="T2" fmla="*/ 662 w 1624"/>
                <a:gd name="T3" fmla="*/ 1288 h 1867"/>
                <a:gd name="T4" fmla="*/ 938 w 1624"/>
                <a:gd name="T5" fmla="*/ 1051 h 1867"/>
                <a:gd name="T6" fmla="*/ 1106 w 1624"/>
                <a:gd name="T7" fmla="*/ 731 h 1867"/>
                <a:gd name="T8" fmla="*/ 1059 w 1624"/>
                <a:gd name="T9" fmla="*/ 645 h 1867"/>
                <a:gd name="T10" fmla="*/ 1001 w 1624"/>
                <a:gd name="T11" fmla="*/ 613 h 1867"/>
                <a:gd name="T12" fmla="*/ 924 w 1624"/>
                <a:gd name="T13" fmla="*/ 432 h 1867"/>
                <a:gd name="T14" fmla="*/ 1114 w 1624"/>
                <a:gd name="T15" fmla="*/ 81 h 1867"/>
                <a:gd name="T16" fmla="*/ 1287 w 1624"/>
                <a:gd name="T17" fmla="*/ 35 h 1867"/>
                <a:gd name="T18" fmla="*/ 1350 w 1624"/>
                <a:gd name="T19" fmla="*/ 69 h 1867"/>
                <a:gd name="T20" fmla="*/ 1527 w 1624"/>
                <a:gd name="T21" fmla="*/ 235 h 1867"/>
                <a:gd name="T22" fmla="*/ 1583 w 1624"/>
                <a:gd name="T23" fmla="*/ 555 h 1867"/>
                <a:gd name="T24" fmla="*/ 1172 w 1624"/>
                <a:gd name="T25" fmla="*/ 1253 h 1867"/>
                <a:gd name="T26" fmla="*/ 586 w 1624"/>
                <a:gd name="T27" fmla="*/ 1803 h 1867"/>
                <a:gd name="T28" fmla="*/ 269 w 1624"/>
                <a:gd name="T29" fmla="*/ 1807 h 1867"/>
                <a:gd name="T30" fmla="*/ 33 w 1624"/>
                <a:gd name="T31" fmla="*/ 1602 h 1867"/>
                <a:gd name="T32" fmla="*/ 2 w 1624"/>
                <a:gd name="T33" fmla="*/ 1508 h 1867"/>
                <a:gd name="T34" fmla="*/ 45 w 1624"/>
                <a:gd name="T35" fmla="*/ 1421 h 1867"/>
                <a:gd name="T36" fmla="*/ 346 w 1624"/>
                <a:gd name="T37" fmla="*/ 1158 h 1867"/>
                <a:gd name="T38" fmla="*/ 448 w 1624"/>
                <a:gd name="T39" fmla="*/ 1145 h 1867"/>
                <a:gd name="T40" fmla="*/ 573 w 1624"/>
                <a:gd name="T41" fmla="*/ 1257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4" h="1867">
                  <a:moveTo>
                    <a:pt x="573" y="1257"/>
                  </a:moveTo>
                  <a:cubicBezTo>
                    <a:pt x="592" y="1282"/>
                    <a:pt x="630" y="1303"/>
                    <a:pt x="662" y="1288"/>
                  </a:cubicBezTo>
                  <a:cubicBezTo>
                    <a:pt x="753" y="1245"/>
                    <a:pt x="854" y="1156"/>
                    <a:pt x="938" y="1051"/>
                  </a:cubicBezTo>
                  <a:cubicBezTo>
                    <a:pt x="1020" y="948"/>
                    <a:pt x="1084" y="831"/>
                    <a:pt x="1106" y="731"/>
                  </a:cubicBezTo>
                  <a:cubicBezTo>
                    <a:pt x="1113" y="696"/>
                    <a:pt x="1089" y="661"/>
                    <a:pt x="1059" y="645"/>
                  </a:cubicBezTo>
                  <a:cubicBezTo>
                    <a:pt x="1001" y="613"/>
                    <a:pt x="1001" y="613"/>
                    <a:pt x="1001" y="613"/>
                  </a:cubicBezTo>
                  <a:cubicBezTo>
                    <a:pt x="942" y="580"/>
                    <a:pt x="888" y="499"/>
                    <a:pt x="924" y="432"/>
                  </a:cubicBezTo>
                  <a:cubicBezTo>
                    <a:pt x="1114" y="81"/>
                    <a:pt x="1114" y="81"/>
                    <a:pt x="1114" y="81"/>
                  </a:cubicBezTo>
                  <a:cubicBezTo>
                    <a:pt x="1150" y="16"/>
                    <a:pt x="1224" y="0"/>
                    <a:pt x="1287" y="35"/>
                  </a:cubicBezTo>
                  <a:cubicBezTo>
                    <a:pt x="1350" y="69"/>
                    <a:pt x="1350" y="69"/>
                    <a:pt x="1350" y="69"/>
                  </a:cubicBezTo>
                  <a:cubicBezTo>
                    <a:pt x="1415" y="105"/>
                    <a:pt x="1479" y="165"/>
                    <a:pt x="1527" y="235"/>
                  </a:cubicBezTo>
                  <a:cubicBezTo>
                    <a:pt x="1593" y="332"/>
                    <a:pt x="1624" y="442"/>
                    <a:pt x="1583" y="555"/>
                  </a:cubicBezTo>
                  <a:cubicBezTo>
                    <a:pt x="1500" y="781"/>
                    <a:pt x="1351" y="1030"/>
                    <a:pt x="1172" y="1253"/>
                  </a:cubicBezTo>
                  <a:cubicBezTo>
                    <a:pt x="994" y="1477"/>
                    <a:pt x="786" y="1676"/>
                    <a:pt x="586" y="1803"/>
                  </a:cubicBezTo>
                  <a:cubicBezTo>
                    <a:pt x="486" y="1867"/>
                    <a:pt x="375" y="1856"/>
                    <a:pt x="269" y="1807"/>
                  </a:cubicBezTo>
                  <a:cubicBezTo>
                    <a:pt x="157" y="1755"/>
                    <a:pt x="106" y="1695"/>
                    <a:pt x="33" y="1602"/>
                  </a:cubicBezTo>
                  <a:cubicBezTo>
                    <a:pt x="11" y="1573"/>
                    <a:pt x="0" y="1540"/>
                    <a:pt x="2" y="1508"/>
                  </a:cubicBezTo>
                  <a:cubicBezTo>
                    <a:pt x="4" y="1475"/>
                    <a:pt x="18" y="1444"/>
                    <a:pt x="45" y="1421"/>
                  </a:cubicBezTo>
                  <a:cubicBezTo>
                    <a:pt x="70" y="1399"/>
                    <a:pt x="346" y="1158"/>
                    <a:pt x="346" y="1158"/>
                  </a:cubicBezTo>
                  <a:cubicBezTo>
                    <a:pt x="376" y="1134"/>
                    <a:pt x="413" y="1133"/>
                    <a:pt x="448" y="1145"/>
                  </a:cubicBezTo>
                  <a:cubicBezTo>
                    <a:pt x="510" y="1166"/>
                    <a:pt x="536" y="1210"/>
                    <a:pt x="573" y="1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grpSp>
      <p:grpSp>
        <p:nvGrpSpPr>
          <p:cNvPr id="51" name="Group 3">
            <a:extLst>
              <a:ext uri="{FF2B5EF4-FFF2-40B4-BE49-F238E27FC236}">
                <a16:creationId xmlns:a16="http://schemas.microsoft.com/office/drawing/2014/main" id="{7104BADD-8CD1-6F4A-B894-869C3BDB3EEB}"/>
              </a:ext>
            </a:extLst>
          </p:cNvPr>
          <p:cNvGrpSpPr>
            <a:grpSpLocks noChangeAspect="1"/>
          </p:cNvGrpSpPr>
          <p:nvPr>
            <p:custDataLst>
              <p:tags r:id="rId4"/>
            </p:custDataLst>
          </p:nvPr>
        </p:nvGrpSpPr>
        <p:grpSpPr>
          <a:xfrm>
            <a:off x="8701918" y="5328416"/>
            <a:ext cx="171180" cy="171180"/>
            <a:chOff x="328396" y="5313940"/>
            <a:chExt cx="720000" cy="720000"/>
          </a:xfrm>
        </p:grpSpPr>
        <p:sp>
          <p:nvSpPr>
            <p:cNvPr id="52" name="Rectangle 4">
              <a:extLst>
                <a:ext uri="{FF2B5EF4-FFF2-40B4-BE49-F238E27FC236}">
                  <a16:creationId xmlns:a16="http://schemas.microsoft.com/office/drawing/2014/main" id="{74BE3D5F-1445-6E40-8B49-72E15568383B}"/>
                </a:ext>
              </a:extLst>
            </p:cNvPr>
            <p:cNvSpPr/>
            <p:nvPr/>
          </p:nvSpPr>
          <p:spPr bwMode="gray">
            <a:xfrm>
              <a:off x="328396" y="5313940"/>
              <a:ext cx="720000" cy="720000"/>
            </a:xfrm>
            <a:prstGeom prst="rect">
              <a:avLst/>
            </a:prstGeom>
            <a:solidFill>
              <a:srgbClr val="E55A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pPr>
              <a:endParaRPr lang="en-US" sz="1000" dirty="0">
                <a:solidFill>
                  <a:schemeClr val="tx1"/>
                </a:solidFill>
                <a:latin typeface="Arial" pitchFamily="34" charset="0"/>
                <a:cs typeface="Arial" pitchFamily="34" charset="0"/>
              </a:endParaRPr>
            </a:p>
          </p:txBody>
        </p:sp>
        <p:sp>
          <p:nvSpPr>
            <p:cNvPr id="53" name="Freeform 76">
              <a:extLst>
                <a:ext uri="{FF2B5EF4-FFF2-40B4-BE49-F238E27FC236}">
                  <a16:creationId xmlns:a16="http://schemas.microsoft.com/office/drawing/2014/main" id="{55DB3C95-7D0C-D141-901E-96D692794D2B}"/>
                </a:ext>
              </a:extLst>
            </p:cNvPr>
            <p:cNvSpPr>
              <a:spLocks noChangeAspect="1" noEditPoints="1"/>
            </p:cNvSpPr>
            <p:nvPr/>
          </p:nvSpPr>
          <p:spPr bwMode="auto">
            <a:xfrm>
              <a:off x="456202" y="5509222"/>
              <a:ext cx="504000" cy="329436"/>
            </a:xfrm>
            <a:custGeom>
              <a:avLst/>
              <a:gdLst>
                <a:gd name="T0" fmla="*/ 0 w 2080"/>
                <a:gd name="T1" fmla="*/ 65 h 1360"/>
                <a:gd name="T2" fmla="*/ 0 w 2080"/>
                <a:gd name="T3" fmla="*/ 0 h 1360"/>
                <a:gd name="T4" fmla="*/ 2080 w 2080"/>
                <a:gd name="T5" fmla="*/ 0 h 1360"/>
                <a:gd name="T6" fmla="*/ 2080 w 2080"/>
                <a:gd name="T7" fmla="*/ 65 h 1360"/>
                <a:gd name="T8" fmla="*/ 1089 w 2080"/>
                <a:gd name="T9" fmla="*/ 862 h 1360"/>
                <a:gd name="T10" fmla="*/ 991 w 2080"/>
                <a:gd name="T11" fmla="*/ 862 h 1360"/>
                <a:gd name="T12" fmla="*/ 0 w 2080"/>
                <a:gd name="T13" fmla="*/ 65 h 1360"/>
                <a:gd name="T14" fmla="*/ 1139 w 2080"/>
                <a:gd name="T15" fmla="*/ 924 h 1360"/>
                <a:gd name="T16" fmla="*/ 1282 w 2080"/>
                <a:gd name="T17" fmla="*/ 810 h 1360"/>
                <a:gd name="T18" fmla="*/ 2076 w 2080"/>
                <a:gd name="T19" fmla="*/ 1360 h 1360"/>
                <a:gd name="T20" fmla="*/ 4 w 2080"/>
                <a:gd name="T21" fmla="*/ 1360 h 1360"/>
                <a:gd name="T22" fmla="*/ 798 w 2080"/>
                <a:gd name="T23" fmla="*/ 810 h 1360"/>
                <a:gd name="T24" fmla="*/ 941 w 2080"/>
                <a:gd name="T25" fmla="*/ 924 h 1360"/>
                <a:gd name="T26" fmla="*/ 1139 w 2080"/>
                <a:gd name="T27" fmla="*/ 924 h 1360"/>
                <a:gd name="T28" fmla="*/ 2 w 2080"/>
                <a:gd name="T29" fmla="*/ 137 h 1360"/>
                <a:gd name="T30" fmla="*/ 42 w 2080"/>
                <a:gd name="T31" fmla="*/ 201 h 1360"/>
                <a:gd name="T32" fmla="*/ 734 w 2080"/>
                <a:gd name="T33" fmla="*/ 758 h 1360"/>
                <a:gd name="T34" fmla="*/ 0 w 2080"/>
                <a:gd name="T35" fmla="*/ 1266 h 1360"/>
                <a:gd name="T36" fmla="*/ 0 w 2080"/>
                <a:gd name="T37" fmla="*/ 135 h 1360"/>
                <a:gd name="T38" fmla="*/ 2 w 2080"/>
                <a:gd name="T39" fmla="*/ 137 h 1360"/>
                <a:gd name="T40" fmla="*/ 2080 w 2080"/>
                <a:gd name="T41" fmla="*/ 136 h 1360"/>
                <a:gd name="T42" fmla="*/ 2080 w 2080"/>
                <a:gd name="T43" fmla="*/ 1265 h 1360"/>
                <a:gd name="T44" fmla="*/ 1346 w 2080"/>
                <a:gd name="T45" fmla="*/ 758 h 1360"/>
                <a:gd name="T46" fmla="*/ 2038 w 2080"/>
                <a:gd name="T47" fmla="*/ 201 h 1360"/>
                <a:gd name="T48" fmla="*/ 2080 w 2080"/>
                <a:gd name="T49" fmla="*/ 136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0" h="1360">
                  <a:moveTo>
                    <a:pt x="0" y="65"/>
                  </a:moveTo>
                  <a:cubicBezTo>
                    <a:pt x="0" y="0"/>
                    <a:pt x="0" y="0"/>
                    <a:pt x="0" y="0"/>
                  </a:cubicBezTo>
                  <a:cubicBezTo>
                    <a:pt x="2080" y="0"/>
                    <a:pt x="2080" y="0"/>
                    <a:pt x="2080" y="0"/>
                  </a:cubicBezTo>
                  <a:cubicBezTo>
                    <a:pt x="2080" y="65"/>
                    <a:pt x="2080" y="65"/>
                    <a:pt x="2080" y="65"/>
                  </a:cubicBezTo>
                  <a:cubicBezTo>
                    <a:pt x="1089" y="862"/>
                    <a:pt x="1089" y="862"/>
                    <a:pt x="1089" y="862"/>
                  </a:cubicBezTo>
                  <a:cubicBezTo>
                    <a:pt x="1060" y="886"/>
                    <a:pt x="1020" y="886"/>
                    <a:pt x="991" y="862"/>
                  </a:cubicBezTo>
                  <a:lnTo>
                    <a:pt x="0" y="65"/>
                  </a:lnTo>
                  <a:close/>
                  <a:moveTo>
                    <a:pt x="1139" y="924"/>
                  </a:moveTo>
                  <a:cubicBezTo>
                    <a:pt x="1282" y="810"/>
                    <a:pt x="1282" y="810"/>
                    <a:pt x="1282" y="810"/>
                  </a:cubicBezTo>
                  <a:cubicBezTo>
                    <a:pt x="2076" y="1360"/>
                    <a:pt x="2076" y="1360"/>
                    <a:pt x="2076" y="1360"/>
                  </a:cubicBezTo>
                  <a:cubicBezTo>
                    <a:pt x="4" y="1360"/>
                    <a:pt x="4" y="1360"/>
                    <a:pt x="4" y="1360"/>
                  </a:cubicBezTo>
                  <a:cubicBezTo>
                    <a:pt x="798" y="810"/>
                    <a:pt x="798" y="810"/>
                    <a:pt x="798" y="810"/>
                  </a:cubicBezTo>
                  <a:cubicBezTo>
                    <a:pt x="941" y="924"/>
                    <a:pt x="941" y="924"/>
                    <a:pt x="941" y="924"/>
                  </a:cubicBezTo>
                  <a:cubicBezTo>
                    <a:pt x="1000" y="972"/>
                    <a:pt x="1080" y="972"/>
                    <a:pt x="1139" y="924"/>
                  </a:cubicBezTo>
                  <a:close/>
                  <a:moveTo>
                    <a:pt x="2" y="137"/>
                  </a:moveTo>
                  <a:cubicBezTo>
                    <a:pt x="8" y="163"/>
                    <a:pt x="22" y="185"/>
                    <a:pt x="42" y="201"/>
                  </a:cubicBezTo>
                  <a:cubicBezTo>
                    <a:pt x="734" y="758"/>
                    <a:pt x="734" y="758"/>
                    <a:pt x="734" y="758"/>
                  </a:cubicBezTo>
                  <a:cubicBezTo>
                    <a:pt x="0" y="1266"/>
                    <a:pt x="0" y="1266"/>
                    <a:pt x="0" y="1266"/>
                  </a:cubicBezTo>
                  <a:cubicBezTo>
                    <a:pt x="0" y="135"/>
                    <a:pt x="0" y="135"/>
                    <a:pt x="0" y="135"/>
                  </a:cubicBezTo>
                  <a:lnTo>
                    <a:pt x="2" y="137"/>
                  </a:lnTo>
                  <a:close/>
                  <a:moveTo>
                    <a:pt x="2080" y="136"/>
                  </a:moveTo>
                  <a:cubicBezTo>
                    <a:pt x="2080" y="1265"/>
                    <a:pt x="2080" y="1265"/>
                    <a:pt x="2080" y="1265"/>
                  </a:cubicBezTo>
                  <a:cubicBezTo>
                    <a:pt x="1346" y="758"/>
                    <a:pt x="1346" y="758"/>
                    <a:pt x="1346" y="758"/>
                  </a:cubicBezTo>
                  <a:cubicBezTo>
                    <a:pt x="2038" y="201"/>
                    <a:pt x="2038" y="201"/>
                    <a:pt x="2038" y="201"/>
                  </a:cubicBezTo>
                  <a:cubicBezTo>
                    <a:pt x="2060" y="182"/>
                    <a:pt x="2072" y="162"/>
                    <a:pt x="2080" y="1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000"/>
            </a:p>
          </p:txBody>
        </p:sp>
      </p:grpSp>
      <p:cxnSp>
        <p:nvCxnSpPr>
          <p:cNvPr id="54" name="Straight Connector 53"/>
          <p:cNvCxnSpPr/>
          <p:nvPr/>
        </p:nvCxnSpPr>
        <p:spPr>
          <a:xfrm>
            <a:off x="7287766" y="5653422"/>
            <a:ext cx="3888000" cy="0"/>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55" name="Picture Placeholder 3"/>
          <p:cNvSpPr>
            <a:spLocks noGrp="1"/>
          </p:cNvSpPr>
          <p:nvPr>
            <p:ph type="pic" sz="quarter" idx="35" hasCustomPrompt="1"/>
          </p:nvPr>
        </p:nvSpPr>
        <p:spPr>
          <a:xfrm>
            <a:off x="7287766" y="3984193"/>
            <a:ext cx="1188677" cy="1547840"/>
          </a:xfrm>
          <a:solidFill>
            <a:srgbClr val="D9DADB"/>
          </a:solidFill>
        </p:spPr>
        <p:txBody>
          <a:bodyPr/>
          <a:lstStyle>
            <a:lvl1pPr marL="0" indent="0">
              <a:buNone/>
              <a:defRPr sz="1400"/>
            </a:lvl1pPr>
          </a:lstStyle>
          <a:p>
            <a:r>
              <a:rPr lang="en-US" dirty="0"/>
              <a:t>Insert picture</a:t>
            </a:r>
          </a:p>
        </p:txBody>
      </p:sp>
      <p:sp>
        <p:nvSpPr>
          <p:cNvPr id="56" name="Text Placeholder 5"/>
          <p:cNvSpPr>
            <a:spLocks noGrp="1"/>
          </p:cNvSpPr>
          <p:nvPr>
            <p:ph type="body" sz="quarter" idx="36" hasCustomPrompt="1"/>
          </p:nvPr>
        </p:nvSpPr>
        <p:spPr>
          <a:xfrm>
            <a:off x="8701917" y="3983730"/>
            <a:ext cx="2463190" cy="192360"/>
          </a:xfrm>
        </p:spPr>
        <p:txBody>
          <a:bodyPr lIns="0" tIns="0" rIns="0" bIns="0" anchor="ctr" anchorCtr="0"/>
          <a:lstStyle>
            <a:lvl1pPr marL="0" indent="0" algn="l">
              <a:lnSpc>
                <a:spcPct val="100000"/>
              </a:lnSpc>
              <a:buNone/>
              <a:defRPr sz="100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Country</a:t>
            </a:r>
          </a:p>
        </p:txBody>
      </p:sp>
      <p:sp>
        <p:nvSpPr>
          <p:cNvPr id="57" name="Text Placeholder 5"/>
          <p:cNvSpPr>
            <a:spLocks noGrp="1"/>
          </p:cNvSpPr>
          <p:nvPr>
            <p:ph type="body" sz="quarter" idx="37" hasCustomPrompt="1"/>
          </p:nvPr>
        </p:nvSpPr>
        <p:spPr>
          <a:xfrm>
            <a:off x="8701917" y="4195546"/>
            <a:ext cx="2463190" cy="266182"/>
          </a:xfrm>
        </p:spPr>
        <p:txBody>
          <a:bodyPr lIns="0" tIns="0" rIns="0" bIns="0" anchor="b" anchorCtr="0"/>
          <a:lstStyle>
            <a:lvl1pPr marL="0" indent="0" algn="l">
              <a:lnSpc>
                <a:spcPct val="100000"/>
              </a:lnSpc>
              <a:buNone/>
              <a:defRPr sz="1400" b="1" baseline="0">
                <a:solidFill>
                  <a:schemeClr val="tx2"/>
                </a:solidFill>
              </a:defRPr>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Name, Surname</a:t>
            </a:r>
          </a:p>
        </p:txBody>
      </p:sp>
      <p:sp>
        <p:nvSpPr>
          <p:cNvPr id="58" name="Text Placeholder 5"/>
          <p:cNvSpPr>
            <a:spLocks noGrp="1"/>
          </p:cNvSpPr>
          <p:nvPr>
            <p:ph type="body" sz="quarter" idx="38" hasCustomPrompt="1"/>
          </p:nvPr>
        </p:nvSpPr>
        <p:spPr>
          <a:xfrm>
            <a:off x="8701917" y="4492121"/>
            <a:ext cx="2463190"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Job Position</a:t>
            </a:r>
          </a:p>
        </p:txBody>
      </p:sp>
      <p:sp>
        <p:nvSpPr>
          <p:cNvPr id="59" name="Text Placeholder 5"/>
          <p:cNvSpPr>
            <a:spLocks noGrp="1"/>
          </p:cNvSpPr>
          <p:nvPr>
            <p:ph type="body" sz="quarter" idx="39" hasCustomPrompt="1"/>
          </p:nvPr>
        </p:nvSpPr>
        <p:spPr>
          <a:xfrm>
            <a:off x="8946800" y="5020797"/>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Phone number</a:t>
            </a:r>
          </a:p>
        </p:txBody>
      </p:sp>
      <p:sp>
        <p:nvSpPr>
          <p:cNvPr id="60" name="Text Placeholder 5"/>
          <p:cNvSpPr>
            <a:spLocks noGrp="1"/>
          </p:cNvSpPr>
          <p:nvPr>
            <p:ph type="body" sz="quarter" idx="40" hasCustomPrompt="1"/>
          </p:nvPr>
        </p:nvSpPr>
        <p:spPr>
          <a:xfrm>
            <a:off x="8946800" y="5303604"/>
            <a:ext cx="2218307" cy="192360"/>
          </a:xfrm>
        </p:spPr>
        <p:txBody>
          <a:bodyPr lIns="0" tIns="0" rIns="0" bIns="0" anchor="ctr" anchorCtr="0"/>
          <a:lstStyle>
            <a:lvl1pPr marL="0" indent="0" algn="l">
              <a:lnSpc>
                <a:spcPct val="100000"/>
              </a:lnSpc>
              <a:buNone/>
              <a:defRPr sz="1000" baseline="0"/>
            </a:lvl1pPr>
            <a:lvl2pPr marL="0" indent="0">
              <a:lnSpc>
                <a:spcPct val="100000"/>
              </a:lnSpc>
              <a:buNone/>
              <a:defRPr sz="1000"/>
            </a:lvl2pPr>
            <a:lvl3pPr marL="0" indent="0">
              <a:lnSpc>
                <a:spcPct val="100000"/>
              </a:lnSpc>
              <a:buNone/>
              <a:defRPr sz="1000"/>
            </a:lvl3pPr>
            <a:lvl4pPr marL="0" indent="0">
              <a:lnSpc>
                <a:spcPct val="100000"/>
              </a:lnSpc>
              <a:buNone/>
              <a:defRPr sz="1000"/>
            </a:lvl4pPr>
            <a:lvl5pPr marL="0" indent="0">
              <a:lnSpc>
                <a:spcPct val="100000"/>
              </a:lnSpc>
              <a:buNone/>
              <a:defRPr sz="1000"/>
            </a:lvl5pPr>
          </a:lstStyle>
          <a:p>
            <a:pPr lvl="0"/>
            <a:r>
              <a:rPr lang="en-US" dirty="0"/>
              <a:t>Email address</a:t>
            </a:r>
          </a:p>
        </p:txBody>
      </p:sp>
    </p:spTree>
    <p:extLst>
      <p:ext uri="{BB962C8B-B14F-4D97-AF65-F5344CB8AC3E}">
        <p14:creationId xmlns:p14="http://schemas.microsoft.com/office/powerpoint/2010/main" val="6678008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pic>
        <p:nvPicPr>
          <p:cNvPr id="30" name="picture">
            <a:extLst>
              <a:ext uri="{FF2B5EF4-FFF2-40B4-BE49-F238E27FC236}">
                <a16:creationId xmlns:a16="http://schemas.microsoft.com/office/drawing/2014/main" id="{8BF907F5-A9CD-2740-AF54-6BACB62334AE}"/>
              </a:ext>
            </a:extLst>
          </p:cNvPr>
          <p:cNvPicPr>
            <a:picLocks noChangeAspect="1"/>
          </p:cNvPicPr>
          <p:nvPr/>
        </p:nvPicPr>
        <p:blipFill rotWithShape="1">
          <a:blip r:embed="rId2"/>
          <a:srcRect l="2437" t="1" r="7487" b="9924"/>
          <a:stretch/>
        </p:blipFill>
        <p:spPr>
          <a:xfrm>
            <a:off x="2620212" y="-8808"/>
            <a:ext cx="9697299" cy="6866807"/>
          </a:xfrm>
          <a:prstGeom prst="rect">
            <a:avLst/>
          </a:prstGeom>
        </p:spPr>
      </p:pic>
      <p:sp>
        <p:nvSpPr>
          <p:cNvPr id="29" name="shpPicture"/>
          <p:cNvSpPr/>
          <p:nvPr/>
        </p:nvSpPr>
        <p:spPr>
          <a:xfrm>
            <a:off x="0" y="0"/>
            <a:ext cx="4347306" cy="6858000"/>
          </a:xfrm>
          <a:custGeom>
            <a:avLst/>
            <a:gdLst>
              <a:gd name="connsiteX0" fmla="*/ 0 w 4347306"/>
              <a:gd name="connsiteY0" fmla="*/ 0 h 6858000"/>
              <a:gd name="connsiteX1" fmla="*/ 3252806 w 4347306"/>
              <a:gd name="connsiteY1" fmla="*/ 0 h 6858000"/>
              <a:gd name="connsiteX2" fmla="*/ 4347306 w 4347306"/>
              <a:gd name="connsiteY2" fmla="*/ 4140909 h 6858000"/>
              <a:gd name="connsiteX3" fmla="*/ 2943442 w 4347306"/>
              <a:gd name="connsiteY3" fmla="*/ 6858000 h 6858000"/>
              <a:gd name="connsiteX4" fmla="*/ 0 w 43473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7306" h="6858000">
                <a:moveTo>
                  <a:pt x="0" y="0"/>
                </a:moveTo>
                <a:lnTo>
                  <a:pt x="3252806" y="0"/>
                </a:lnTo>
                <a:lnTo>
                  <a:pt x="4347306" y="4140909"/>
                </a:lnTo>
                <a:lnTo>
                  <a:pt x="2943442"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grpSp>
        <p:nvGrpSpPr>
          <p:cNvPr id="14" name="logo">
            <a:extLst>
              <a:ext uri="{FF2B5EF4-FFF2-40B4-BE49-F238E27FC236}">
                <a16:creationId xmlns:a16="http://schemas.microsoft.com/office/drawing/2014/main" id="{18C26D95-70F8-8A4D-9F18-DCCB92522AF8}"/>
              </a:ext>
            </a:extLst>
          </p:cNvPr>
          <p:cNvGrpSpPr/>
          <p:nvPr/>
        </p:nvGrpSpPr>
        <p:grpSpPr bwMode="gray">
          <a:xfrm>
            <a:off x="417363" y="407485"/>
            <a:ext cx="1518585" cy="646507"/>
            <a:chOff x="334963" y="296652"/>
            <a:chExt cx="1268411" cy="540000"/>
          </a:xfrm>
        </p:grpSpPr>
        <p:sp>
          <p:nvSpPr>
            <p:cNvPr id="17" name="Freeform 6">
              <a:extLst>
                <a:ext uri="{FF2B5EF4-FFF2-40B4-BE49-F238E27FC236}">
                  <a16:creationId xmlns:a16="http://schemas.microsoft.com/office/drawing/2014/main" id="{08737AD0-E375-E445-97E6-CD2E2DF60620}"/>
                </a:ext>
              </a:extLst>
            </p:cNvPr>
            <p:cNvSpPr>
              <a:spLocks noEditPoints="1"/>
            </p:cNvSpPr>
            <p:nvPr/>
          </p:nvSpPr>
          <p:spPr bwMode="gray">
            <a:xfrm>
              <a:off x="982662" y="360462"/>
              <a:ext cx="620712" cy="431800"/>
            </a:xfrm>
            <a:custGeom>
              <a:avLst/>
              <a:gdLst>
                <a:gd name="T0" fmla="*/ 19 w 1809"/>
                <a:gd name="T1" fmla="*/ 97 h 1253"/>
                <a:gd name="T2" fmla="*/ 165 w 1809"/>
                <a:gd name="T3" fmla="*/ 41 h 1253"/>
                <a:gd name="T4" fmla="*/ 211 w 1809"/>
                <a:gd name="T5" fmla="*/ 224 h 1253"/>
                <a:gd name="T6" fmla="*/ 248 w 1809"/>
                <a:gd name="T7" fmla="*/ 155 h 1253"/>
                <a:gd name="T8" fmla="*/ 931 w 1809"/>
                <a:gd name="T9" fmla="*/ 995 h 1253"/>
                <a:gd name="T10" fmla="*/ 858 w 1809"/>
                <a:gd name="T11" fmla="*/ 1115 h 1253"/>
                <a:gd name="T12" fmla="*/ 749 w 1809"/>
                <a:gd name="T13" fmla="*/ 1117 h 1253"/>
                <a:gd name="T14" fmla="*/ 681 w 1809"/>
                <a:gd name="T15" fmla="*/ 1055 h 1253"/>
                <a:gd name="T16" fmla="*/ 800 w 1809"/>
                <a:gd name="T17" fmla="*/ 1054 h 1253"/>
                <a:gd name="T18" fmla="*/ 884 w 1809"/>
                <a:gd name="T19" fmla="*/ 1181 h 1253"/>
                <a:gd name="T20" fmla="*/ 118 w 1809"/>
                <a:gd name="T21" fmla="*/ 1086 h 1253"/>
                <a:gd name="T22" fmla="*/ 147 w 1809"/>
                <a:gd name="T23" fmla="*/ 1026 h 1253"/>
                <a:gd name="T24" fmla="*/ 102 w 1809"/>
                <a:gd name="T25" fmla="*/ 1026 h 1253"/>
                <a:gd name="T26" fmla="*/ 639 w 1809"/>
                <a:gd name="T27" fmla="*/ 84 h 1253"/>
                <a:gd name="T28" fmla="*/ 763 w 1809"/>
                <a:gd name="T29" fmla="*/ 145 h 1253"/>
                <a:gd name="T30" fmla="*/ 863 w 1809"/>
                <a:gd name="T31" fmla="*/ 221 h 1253"/>
                <a:gd name="T32" fmla="*/ 834 w 1809"/>
                <a:gd name="T33" fmla="*/ 208 h 1253"/>
                <a:gd name="T34" fmla="*/ 719 w 1809"/>
                <a:gd name="T35" fmla="*/ 182 h 1253"/>
                <a:gd name="T36" fmla="*/ 507 w 1809"/>
                <a:gd name="T37" fmla="*/ 711 h 1253"/>
                <a:gd name="T38" fmla="*/ 614 w 1809"/>
                <a:gd name="T39" fmla="*/ 706 h 1253"/>
                <a:gd name="T40" fmla="*/ 736 w 1809"/>
                <a:gd name="T41" fmla="*/ 730 h 1253"/>
                <a:gd name="T42" fmla="*/ 607 w 1809"/>
                <a:gd name="T43" fmla="*/ 539 h 1253"/>
                <a:gd name="T44" fmla="*/ 1505 w 1809"/>
                <a:gd name="T45" fmla="*/ 1136 h 1253"/>
                <a:gd name="T46" fmla="*/ 1613 w 1809"/>
                <a:gd name="T47" fmla="*/ 1002 h 1253"/>
                <a:gd name="T48" fmla="*/ 1472 w 1809"/>
                <a:gd name="T49" fmla="*/ 1164 h 1253"/>
                <a:gd name="T50" fmla="*/ 1525 w 1809"/>
                <a:gd name="T51" fmla="*/ 1142 h 1253"/>
                <a:gd name="T52" fmla="*/ 1556 w 1809"/>
                <a:gd name="T53" fmla="*/ 1172 h 1253"/>
                <a:gd name="T54" fmla="*/ 1387 w 1809"/>
                <a:gd name="T55" fmla="*/ 910 h 1253"/>
                <a:gd name="T56" fmla="*/ 1261 w 1809"/>
                <a:gd name="T57" fmla="*/ 1157 h 1253"/>
                <a:gd name="T58" fmla="*/ 1413 w 1809"/>
                <a:gd name="T59" fmla="*/ 934 h 1253"/>
                <a:gd name="T60" fmla="*/ 1378 w 1809"/>
                <a:gd name="T61" fmla="*/ 1052 h 1253"/>
                <a:gd name="T62" fmla="*/ 488 w 1809"/>
                <a:gd name="T63" fmla="*/ 85 h 1253"/>
                <a:gd name="T64" fmla="*/ 509 w 1809"/>
                <a:gd name="T65" fmla="*/ 112 h 1253"/>
                <a:gd name="T66" fmla="*/ 548 w 1809"/>
                <a:gd name="T67" fmla="*/ 1187 h 1253"/>
                <a:gd name="T68" fmla="*/ 472 w 1809"/>
                <a:gd name="T69" fmla="*/ 1122 h 1253"/>
                <a:gd name="T70" fmla="*/ 558 w 1809"/>
                <a:gd name="T71" fmla="*/ 1157 h 1253"/>
                <a:gd name="T72" fmla="*/ 287 w 1809"/>
                <a:gd name="T73" fmla="*/ 654 h 1253"/>
                <a:gd name="T74" fmla="*/ 416 w 1809"/>
                <a:gd name="T75" fmla="*/ 684 h 1253"/>
                <a:gd name="T76" fmla="*/ 1106 w 1809"/>
                <a:gd name="T77" fmla="*/ 147 h 1253"/>
                <a:gd name="T78" fmla="*/ 1229 w 1809"/>
                <a:gd name="T79" fmla="*/ 258 h 1253"/>
                <a:gd name="T80" fmla="*/ 1106 w 1809"/>
                <a:gd name="T81" fmla="*/ 96 h 1253"/>
                <a:gd name="T82" fmla="*/ 1219 w 1809"/>
                <a:gd name="T83" fmla="*/ 1077 h 1253"/>
                <a:gd name="T84" fmla="*/ 1214 w 1809"/>
                <a:gd name="T85" fmla="*/ 1157 h 1253"/>
                <a:gd name="T86" fmla="*/ 1150 w 1809"/>
                <a:gd name="T87" fmla="*/ 1092 h 1253"/>
                <a:gd name="T88" fmla="*/ 1139 w 1809"/>
                <a:gd name="T89" fmla="*/ 1070 h 1253"/>
                <a:gd name="T90" fmla="*/ 1659 w 1809"/>
                <a:gd name="T91" fmla="*/ 1031 h 1253"/>
                <a:gd name="T92" fmla="*/ 1714 w 1809"/>
                <a:gd name="T93" fmla="*/ 1155 h 1253"/>
                <a:gd name="T94" fmla="*/ 1760 w 1809"/>
                <a:gd name="T95" fmla="*/ 1030 h 1253"/>
                <a:gd name="T96" fmla="*/ 111 w 1809"/>
                <a:gd name="T97" fmla="*/ 569 h 1253"/>
                <a:gd name="T98" fmla="*/ 109 w 1809"/>
                <a:gd name="T99" fmla="*/ 460 h 1253"/>
                <a:gd name="T100" fmla="*/ 32 w 1809"/>
                <a:gd name="T101" fmla="*/ 704 h 1253"/>
                <a:gd name="T102" fmla="*/ 310 w 1809"/>
                <a:gd name="T103" fmla="*/ 1058 h 1253"/>
                <a:gd name="T104" fmla="*/ 431 w 1809"/>
                <a:gd name="T105" fmla="*/ 1044 h 1253"/>
                <a:gd name="T106" fmla="*/ 278 w 1809"/>
                <a:gd name="T107" fmla="*/ 1165 h 1253"/>
                <a:gd name="T108" fmla="*/ 261 w 1809"/>
                <a:gd name="T109" fmla="*/ 540 h 1253"/>
                <a:gd name="T110" fmla="*/ 150 w 1809"/>
                <a:gd name="T111" fmla="*/ 635 h 1253"/>
                <a:gd name="T112" fmla="*/ 994 w 1809"/>
                <a:gd name="T113" fmla="*/ 1185 h 1253"/>
                <a:gd name="T114" fmla="*/ 331 w 1809"/>
                <a:gd name="T115" fmla="*/ 176 h 1253"/>
                <a:gd name="T116" fmla="*/ 333 w 1809"/>
                <a:gd name="T117" fmla="*/ 109 h 1253"/>
                <a:gd name="T118" fmla="*/ 946 w 1809"/>
                <a:gd name="T119" fmla="*/ 234 h 1253"/>
                <a:gd name="T120" fmla="*/ 1022 w 1809"/>
                <a:gd name="T121" fmla="*/ 113 h 1253"/>
                <a:gd name="T122" fmla="*/ 949 w 1809"/>
                <a:gd name="T123" fmla="*/ 65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9" h="1253">
                  <a:moveTo>
                    <a:pt x="248" y="198"/>
                  </a:moveTo>
                  <a:cubicBezTo>
                    <a:pt x="248" y="211"/>
                    <a:pt x="248" y="224"/>
                    <a:pt x="249" y="237"/>
                  </a:cubicBezTo>
                  <a:cubicBezTo>
                    <a:pt x="249" y="245"/>
                    <a:pt x="246" y="249"/>
                    <a:pt x="240" y="253"/>
                  </a:cubicBezTo>
                  <a:cubicBezTo>
                    <a:pt x="231" y="260"/>
                    <a:pt x="220" y="264"/>
                    <a:pt x="209" y="268"/>
                  </a:cubicBezTo>
                  <a:cubicBezTo>
                    <a:pt x="179" y="279"/>
                    <a:pt x="148" y="280"/>
                    <a:pt x="118" y="275"/>
                  </a:cubicBezTo>
                  <a:cubicBezTo>
                    <a:pt x="86" y="269"/>
                    <a:pt x="58" y="252"/>
                    <a:pt x="39" y="224"/>
                  </a:cubicBezTo>
                  <a:cubicBezTo>
                    <a:pt x="24" y="203"/>
                    <a:pt x="18" y="180"/>
                    <a:pt x="15" y="155"/>
                  </a:cubicBezTo>
                  <a:cubicBezTo>
                    <a:pt x="11" y="135"/>
                    <a:pt x="15" y="115"/>
                    <a:pt x="19" y="97"/>
                  </a:cubicBezTo>
                  <a:cubicBezTo>
                    <a:pt x="26" y="68"/>
                    <a:pt x="42" y="44"/>
                    <a:pt x="68" y="27"/>
                  </a:cubicBezTo>
                  <a:cubicBezTo>
                    <a:pt x="87" y="14"/>
                    <a:pt x="109" y="6"/>
                    <a:pt x="133" y="5"/>
                  </a:cubicBezTo>
                  <a:cubicBezTo>
                    <a:pt x="149" y="4"/>
                    <a:pt x="165" y="5"/>
                    <a:pt x="181" y="6"/>
                  </a:cubicBezTo>
                  <a:cubicBezTo>
                    <a:pt x="204" y="8"/>
                    <a:pt x="225" y="20"/>
                    <a:pt x="243" y="35"/>
                  </a:cubicBezTo>
                  <a:cubicBezTo>
                    <a:pt x="246" y="37"/>
                    <a:pt x="246" y="40"/>
                    <a:pt x="244" y="43"/>
                  </a:cubicBezTo>
                  <a:cubicBezTo>
                    <a:pt x="242" y="47"/>
                    <a:pt x="239" y="52"/>
                    <a:pt x="236" y="55"/>
                  </a:cubicBezTo>
                  <a:cubicBezTo>
                    <a:pt x="226" y="65"/>
                    <a:pt x="224" y="65"/>
                    <a:pt x="206" y="54"/>
                  </a:cubicBezTo>
                  <a:cubicBezTo>
                    <a:pt x="193" y="46"/>
                    <a:pt x="180" y="40"/>
                    <a:pt x="165" y="41"/>
                  </a:cubicBezTo>
                  <a:cubicBezTo>
                    <a:pt x="151" y="41"/>
                    <a:pt x="137" y="39"/>
                    <a:pt x="124" y="42"/>
                  </a:cubicBezTo>
                  <a:cubicBezTo>
                    <a:pt x="104" y="46"/>
                    <a:pt x="87" y="57"/>
                    <a:pt x="75" y="74"/>
                  </a:cubicBezTo>
                  <a:cubicBezTo>
                    <a:pt x="56" y="99"/>
                    <a:pt x="51" y="129"/>
                    <a:pt x="55" y="159"/>
                  </a:cubicBezTo>
                  <a:cubicBezTo>
                    <a:pt x="60" y="189"/>
                    <a:pt x="73" y="214"/>
                    <a:pt x="98" y="230"/>
                  </a:cubicBezTo>
                  <a:cubicBezTo>
                    <a:pt x="109" y="237"/>
                    <a:pt x="121" y="242"/>
                    <a:pt x="135" y="241"/>
                  </a:cubicBezTo>
                  <a:cubicBezTo>
                    <a:pt x="146" y="241"/>
                    <a:pt x="158" y="241"/>
                    <a:pt x="169" y="241"/>
                  </a:cubicBezTo>
                  <a:cubicBezTo>
                    <a:pt x="182" y="242"/>
                    <a:pt x="193" y="235"/>
                    <a:pt x="205" y="232"/>
                  </a:cubicBezTo>
                  <a:cubicBezTo>
                    <a:pt x="210" y="231"/>
                    <a:pt x="211" y="227"/>
                    <a:pt x="211" y="224"/>
                  </a:cubicBezTo>
                  <a:cubicBezTo>
                    <a:pt x="211" y="210"/>
                    <a:pt x="211" y="196"/>
                    <a:pt x="211" y="183"/>
                  </a:cubicBezTo>
                  <a:cubicBezTo>
                    <a:pt x="211" y="177"/>
                    <a:pt x="207" y="175"/>
                    <a:pt x="202" y="175"/>
                  </a:cubicBezTo>
                  <a:cubicBezTo>
                    <a:pt x="193" y="175"/>
                    <a:pt x="184" y="175"/>
                    <a:pt x="175" y="175"/>
                  </a:cubicBezTo>
                  <a:cubicBezTo>
                    <a:pt x="171" y="175"/>
                    <a:pt x="168" y="174"/>
                    <a:pt x="166" y="171"/>
                  </a:cubicBezTo>
                  <a:cubicBezTo>
                    <a:pt x="163" y="163"/>
                    <a:pt x="164" y="154"/>
                    <a:pt x="166" y="146"/>
                  </a:cubicBezTo>
                  <a:cubicBezTo>
                    <a:pt x="167" y="142"/>
                    <a:pt x="171" y="142"/>
                    <a:pt x="175" y="142"/>
                  </a:cubicBezTo>
                  <a:cubicBezTo>
                    <a:pt x="196" y="142"/>
                    <a:pt x="217" y="142"/>
                    <a:pt x="238" y="142"/>
                  </a:cubicBezTo>
                  <a:cubicBezTo>
                    <a:pt x="247" y="142"/>
                    <a:pt x="248" y="148"/>
                    <a:pt x="248" y="155"/>
                  </a:cubicBezTo>
                  <a:cubicBezTo>
                    <a:pt x="249" y="169"/>
                    <a:pt x="248" y="183"/>
                    <a:pt x="248" y="198"/>
                  </a:cubicBezTo>
                  <a:close/>
                  <a:moveTo>
                    <a:pt x="884" y="1181"/>
                  </a:moveTo>
                  <a:cubicBezTo>
                    <a:pt x="889" y="1167"/>
                    <a:pt x="894" y="1152"/>
                    <a:pt x="898" y="1137"/>
                  </a:cubicBezTo>
                  <a:cubicBezTo>
                    <a:pt x="901" y="1127"/>
                    <a:pt x="905" y="1116"/>
                    <a:pt x="908" y="1106"/>
                  </a:cubicBezTo>
                  <a:cubicBezTo>
                    <a:pt x="911" y="1098"/>
                    <a:pt x="912" y="1089"/>
                    <a:pt x="916" y="1081"/>
                  </a:cubicBezTo>
                  <a:cubicBezTo>
                    <a:pt x="921" y="1072"/>
                    <a:pt x="923" y="1060"/>
                    <a:pt x="927" y="1050"/>
                  </a:cubicBezTo>
                  <a:cubicBezTo>
                    <a:pt x="932" y="1037"/>
                    <a:pt x="934" y="1023"/>
                    <a:pt x="940" y="1010"/>
                  </a:cubicBezTo>
                  <a:cubicBezTo>
                    <a:pt x="945" y="1001"/>
                    <a:pt x="941" y="995"/>
                    <a:pt x="931" y="995"/>
                  </a:cubicBezTo>
                  <a:cubicBezTo>
                    <a:pt x="927" y="995"/>
                    <a:pt x="922" y="995"/>
                    <a:pt x="918" y="995"/>
                  </a:cubicBezTo>
                  <a:cubicBezTo>
                    <a:pt x="913" y="995"/>
                    <a:pt x="908" y="997"/>
                    <a:pt x="907" y="1001"/>
                  </a:cubicBezTo>
                  <a:cubicBezTo>
                    <a:pt x="904" y="1008"/>
                    <a:pt x="900" y="1015"/>
                    <a:pt x="899" y="1023"/>
                  </a:cubicBezTo>
                  <a:cubicBezTo>
                    <a:pt x="897" y="1034"/>
                    <a:pt x="893" y="1045"/>
                    <a:pt x="889" y="1055"/>
                  </a:cubicBezTo>
                  <a:cubicBezTo>
                    <a:pt x="887" y="1064"/>
                    <a:pt x="885" y="1072"/>
                    <a:pt x="882" y="1080"/>
                  </a:cubicBezTo>
                  <a:cubicBezTo>
                    <a:pt x="878" y="1091"/>
                    <a:pt x="874" y="1103"/>
                    <a:pt x="871" y="1115"/>
                  </a:cubicBezTo>
                  <a:cubicBezTo>
                    <a:pt x="870" y="1118"/>
                    <a:pt x="871" y="1124"/>
                    <a:pt x="866" y="1124"/>
                  </a:cubicBezTo>
                  <a:cubicBezTo>
                    <a:pt x="861" y="1125"/>
                    <a:pt x="859" y="1120"/>
                    <a:pt x="858" y="1115"/>
                  </a:cubicBezTo>
                  <a:cubicBezTo>
                    <a:pt x="856" y="1110"/>
                    <a:pt x="856" y="1104"/>
                    <a:pt x="854" y="1099"/>
                  </a:cubicBezTo>
                  <a:cubicBezTo>
                    <a:pt x="848" y="1080"/>
                    <a:pt x="841" y="1062"/>
                    <a:pt x="835" y="1044"/>
                  </a:cubicBezTo>
                  <a:cubicBezTo>
                    <a:pt x="831" y="1030"/>
                    <a:pt x="828" y="1016"/>
                    <a:pt x="822" y="1003"/>
                  </a:cubicBezTo>
                  <a:cubicBezTo>
                    <a:pt x="819" y="997"/>
                    <a:pt x="814" y="994"/>
                    <a:pt x="808" y="994"/>
                  </a:cubicBezTo>
                  <a:cubicBezTo>
                    <a:pt x="799" y="993"/>
                    <a:pt x="791" y="993"/>
                    <a:pt x="787" y="1001"/>
                  </a:cubicBezTo>
                  <a:cubicBezTo>
                    <a:pt x="783" y="1008"/>
                    <a:pt x="780" y="1015"/>
                    <a:pt x="779" y="1022"/>
                  </a:cubicBezTo>
                  <a:cubicBezTo>
                    <a:pt x="778" y="1034"/>
                    <a:pt x="772" y="1044"/>
                    <a:pt x="769" y="1055"/>
                  </a:cubicBezTo>
                  <a:cubicBezTo>
                    <a:pt x="762" y="1076"/>
                    <a:pt x="754" y="1096"/>
                    <a:pt x="749" y="1117"/>
                  </a:cubicBezTo>
                  <a:cubicBezTo>
                    <a:pt x="748" y="1120"/>
                    <a:pt x="747" y="1124"/>
                    <a:pt x="742" y="1124"/>
                  </a:cubicBezTo>
                  <a:cubicBezTo>
                    <a:pt x="737" y="1124"/>
                    <a:pt x="737" y="1120"/>
                    <a:pt x="736" y="1116"/>
                  </a:cubicBezTo>
                  <a:cubicBezTo>
                    <a:pt x="734" y="1104"/>
                    <a:pt x="730" y="1092"/>
                    <a:pt x="726" y="1080"/>
                  </a:cubicBezTo>
                  <a:cubicBezTo>
                    <a:pt x="720" y="1061"/>
                    <a:pt x="714" y="1040"/>
                    <a:pt x="708" y="1020"/>
                  </a:cubicBezTo>
                  <a:cubicBezTo>
                    <a:pt x="703" y="1000"/>
                    <a:pt x="698" y="994"/>
                    <a:pt x="676" y="995"/>
                  </a:cubicBezTo>
                  <a:cubicBezTo>
                    <a:pt x="665" y="996"/>
                    <a:pt x="661" y="1001"/>
                    <a:pt x="667" y="1011"/>
                  </a:cubicBezTo>
                  <a:cubicBezTo>
                    <a:pt x="669" y="1016"/>
                    <a:pt x="670" y="1021"/>
                    <a:pt x="672" y="1025"/>
                  </a:cubicBezTo>
                  <a:cubicBezTo>
                    <a:pt x="675" y="1035"/>
                    <a:pt x="678" y="1046"/>
                    <a:pt x="681" y="1055"/>
                  </a:cubicBezTo>
                  <a:cubicBezTo>
                    <a:pt x="685" y="1068"/>
                    <a:pt x="689" y="1080"/>
                    <a:pt x="693" y="1092"/>
                  </a:cubicBezTo>
                  <a:cubicBezTo>
                    <a:pt x="697" y="1103"/>
                    <a:pt x="699" y="1113"/>
                    <a:pt x="703" y="1124"/>
                  </a:cubicBezTo>
                  <a:cubicBezTo>
                    <a:pt x="707" y="1136"/>
                    <a:pt x="711" y="1147"/>
                    <a:pt x="715" y="1160"/>
                  </a:cubicBezTo>
                  <a:cubicBezTo>
                    <a:pt x="717" y="1168"/>
                    <a:pt x="720" y="1176"/>
                    <a:pt x="724" y="1183"/>
                  </a:cubicBezTo>
                  <a:cubicBezTo>
                    <a:pt x="728" y="1189"/>
                    <a:pt x="752" y="1185"/>
                    <a:pt x="757" y="1180"/>
                  </a:cubicBezTo>
                  <a:cubicBezTo>
                    <a:pt x="764" y="1173"/>
                    <a:pt x="762" y="1163"/>
                    <a:pt x="766" y="1156"/>
                  </a:cubicBezTo>
                  <a:cubicBezTo>
                    <a:pt x="774" y="1140"/>
                    <a:pt x="778" y="1122"/>
                    <a:pt x="784" y="1105"/>
                  </a:cubicBezTo>
                  <a:cubicBezTo>
                    <a:pt x="789" y="1088"/>
                    <a:pt x="796" y="1072"/>
                    <a:pt x="800" y="1054"/>
                  </a:cubicBezTo>
                  <a:cubicBezTo>
                    <a:pt x="800" y="1053"/>
                    <a:pt x="801" y="1050"/>
                    <a:pt x="803" y="1050"/>
                  </a:cubicBezTo>
                  <a:cubicBezTo>
                    <a:pt x="806" y="1050"/>
                    <a:pt x="806" y="1052"/>
                    <a:pt x="807" y="1055"/>
                  </a:cubicBezTo>
                  <a:cubicBezTo>
                    <a:pt x="807" y="1060"/>
                    <a:pt x="810" y="1066"/>
                    <a:pt x="811" y="1071"/>
                  </a:cubicBezTo>
                  <a:cubicBezTo>
                    <a:pt x="814" y="1081"/>
                    <a:pt x="818" y="1090"/>
                    <a:pt x="821" y="1099"/>
                  </a:cubicBezTo>
                  <a:cubicBezTo>
                    <a:pt x="824" y="1110"/>
                    <a:pt x="827" y="1120"/>
                    <a:pt x="831" y="1131"/>
                  </a:cubicBezTo>
                  <a:cubicBezTo>
                    <a:pt x="834" y="1142"/>
                    <a:pt x="839" y="1153"/>
                    <a:pt x="842" y="1164"/>
                  </a:cubicBezTo>
                  <a:cubicBezTo>
                    <a:pt x="846" y="1179"/>
                    <a:pt x="850" y="1188"/>
                    <a:pt x="869" y="1185"/>
                  </a:cubicBezTo>
                  <a:cubicBezTo>
                    <a:pt x="873" y="1184"/>
                    <a:pt x="881" y="1189"/>
                    <a:pt x="884" y="1181"/>
                  </a:cubicBezTo>
                  <a:close/>
                  <a:moveTo>
                    <a:pt x="33" y="1051"/>
                  </a:moveTo>
                  <a:cubicBezTo>
                    <a:pt x="33" y="1087"/>
                    <a:pt x="33" y="1124"/>
                    <a:pt x="33" y="1160"/>
                  </a:cubicBezTo>
                  <a:cubicBezTo>
                    <a:pt x="33" y="1188"/>
                    <a:pt x="29" y="1184"/>
                    <a:pt x="58" y="1185"/>
                  </a:cubicBezTo>
                  <a:cubicBezTo>
                    <a:pt x="72" y="1185"/>
                    <a:pt x="73" y="1184"/>
                    <a:pt x="73" y="1170"/>
                  </a:cubicBezTo>
                  <a:cubicBezTo>
                    <a:pt x="73" y="1138"/>
                    <a:pt x="73" y="1107"/>
                    <a:pt x="73" y="1076"/>
                  </a:cubicBezTo>
                  <a:cubicBezTo>
                    <a:pt x="73" y="1071"/>
                    <a:pt x="72" y="1067"/>
                    <a:pt x="78" y="1065"/>
                  </a:cubicBezTo>
                  <a:cubicBezTo>
                    <a:pt x="91" y="1062"/>
                    <a:pt x="102" y="1067"/>
                    <a:pt x="110" y="1076"/>
                  </a:cubicBezTo>
                  <a:cubicBezTo>
                    <a:pt x="112" y="1080"/>
                    <a:pt x="115" y="1083"/>
                    <a:pt x="118" y="1086"/>
                  </a:cubicBezTo>
                  <a:cubicBezTo>
                    <a:pt x="132" y="1103"/>
                    <a:pt x="146" y="1119"/>
                    <a:pt x="161" y="1136"/>
                  </a:cubicBezTo>
                  <a:cubicBezTo>
                    <a:pt x="173" y="1150"/>
                    <a:pt x="186" y="1165"/>
                    <a:pt x="198" y="1179"/>
                  </a:cubicBezTo>
                  <a:cubicBezTo>
                    <a:pt x="207" y="1188"/>
                    <a:pt x="218" y="1184"/>
                    <a:pt x="228" y="1185"/>
                  </a:cubicBezTo>
                  <a:cubicBezTo>
                    <a:pt x="233" y="1185"/>
                    <a:pt x="241" y="1188"/>
                    <a:pt x="244" y="1182"/>
                  </a:cubicBezTo>
                  <a:cubicBezTo>
                    <a:pt x="246" y="1178"/>
                    <a:pt x="239" y="1173"/>
                    <a:pt x="235" y="1169"/>
                  </a:cubicBezTo>
                  <a:cubicBezTo>
                    <a:pt x="206" y="1133"/>
                    <a:pt x="176" y="1098"/>
                    <a:pt x="146" y="1062"/>
                  </a:cubicBezTo>
                  <a:cubicBezTo>
                    <a:pt x="141" y="1056"/>
                    <a:pt x="131" y="1052"/>
                    <a:pt x="132" y="1044"/>
                  </a:cubicBezTo>
                  <a:cubicBezTo>
                    <a:pt x="132" y="1036"/>
                    <a:pt x="142" y="1032"/>
                    <a:pt x="147" y="1026"/>
                  </a:cubicBezTo>
                  <a:cubicBezTo>
                    <a:pt x="164" y="1006"/>
                    <a:pt x="182" y="988"/>
                    <a:pt x="198" y="968"/>
                  </a:cubicBezTo>
                  <a:cubicBezTo>
                    <a:pt x="209" y="954"/>
                    <a:pt x="221" y="942"/>
                    <a:pt x="234" y="929"/>
                  </a:cubicBezTo>
                  <a:cubicBezTo>
                    <a:pt x="236" y="926"/>
                    <a:pt x="238" y="923"/>
                    <a:pt x="237" y="920"/>
                  </a:cubicBezTo>
                  <a:cubicBezTo>
                    <a:pt x="235" y="915"/>
                    <a:pt x="231" y="917"/>
                    <a:pt x="228" y="917"/>
                  </a:cubicBezTo>
                  <a:cubicBezTo>
                    <a:pt x="224" y="918"/>
                    <a:pt x="221" y="918"/>
                    <a:pt x="217" y="918"/>
                  </a:cubicBezTo>
                  <a:cubicBezTo>
                    <a:pt x="204" y="917"/>
                    <a:pt x="193" y="922"/>
                    <a:pt x="185" y="931"/>
                  </a:cubicBezTo>
                  <a:cubicBezTo>
                    <a:pt x="172" y="946"/>
                    <a:pt x="158" y="961"/>
                    <a:pt x="145" y="977"/>
                  </a:cubicBezTo>
                  <a:cubicBezTo>
                    <a:pt x="131" y="993"/>
                    <a:pt x="117" y="1010"/>
                    <a:pt x="102" y="1026"/>
                  </a:cubicBezTo>
                  <a:cubicBezTo>
                    <a:pt x="96" y="1032"/>
                    <a:pt x="87" y="1037"/>
                    <a:pt x="78" y="1034"/>
                  </a:cubicBezTo>
                  <a:cubicBezTo>
                    <a:pt x="70" y="1030"/>
                    <a:pt x="73" y="1021"/>
                    <a:pt x="73" y="1015"/>
                  </a:cubicBezTo>
                  <a:cubicBezTo>
                    <a:pt x="73" y="991"/>
                    <a:pt x="73" y="967"/>
                    <a:pt x="73" y="944"/>
                  </a:cubicBezTo>
                  <a:cubicBezTo>
                    <a:pt x="73" y="916"/>
                    <a:pt x="75" y="917"/>
                    <a:pt x="46" y="918"/>
                  </a:cubicBezTo>
                  <a:cubicBezTo>
                    <a:pt x="33" y="918"/>
                    <a:pt x="33" y="918"/>
                    <a:pt x="33" y="931"/>
                  </a:cubicBezTo>
                  <a:cubicBezTo>
                    <a:pt x="33" y="971"/>
                    <a:pt x="33" y="1011"/>
                    <a:pt x="33" y="1051"/>
                  </a:cubicBezTo>
                  <a:cubicBezTo>
                    <a:pt x="33" y="1051"/>
                    <a:pt x="33" y="1051"/>
                    <a:pt x="33" y="1051"/>
                  </a:cubicBezTo>
                  <a:close/>
                  <a:moveTo>
                    <a:pt x="639" y="84"/>
                  </a:moveTo>
                  <a:cubicBezTo>
                    <a:pt x="627" y="84"/>
                    <a:pt x="626" y="84"/>
                    <a:pt x="629" y="95"/>
                  </a:cubicBezTo>
                  <a:cubicBezTo>
                    <a:pt x="634" y="113"/>
                    <a:pt x="640" y="131"/>
                    <a:pt x="646" y="148"/>
                  </a:cubicBezTo>
                  <a:cubicBezTo>
                    <a:pt x="652" y="166"/>
                    <a:pt x="658" y="185"/>
                    <a:pt x="664" y="203"/>
                  </a:cubicBezTo>
                  <a:cubicBezTo>
                    <a:pt x="671" y="223"/>
                    <a:pt x="676" y="244"/>
                    <a:pt x="684" y="264"/>
                  </a:cubicBezTo>
                  <a:cubicBezTo>
                    <a:pt x="688" y="274"/>
                    <a:pt x="694" y="274"/>
                    <a:pt x="702" y="274"/>
                  </a:cubicBezTo>
                  <a:cubicBezTo>
                    <a:pt x="711" y="274"/>
                    <a:pt x="719" y="272"/>
                    <a:pt x="723" y="263"/>
                  </a:cubicBezTo>
                  <a:cubicBezTo>
                    <a:pt x="733" y="236"/>
                    <a:pt x="741" y="208"/>
                    <a:pt x="750" y="181"/>
                  </a:cubicBezTo>
                  <a:cubicBezTo>
                    <a:pt x="754" y="169"/>
                    <a:pt x="757" y="156"/>
                    <a:pt x="763" y="145"/>
                  </a:cubicBezTo>
                  <a:cubicBezTo>
                    <a:pt x="764" y="143"/>
                    <a:pt x="764" y="140"/>
                    <a:pt x="767" y="140"/>
                  </a:cubicBezTo>
                  <a:cubicBezTo>
                    <a:pt x="770" y="140"/>
                    <a:pt x="770" y="143"/>
                    <a:pt x="771" y="145"/>
                  </a:cubicBezTo>
                  <a:cubicBezTo>
                    <a:pt x="771" y="156"/>
                    <a:pt x="777" y="165"/>
                    <a:pt x="780" y="175"/>
                  </a:cubicBezTo>
                  <a:cubicBezTo>
                    <a:pt x="782" y="184"/>
                    <a:pt x="785" y="193"/>
                    <a:pt x="788" y="201"/>
                  </a:cubicBezTo>
                  <a:cubicBezTo>
                    <a:pt x="794" y="219"/>
                    <a:pt x="801" y="237"/>
                    <a:pt x="806" y="255"/>
                  </a:cubicBezTo>
                  <a:cubicBezTo>
                    <a:pt x="811" y="272"/>
                    <a:pt x="825" y="280"/>
                    <a:pt x="842" y="273"/>
                  </a:cubicBezTo>
                  <a:cubicBezTo>
                    <a:pt x="845" y="271"/>
                    <a:pt x="847" y="269"/>
                    <a:pt x="848" y="266"/>
                  </a:cubicBezTo>
                  <a:cubicBezTo>
                    <a:pt x="853" y="251"/>
                    <a:pt x="859" y="236"/>
                    <a:pt x="863" y="221"/>
                  </a:cubicBezTo>
                  <a:cubicBezTo>
                    <a:pt x="867" y="202"/>
                    <a:pt x="875" y="185"/>
                    <a:pt x="880" y="166"/>
                  </a:cubicBezTo>
                  <a:cubicBezTo>
                    <a:pt x="886" y="144"/>
                    <a:pt x="895" y="123"/>
                    <a:pt x="900" y="101"/>
                  </a:cubicBezTo>
                  <a:cubicBezTo>
                    <a:pt x="901" y="96"/>
                    <a:pt x="909" y="91"/>
                    <a:pt x="904" y="86"/>
                  </a:cubicBezTo>
                  <a:cubicBezTo>
                    <a:pt x="900" y="81"/>
                    <a:pt x="892" y="84"/>
                    <a:pt x="886" y="84"/>
                  </a:cubicBezTo>
                  <a:cubicBezTo>
                    <a:pt x="885" y="84"/>
                    <a:pt x="883" y="84"/>
                    <a:pt x="881" y="84"/>
                  </a:cubicBezTo>
                  <a:cubicBezTo>
                    <a:pt x="875" y="84"/>
                    <a:pt x="872" y="86"/>
                    <a:pt x="869" y="91"/>
                  </a:cubicBezTo>
                  <a:cubicBezTo>
                    <a:pt x="860" y="110"/>
                    <a:pt x="856" y="131"/>
                    <a:pt x="850" y="151"/>
                  </a:cubicBezTo>
                  <a:cubicBezTo>
                    <a:pt x="844" y="170"/>
                    <a:pt x="836" y="188"/>
                    <a:pt x="834" y="208"/>
                  </a:cubicBezTo>
                  <a:cubicBezTo>
                    <a:pt x="833" y="211"/>
                    <a:pt x="831" y="214"/>
                    <a:pt x="827" y="214"/>
                  </a:cubicBezTo>
                  <a:cubicBezTo>
                    <a:pt x="823" y="214"/>
                    <a:pt x="822" y="210"/>
                    <a:pt x="822" y="207"/>
                  </a:cubicBezTo>
                  <a:cubicBezTo>
                    <a:pt x="817" y="188"/>
                    <a:pt x="811" y="170"/>
                    <a:pt x="805" y="152"/>
                  </a:cubicBezTo>
                  <a:cubicBezTo>
                    <a:pt x="799" y="133"/>
                    <a:pt x="794" y="114"/>
                    <a:pt x="786" y="96"/>
                  </a:cubicBezTo>
                  <a:cubicBezTo>
                    <a:pt x="783" y="87"/>
                    <a:pt x="779" y="84"/>
                    <a:pt x="770" y="84"/>
                  </a:cubicBezTo>
                  <a:cubicBezTo>
                    <a:pt x="761" y="84"/>
                    <a:pt x="752" y="82"/>
                    <a:pt x="748" y="94"/>
                  </a:cubicBezTo>
                  <a:cubicBezTo>
                    <a:pt x="744" y="109"/>
                    <a:pt x="738" y="123"/>
                    <a:pt x="734" y="138"/>
                  </a:cubicBezTo>
                  <a:cubicBezTo>
                    <a:pt x="729" y="153"/>
                    <a:pt x="724" y="167"/>
                    <a:pt x="719" y="182"/>
                  </a:cubicBezTo>
                  <a:cubicBezTo>
                    <a:pt x="716" y="192"/>
                    <a:pt x="715" y="203"/>
                    <a:pt x="708" y="212"/>
                  </a:cubicBezTo>
                  <a:cubicBezTo>
                    <a:pt x="707" y="214"/>
                    <a:pt x="707" y="217"/>
                    <a:pt x="704" y="217"/>
                  </a:cubicBezTo>
                  <a:cubicBezTo>
                    <a:pt x="701" y="217"/>
                    <a:pt x="701" y="213"/>
                    <a:pt x="700" y="211"/>
                  </a:cubicBezTo>
                  <a:cubicBezTo>
                    <a:pt x="699" y="198"/>
                    <a:pt x="694" y="186"/>
                    <a:pt x="690" y="174"/>
                  </a:cubicBezTo>
                  <a:cubicBezTo>
                    <a:pt x="684" y="153"/>
                    <a:pt x="677" y="131"/>
                    <a:pt x="672" y="110"/>
                  </a:cubicBezTo>
                  <a:cubicBezTo>
                    <a:pt x="667" y="88"/>
                    <a:pt x="663" y="84"/>
                    <a:pt x="645" y="84"/>
                  </a:cubicBezTo>
                  <a:cubicBezTo>
                    <a:pt x="643" y="84"/>
                    <a:pt x="641" y="84"/>
                    <a:pt x="639" y="84"/>
                  </a:cubicBezTo>
                  <a:close/>
                  <a:moveTo>
                    <a:pt x="507" y="711"/>
                  </a:moveTo>
                  <a:cubicBezTo>
                    <a:pt x="507" y="730"/>
                    <a:pt x="507" y="730"/>
                    <a:pt x="526" y="730"/>
                  </a:cubicBezTo>
                  <a:cubicBezTo>
                    <a:pt x="539" y="730"/>
                    <a:pt x="541" y="729"/>
                    <a:pt x="541" y="715"/>
                  </a:cubicBezTo>
                  <a:cubicBezTo>
                    <a:pt x="541" y="677"/>
                    <a:pt x="541" y="638"/>
                    <a:pt x="540" y="600"/>
                  </a:cubicBezTo>
                  <a:cubicBezTo>
                    <a:pt x="540" y="593"/>
                    <a:pt x="543" y="587"/>
                    <a:pt x="548" y="582"/>
                  </a:cubicBezTo>
                  <a:cubicBezTo>
                    <a:pt x="553" y="576"/>
                    <a:pt x="559" y="573"/>
                    <a:pt x="564" y="569"/>
                  </a:cubicBezTo>
                  <a:cubicBezTo>
                    <a:pt x="574" y="564"/>
                    <a:pt x="594" y="566"/>
                    <a:pt x="602" y="574"/>
                  </a:cubicBezTo>
                  <a:cubicBezTo>
                    <a:pt x="611" y="582"/>
                    <a:pt x="614" y="592"/>
                    <a:pt x="614" y="604"/>
                  </a:cubicBezTo>
                  <a:cubicBezTo>
                    <a:pt x="614" y="638"/>
                    <a:pt x="614" y="672"/>
                    <a:pt x="614" y="706"/>
                  </a:cubicBezTo>
                  <a:cubicBezTo>
                    <a:pt x="614" y="730"/>
                    <a:pt x="614" y="730"/>
                    <a:pt x="638" y="730"/>
                  </a:cubicBezTo>
                  <a:cubicBezTo>
                    <a:pt x="650" y="730"/>
                    <a:pt x="650" y="730"/>
                    <a:pt x="650" y="717"/>
                  </a:cubicBezTo>
                  <a:cubicBezTo>
                    <a:pt x="650" y="684"/>
                    <a:pt x="650" y="650"/>
                    <a:pt x="650" y="617"/>
                  </a:cubicBezTo>
                  <a:cubicBezTo>
                    <a:pt x="650" y="606"/>
                    <a:pt x="651" y="597"/>
                    <a:pt x="657" y="586"/>
                  </a:cubicBezTo>
                  <a:cubicBezTo>
                    <a:pt x="667" y="565"/>
                    <a:pt x="703" y="560"/>
                    <a:pt x="716" y="579"/>
                  </a:cubicBezTo>
                  <a:cubicBezTo>
                    <a:pt x="723" y="588"/>
                    <a:pt x="724" y="598"/>
                    <a:pt x="724" y="609"/>
                  </a:cubicBezTo>
                  <a:cubicBezTo>
                    <a:pt x="724" y="645"/>
                    <a:pt x="724" y="682"/>
                    <a:pt x="724" y="718"/>
                  </a:cubicBezTo>
                  <a:cubicBezTo>
                    <a:pt x="724" y="727"/>
                    <a:pt x="727" y="731"/>
                    <a:pt x="736" y="730"/>
                  </a:cubicBezTo>
                  <a:cubicBezTo>
                    <a:pt x="738" y="730"/>
                    <a:pt x="741" y="730"/>
                    <a:pt x="743" y="730"/>
                  </a:cubicBezTo>
                  <a:cubicBezTo>
                    <a:pt x="758" y="730"/>
                    <a:pt x="759" y="729"/>
                    <a:pt x="759" y="715"/>
                  </a:cubicBezTo>
                  <a:cubicBezTo>
                    <a:pt x="759" y="677"/>
                    <a:pt x="758" y="639"/>
                    <a:pt x="759" y="601"/>
                  </a:cubicBezTo>
                  <a:cubicBezTo>
                    <a:pt x="759" y="571"/>
                    <a:pt x="742" y="540"/>
                    <a:pt x="704" y="538"/>
                  </a:cubicBezTo>
                  <a:cubicBezTo>
                    <a:pt x="681" y="536"/>
                    <a:pt x="661" y="542"/>
                    <a:pt x="646" y="560"/>
                  </a:cubicBezTo>
                  <a:cubicBezTo>
                    <a:pt x="638" y="569"/>
                    <a:pt x="638" y="569"/>
                    <a:pt x="631" y="559"/>
                  </a:cubicBezTo>
                  <a:cubicBezTo>
                    <a:pt x="630" y="558"/>
                    <a:pt x="630" y="557"/>
                    <a:pt x="629" y="556"/>
                  </a:cubicBezTo>
                  <a:cubicBezTo>
                    <a:pt x="623" y="548"/>
                    <a:pt x="616" y="541"/>
                    <a:pt x="607" y="539"/>
                  </a:cubicBezTo>
                  <a:cubicBezTo>
                    <a:pt x="584" y="534"/>
                    <a:pt x="563" y="539"/>
                    <a:pt x="545" y="555"/>
                  </a:cubicBezTo>
                  <a:cubicBezTo>
                    <a:pt x="540" y="559"/>
                    <a:pt x="537" y="561"/>
                    <a:pt x="537" y="552"/>
                  </a:cubicBezTo>
                  <a:cubicBezTo>
                    <a:pt x="536" y="543"/>
                    <a:pt x="526" y="538"/>
                    <a:pt x="515" y="539"/>
                  </a:cubicBezTo>
                  <a:cubicBezTo>
                    <a:pt x="506" y="540"/>
                    <a:pt x="507" y="546"/>
                    <a:pt x="507" y="552"/>
                  </a:cubicBezTo>
                  <a:cubicBezTo>
                    <a:pt x="507" y="580"/>
                    <a:pt x="507" y="607"/>
                    <a:pt x="507" y="634"/>
                  </a:cubicBezTo>
                  <a:cubicBezTo>
                    <a:pt x="507" y="660"/>
                    <a:pt x="507" y="685"/>
                    <a:pt x="507" y="711"/>
                  </a:cubicBezTo>
                  <a:close/>
                  <a:moveTo>
                    <a:pt x="1525" y="1142"/>
                  </a:moveTo>
                  <a:cubicBezTo>
                    <a:pt x="1517" y="1143"/>
                    <a:pt x="1511" y="1141"/>
                    <a:pt x="1505" y="1136"/>
                  </a:cubicBezTo>
                  <a:cubicBezTo>
                    <a:pt x="1501" y="1133"/>
                    <a:pt x="1495" y="1130"/>
                    <a:pt x="1498" y="1124"/>
                  </a:cubicBezTo>
                  <a:cubicBezTo>
                    <a:pt x="1500" y="1118"/>
                    <a:pt x="1504" y="1114"/>
                    <a:pt x="1512" y="1114"/>
                  </a:cubicBezTo>
                  <a:cubicBezTo>
                    <a:pt x="1521" y="1115"/>
                    <a:pt x="1530" y="1114"/>
                    <a:pt x="1538" y="1115"/>
                  </a:cubicBezTo>
                  <a:cubicBezTo>
                    <a:pt x="1573" y="1117"/>
                    <a:pt x="1610" y="1084"/>
                    <a:pt x="1602" y="1044"/>
                  </a:cubicBezTo>
                  <a:cubicBezTo>
                    <a:pt x="1600" y="1035"/>
                    <a:pt x="1599" y="1028"/>
                    <a:pt x="1611" y="1027"/>
                  </a:cubicBezTo>
                  <a:cubicBezTo>
                    <a:pt x="1614" y="1027"/>
                    <a:pt x="1617" y="1024"/>
                    <a:pt x="1619" y="1023"/>
                  </a:cubicBezTo>
                  <a:cubicBezTo>
                    <a:pt x="1626" y="1019"/>
                    <a:pt x="1624" y="1013"/>
                    <a:pt x="1623" y="1008"/>
                  </a:cubicBezTo>
                  <a:cubicBezTo>
                    <a:pt x="1623" y="1002"/>
                    <a:pt x="1618" y="1003"/>
                    <a:pt x="1613" y="1002"/>
                  </a:cubicBezTo>
                  <a:cubicBezTo>
                    <a:pt x="1598" y="1002"/>
                    <a:pt x="1582" y="1004"/>
                    <a:pt x="1567" y="1000"/>
                  </a:cubicBezTo>
                  <a:cubicBezTo>
                    <a:pt x="1560" y="999"/>
                    <a:pt x="1554" y="993"/>
                    <a:pt x="1546" y="993"/>
                  </a:cubicBezTo>
                  <a:cubicBezTo>
                    <a:pt x="1536" y="994"/>
                    <a:pt x="1525" y="992"/>
                    <a:pt x="1515" y="993"/>
                  </a:cubicBezTo>
                  <a:cubicBezTo>
                    <a:pt x="1490" y="997"/>
                    <a:pt x="1469" y="1010"/>
                    <a:pt x="1462" y="1034"/>
                  </a:cubicBezTo>
                  <a:cubicBezTo>
                    <a:pt x="1455" y="1056"/>
                    <a:pt x="1457" y="1079"/>
                    <a:pt x="1476" y="1096"/>
                  </a:cubicBezTo>
                  <a:cubicBezTo>
                    <a:pt x="1483" y="1103"/>
                    <a:pt x="1483" y="1107"/>
                    <a:pt x="1476" y="1113"/>
                  </a:cubicBezTo>
                  <a:cubicBezTo>
                    <a:pt x="1462" y="1126"/>
                    <a:pt x="1462" y="1142"/>
                    <a:pt x="1473" y="1157"/>
                  </a:cubicBezTo>
                  <a:cubicBezTo>
                    <a:pt x="1476" y="1160"/>
                    <a:pt x="1476" y="1162"/>
                    <a:pt x="1472" y="1164"/>
                  </a:cubicBezTo>
                  <a:cubicBezTo>
                    <a:pt x="1470" y="1166"/>
                    <a:pt x="1468" y="1168"/>
                    <a:pt x="1466" y="1170"/>
                  </a:cubicBezTo>
                  <a:cubicBezTo>
                    <a:pt x="1449" y="1183"/>
                    <a:pt x="1444" y="1201"/>
                    <a:pt x="1454" y="1218"/>
                  </a:cubicBezTo>
                  <a:cubicBezTo>
                    <a:pt x="1464" y="1235"/>
                    <a:pt x="1479" y="1246"/>
                    <a:pt x="1499" y="1249"/>
                  </a:cubicBezTo>
                  <a:cubicBezTo>
                    <a:pt x="1517" y="1252"/>
                    <a:pt x="1535" y="1253"/>
                    <a:pt x="1553" y="1250"/>
                  </a:cubicBezTo>
                  <a:cubicBezTo>
                    <a:pt x="1584" y="1245"/>
                    <a:pt x="1607" y="1232"/>
                    <a:pt x="1619" y="1200"/>
                  </a:cubicBezTo>
                  <a:cubicBezTo>
                    <a:pt x="1627" y="1180"/>
                    <a:pt x="1611" y="1155"/>
                    <a:pt x="1593" y="1148"/>
                  </a:cubicBezTo>
                  <a:cubicBezTo>
                    <a:pt x="1578" y="1142"/>
                    <a:pt x="1563" y="1143"/>
                    <a:pt x="1549" y="1142"/>
                  </a:cubicBezTo>
                  <a:cubicBezTo>
                    <a:pt x="1540" y="1142"/>
                    <a:pt x="1532" y="1142"/>
                    <a:pt x="1525" y="1142"/>
                  </a:cubicBezTo>
                  <a:close/>
                  <a:moveTo>
                    <a:pt x="1556" y="1172"/>
                  </a:moveTo>
                  <a:cubicBezTo>
                    <a:pt x="1566" y="1172"/>
                    <a:pt x="1576" y="1176"/>
                    <a:pt x="1583" y="1183"/>
                  </a:cubicBezTo>
                  <a:cubicBezTo>
                    <a:pt x="1589" y="1190"/>
                    <a:pt x="1589" y="1198"/>
                    <a:pt x="1583" y="1205"/>
                  </a:cubicBezTo>
                  <a:cubicBezTo>
                    <a:pt x="1575" y="1215"/>
                    <a:pt x="1565" y="1220"/>
                    <a:pt x="1553" y="1223"/>
                  </a:cubicBezTo>
                  <a:cubicBezTo>
                    <a:pt x="1534" y="1228"/>
                    <a:pt x="1516" y="1225"/>
                    <a:pt x="1499" y="1219"/>
                  </a:cubicBezTo>
                  <a:cubicBezTo>
                    <a:pt x="1486" y="1214"/>
                    <a:pt x="1479" y="1203"/>
                    <a:pt x="1482" y="1193"/>
                  </a:cubicBezTo>
                  <a:cubicBezTo>
                    <a:pt x="1485" y="1182"/>
                    <a:pt x="1496" y="1168"/>
                    <a:pt x="1514" y="1171"/>
                  </a:cubicBezTo>
                  <a:cubicBezTo>
                    <a:pt x="1526" y="1173"/>
                    <a:pt x="1541" y="1171"/>
                    <a:pt x="1556" y="1172"/>
                  </a:cubicBezTo>
                  <a:close/>
                  <a:moveTo>
                    <a:pt x="1531" y="1019"/>
                  </a:moveTo>
                  <a:cubicBezTo>
                    <a:pt x="1553" y="1017"/>
                    <a:pt x="1570" y="1033"/>
                    <a:pt x="1570" y="1052"/>
                  </a:cubicBezTo>
                  <a:cubicBezTo>
                    <a:pt x="1570" y="1075"/>
                    <a:pt x="1554" y="1093"/>
                    <a:pt x="1532" y="1091"/>
                  </a:cubicBezTo>
                  <a:cubicBezTo>
                    <a:pt x="1508" y="1089"/>
                    <a:pt x="1494" y="1082"/>
                    <a:pt x="1493" y="1053"/>
                  </a:cubicBezTo>
                  <a:cubicBezTo>
                    <a:pt x="1494" y="1029"/>
                    <a:pt x="1508" y="1020"/>
                    <a:pt x="1531" y="1019"/>
                  </a:cubicBezTo>
                  <a:close/>
                  <a:moveTo>
                    <a:pt x="1413" y="934"/>
                  </a:moveTo>
                  <a:cubicBezTo>
                    <a:pt x="1413" y="909"/>
                    <a:pt x="1413" y="909"/>
                    <a:pt x="1389" y="910"/>
                  </a:cubicBezTo>
                  <a:cubicBezTo>
                    <a:pt x="1388" y="910"/>
                    <a:pt x="1387" y="910"/>
                    <a:pt x="1387" y="910"/>
                  </a:cubicBezTo>
                  <a:cubicBezTo>
                    <a:pt x="1379" y="910"/>
                    <a:pt x="1376" y="915"/>
                    <a:pt x="1376" y="921"/>
                  </a:cubicBezTo>
                  <a:cubicBezTo>
                    <a:pt x="1376" y="939"/>
                    <a:pt x="1377" y="956"/>
                    <a:pt x="1377" y="974"/>
                  </a:cubicBezTo>
                  <a:cubicBezTo>
                    <a:pt x="1377" y="983"/>
                    <a:pt x="1377" y="991"/>
                    <a:pt x="1377" y="1000"/>
                  </a:cubicBezTo>
                  <a:cubicBezTo>
                    <a:pt x="1377" y="1005"/>
                    <a:pt x="1374" y="1009"/>
                    <a:pt x="1369" y="1005"/>
                  </a:cubicBezTo>
                  <a:cubicBezTo>
                    <a:pt x="1352" y="990"/>
                    <a:pt x="1332" y="993"/>
                    <a:pt x="1312" y="993"/>
                  </a:cubicBezTo>
                  <a:cubicBezTo>
                    <a:pt x="1303" y="994"/>
                    <a:pt x="1294" y="998"/>
                    <a:pt x="1287" y="1003"/>
                  </a:cubicBezTo>
                  <a:cubicBezTo>
                    <a:pt x="1265" y="1017"/>
                    <a:pt x="1252" y="1039"/>
                    <a:pt x="1248" y="1065"/>
                  </a:cubicBezTo>
                  <a:cubicBezTo>
                    <a:pt x="1244" y="1096"/>
                    <a:pt x="1244" y="1128"/>
                    <a:pt x="1261" y="1157"/>
                  </a:cubicBezTo>
                  <a:cubicBezTo>
                    <a:pt x="1270" y="1170"/>
                    <a:pt x="1281" y="1181"/>
                    <a:pt x="1296" y="1185"/>
                  </a:cubicBezTo>
                  <a:cubicBezTo>
                    <a:pt x="1323" y="1191"/>
                    <a:pt x="1349" y="1188"/>
                    <a:pt x="1370" y="1167"/>
                  </a:cubicBezTo>
                  <a:cubicBezTo>
                    <a:pt x="1372" y="1165"/>
                    <a:pt x="1375" y="1162"/>
                    <a:pt x="1379" y="1163"/>
                  </a:cubicBezTo>
                  <a:cubicBezTo>
                    <a:pt x="1382" y="1165"/>
                    <a:pt x="1381" y="1169"/>
                    <a:pt x="1381" y="1172"/>
                  </a:cubicBezTo>
                  <a:cubicBezTo>
                    <a:pt x="1383" y="1181"/>
                    <a:pt x="1390" y="1186"/>
                    <a:pt x="1403" y="1186"/>
                  </a:cubicBezTo>
                  <a:cubicBezTo>
                    <a:pt x="1413" y="1185"/>
                    <a:pt x="1413" y="1178"/>
                    <a:pt x="1413" y="1172"/>
                  </a:cubicBezTo>
                  <a:cubicBezTo>
                    <a:pt x="1413" y="1131"/>
                    <a:pt x="1413" y="1090"/>
                    <a:pt x="1413" y="1049"/>
                  </a:cubicBezTo>
                  <a:cubicBezTo>
                    <a:pt x="1413" y="1010"/>
                    <a:pt x="1413" y="972"/>
                    <a:pt x="1413" y="934"/>
                  </a:cubicBezTo>
                  <a:close/>
                  <a:moveTo>
                    <a:pt x="1378" y="1113"/>
                  </a:moveTo>
                  <a:cubicBezTo>
                    <a:pt x="1378" y="1136"/>
                    <a:pt x="1360" y="1155"/>
                    <a:pt x="1337" y="1157"/>
                  </a:cubicBezTo>
                  <a:cubicBezTo>
                    <a:pt x="1319" y="1159"/>
                    <a:pt x="1304" y="1154"/>
                    <a:pt x="1294" y="1139"/>
                  </a:cubicBezTo>
                  <a:cubicBezTo>
                    <a:pt x="1286" y="1128"/>
                    <a:pt x="1283" y="1116"/>
                    <a:pt x="1283" y="1102"/>
                  </a:cubicBezTo>
                  <a:cubicBezTo>
                    <a:pt x="1282" y="1085"/>
                    <a:pt x="1282" y="1067"/>
                    <a:pt x="1290" y="1051"/>
                  </a:cubicBezTo>
                  <a:cubicBezTo>
                    <a:pt x="1297" y="1036"/>
                    <a:pt x="1308" y="1024"/>
                    <a:pt x="1325" y="1022"/>
                  </a:cubicBezTo>
                  <a:cubicBezTo>
                    <a:pt x="1342" y="1020"/>
                    <a:pt x="1358" y="1021"/>
                    <a:pt x="1371" y="1035"/>
                  </a:cubicBezTo>
                  <a:cubicBezTo>
                    <a:pt x="1376" y="1041"/>
                    <a:pt x="1378" y="1046"/>
                    <a:pt x="1378" y="1052"/>
                  </a:cubicBezTo>
                  <a:cubicBezTo>
                    <a:pt x="1378" y="1064"/>
                    <a:pt x="1378" y="1075"/>
                    <a:pt x="1378" y="1086"/>
                  </a:cubicBezTo>
                  <a:cubicBezTo>
                    <a:pt x="1378" y="1086"/>
                    <a:pt x="1378" y="1086"/>
                    <a:pt x="1378" y="1086"/>
                  </a:cubicBezTo>
                  <a:cubicBezTo>
                    <a:pt x="1378" y="1095"/>
                    <a:pt x="1378" y="1104"/>
                    <a:pt x="1378" y="1113"/>
                  </a:cubicBezTo>
                  <a:close/>
                  <a:moveTo>
                    <a:pt x="578" y="259"/>
                  </a:moveTo>
                  <a:cubicBezTo>
                    <a:pt x="603" y="241"/>
                    <a:pt x="611" y="213"/>
                    <a:pt x="614" y="183"/>
                  </a:cubicBezTo>
                  <a:cubicBezTo>
                    <a:pt x="615" y="171"/>
                    <a:pt x="610" y="159"/>
                    <a:pt x="609" y="147"/>
                  </a:cubicBezTo>
                  <a:cubicBezTo>
                    <a:pt x="608" y="137"/>
                    <a:pt x="603" y="129"/>
                    <a:pt x="599" y="121"/>
                  </a:cubicBezTo>
                  <a:cubicBezTo>
                    <a:pt x="579" y="87"/>
                    <a:pt x="527" y="70"/>
                    <a:pt x="488" y="85"/>
                  </a:cubicBezTo>
                  <a:cubicBezTo>
                    <a:pt x="453" y="99"/>
                    <a:pt x="436" y="127"/>
                    <a:pt x="431" y="163"/>
                  </a:cubicBezTo>
                  <a:cubicBezTo>
                    <a:pt x="429" y="180"/>
                    <a:pt x="430" y="196"/>
                    <a:pt x="436" y="213"/>
                  </a:cubicBezTo>
                  <a:cubicBezTo>
                    <a:pt x="439" y="222"/>
                    <a:pt x="442" y="232"/>
                    <a:pt x="447" y="239"/>
                  </a:cubicBezTo>
                  <a:cubicBezTo>
                    <a:pt x="465" y="265"/>
                    <a:pt x="491" y="277"/>
                    <a:pt x="525" y="276"/>
                  </a:cubicBezTo>
                  <a:cubicBezTo>
                    <a:pt x="543" y="278"/>
                    <a:pt x="562" y="271"/>
                    <a:pt x="578" y="259"/>
                  </a:cubicBezTo>
                  <a:close/>
                  <a:moveTo>
                    <a:pt x="471" y="205"/>
                  </a:moveTo>
                  <a:cubicBezTo>
                    <a:pt x="466" y="185"/>
                    <a:pt x="468" y="167"/>
                    <a:pt x="472" y="147"/>
                  </a:cubicBezTo>
                  <a:cubicBezTo>
                    <a:pt x="477" y="130"/>
                    <a:pt x="493" y="116"/>
                    <a:pt x="509" y="112"/>
                  </a:cubicBezTo>
                  <a:cubicBezTo>
                    <a:pt x="525" y="108"/>
                    <a:pt x="539" y="110"/>
                    <a:pt x="553" y="119"/>
                  </a:cubicBezTo>
                  <a:cubicBezTo>
                    <a:pt x="563" y="125"/>
                    <a:pt x="568" y="135"/>
                    <a:pt x="571" y="146"/>
                  </a:cubicBezTo>
                  <a:cubicBezTo>
                    <a:pt x="577" y="167"/>
                    <a:pt x="578" y="189"/>
                    <a:pt x="571" y="211"/>
                  </a:cubicBezTo>
                  <a:cubicBezTo>
                    <a:pt x="565" y="231"/>
                    <a:pt x="549" y="249"/>
                    <a:pt x="521" y="247"/>
                  </a:cubicBezTo>
                  <a:cubicBezTo>
                    <a:pt x="496" y="247"/>
                    <a:pt x="478" y="230"/>
                    <a:pt x="471" y="205"/>
                  </a:cubicBezTo>
                  <a:close/>
                  <a:moveTo>
                    <a:pt x="472" y="1122"/>
                  </a:moveTo>
                  <a:cubicBezTo>
                    <a:pt x="475" y="1136"/>
                    <a:pt x="481" y="1148"/>
                    <a:pt x="491" y="1158"/>
                  </a:cubicBezTo>
                  <a:cubicBezTo>
                    <a:pt x="506" y="1176"/>
                    <a:pt x="524" y="1185"/>
                    <a:pt x="548" y="1187"/>
                  </a:cubicBezTo>
                  <a:cubicBezTo>
                    <a:pt x="568" y="1188"/>
                    <a:pt x="587" y="1187"/>
                    <a:pt x="605" y="1177"/>
                  </a:cubicBezTo>
                  <a:cubicBezTo>
                    <a:pt x="632" y="1162"/>
                    <a:pt x="644" y="1136"/>
                    <a:pt x="649" y="1107"/>
                  </a:cubicBezTo>
                  <a:cubicBezTo>
                    <a:pt x="652" y="1089"/>
                    <a:pt x="649" y="1072"/>
                    <a:pt x="644" y="1054"/>
                  </a:cubicBezTo>
                  <a:cubicBezTo>
                    <a:pt x="638" y="1034"/>
                    <a:pt x="627" y="1019"/>
                    <a:pt x="610" y="1007"/>
                  </a:cubicBezTo>
                  <a:cubicBezTo>
                    <a:pt x="589" y="992"/>
                    <a:pt x="566" y="991"/>
                    <a:pt x="541" y="994"/>
                  </a:cubicBezTo>
                  <a:cubicBezTo>
                    <a:pt x="526" y="995"/>
                    <a:pt x="512" y="1002"/>
                    <a:pt x="500" y="1012"/>
                  </a:cubicBezTo>
                  <a:cubicBezTo>
                    <a:pt x="476" y="1032"/>
                    <a:pt x="469" y="1060"/>
                    <a:pt x="466" y="1095"/>
                  </a:cubicBezTo>
                  <a:cubicBezTo>
                    <a:pt x="465" y="1101"/>
                    <a:pt x="470" y="1111"/>
                    <a:pt x="472" y="1122"/>
                  </a:cubicBezTo>
                  <a:close/>
                  <a:moveTo>
                    <a:pt x="508" y="1113"/>
                  </a:moveTo>
                  <a:cubicBezTo>
                    <a:pt x="505" y="1095"/>
                    <a:pt x="506" y="1078"/>
                    <a:pt x="508" y="1061"/>
                  </a:cubicBezTo>
                  <a:cubicBezTo>
                    <a:pt x="511" y="1042"/>
                    <a:pt x="538" y="1021"/>
                    <a:pt x="554" y="1022"/>
                  </a:cubicBezTo>
                  <a:cubicBezTo>
                    <a:pt x="570" y="1022"/>
                    <a:pt x="586" y="1024"/>
                    <a:pt x="596" y="1037"/>
                  </a:cubicBezTo>
                  <a:cubicBezTo>
                    <a:pt x="602" y="1044"/>
                    <a:pt x="607" y="1052"/>
                    <a:pt x="608" y="1061"/>
                  </a:cubicBezTo>
                  <a:cubicBezTo>
                    <a:pt x="608" y="1064"/>
                    <a:pt x="609" y="1067"/>
                    <a:pt x="610" y="1070"/>
                  </a:cubicBezTo>
                  <a:cubicBezTo>
                    <a:pt x="618" y="1089"/>
                    <a:pt x="612" y="1107"/>
                    <a:pt x="607" y="1125"/>
                  </a:cubicBezTo>
                  <a:cubicBezTo>
                    <a:pt x="601" y="1143"/>
                    <a:pt x="588" y="1160"/>
                    <a:pt x="558" y="1157"/>
                  </a:cubicBezTo>
                  <a:cubicBezTo>
                    <a:pt x="530" y="1157"/>
                    <a:pt x="512" y="1141"/>
                    <a:pt x="508" y="1113"/>
                  </a:cubicBezTo>
                  <a:close/>
                  <a:moveTo>
                    <a:pt x="430" y="716"/>
                  </a:moveTo>
                  <a:cubicBezTo>
                    <a:pt x="450" y="703"/>
                    <a:pt x="459" y="683"/>
                    <a:pt x="464" y="661"/>
                  </a:cubicBezTo>
                  <a:cubicBezTo>
                    <a:pt x="468" y="648"/>
                    <a:pt x="467" y="635"/>
                    <a:pt x="466" y="621"/>
                  </a:cubicBezTo>
                  <a:cubicBezTo>
                    <a:pt x="463" y="592"/>
                    <a:pt x="453" y="567"/>
                    <a:pt x="427" y="550"/>
                  </a:cubicBezTo>
                  <a:cubicBezTo>
                    <a:pt x="401" y="534"/>
                    <a:pt x="372" y="532"/>
                    <a:pt x="345" y="541"/>
                  </a:cubicBezTo>
                  <a:cubicBezTo>
                    <a:pt x="310" y="552"/>
                    <a:pt x="291" y="580"/>
                    <a:pt x="287" y="617"/>
                  </a:cubicBezTo>
                  <a:cubicBezTo>
                    <a:pt x="286" y="629"/>
                    <a:pt x="286" y="641"/>
                    <a:pt x="287" y="654"/>
                  </a:cubicBezTo>
                  <a:cubicBezTo>
                    <a:pt x="289" y="671"/>
                    <a:pt x="295" y="686"/>
                    <a:pt x="306" y="700"/>
                  </a:cubicBezTo>
                  <a:cubicBezTo>
                    <a:pt x="324" y="722"/>
                    <a:pt x="348" y="733"/>
                    <a:pt x="378" y="731"/>
                  </a:cubicBezTo>
                  <a:cubicBezTo>
                    <a:pt x="396" y="733"/>
                    <a:pt x="414" y="727"/>
                    <a:pt x="430" y="716"/>
                  </a:cubicBezTo>
                  <a:close/>
                  <a:moveTo>
                    <a:pt x="331" y="592"/>
                  </a:moveTo>
                  <a:cubicBezTo>
                    <a:pt x="339" y="580"/>
                    <a:pt x="349" y="569"/>
                    <a:pt x="365" y="567"/>
                  </a:cubicBezTo>
                  <a:cubicBezTo>
                    <a:pt x="387" y="564"/>
                    <a:pt x="406" y="568"/>
                    <a:pt x="419" y="588"/>
                  </a:cubicBezTo>
                  <a:cubicBezTo>
                    <a:pt x="423" y="595"/>
                    <a:pt x="426" y="603"/>
                    <a:pt x="427" y="610"/>
                  </a:cubicBezTo>
                  <a:cubicBezTo>
                    <a:pt x="433" y="635"/>
                    <a:pt x="431" y="661"/>
                    <a:pt x="416" y="684"/>
                  </a:cubicBezTo>
                  <a:cubicBezTo>
                    <a:pt x="403" y="706"/>
                    <a:pt x="362" y="708"/>
                    <a:pt x="345" y="692"/>
                  </a:cubicBezTo>
                  <a:cubicBezTo>
                    <a:pt x="329" y="678"/>
                    <a:pt x="323" y="661"/>
                    <a:pt x="323" y="631"/>
                  </a:cubicBezTo>
                  <a:cubicBezTo>
                    <a:pt x="323" y="619"/>
                    <a:pt x="323" y="605"/>
                    <a:pt x="331" y="592"/>
                  </a:cubicBezTo>
                  <a:close/>
                  <a:moveTo>
                    <a:pt x="1073" y="259"/>
                  </a:moveTo>
                  <a:cubicBezTo>
                    <a:pt x="1073" y="269"/>
                    <a:pt x="1075" y="272"/>
                    <a:pt x="1086" y="272"/>
                  </a:cubicBezTo>
                  <a:cubicBezTo>
                    <a:pt x="1088" y="272"/>
                    <a:pt x="1090" y="272"/>
                    <a:pt x="1092" y="272"/>
                  </a:cubicBezTo>
                  <a:cubicBezTo>
                    <a:pt x="1105" y="272"/>
                    <a:pt x="1106" y="271"/>
                    <a:pt x="1106" y="258"/>
                  </a:cubicBezTo>
                  <a:cubicBezTo>
                    <a:pt x="1106" y="221"/>
                    <a:pt x="1106" y="184"/>
                    <a:pt x="1106" y="147"/>
                  </a:cubicBezTo>
                  <a:cubicBezTo>
                    <a:pt x="1106" y="143"/>
                    <a:pt x="1106" y="140"/>
                    <a:pt x="1107" y="137"/>
                  </a:cubicBezTo>
                  <a:cubicBezTo>
                    <a:pt x="1117" y="117"/>
                    <a:pt x="1157" y="104"/>
                    <a:pt x="1177" y="114"/>
                  </a:cubicBezTo>
                  <a:cubicBezTo>
                    <a:pt x="1179" y="115"/>
                    <a:pt x="1180" y="117"/>
                    <a:pt x="1182" y="118"/>
                  </a:cubicBezTo>
                  <a:cubicBezTo>
                    <a:pt x="1194" y="131"/>
                    <a:pt x="1196" y="147"/>
                    <a:pt x="1196" y="163"/>
                  </a:cubicBezTo>
                  <a:cubicBezTo>
                    <a:pt x="1197" y="195"/>
                    <a:pt x="1196" y="226"/>
                    <a:pt x="1196" y="258"/>
                  </a:cubicBezTo>
                  <a:cubicBezTo>
                    <a:pt x="1196" y="271"/>
                    <a:pt x="1197" y="272"/>
                    <a:pt x="1210" y="272"/>
                  </a:cubicBezTo>
                  <a:cubicBezTo>
                    <a:pt x="1212" y="272"/>
                    <a:pt x="1213" y="272"/>
                    <a:pt x="1215" y="272"/>
                  </a:cubicBezTo>
                  <a:cubicBezTo>
                    <a:pt x="1227" y="272"/>
                    <a:pt x="1229" y="270"/>
                    <a:pt x="1229" y="258"/>
                  </a:cubicBezTo>
                  <a:cubicBezTo>
                    <a:pt x="1229" y="222"/>
                    <a:pt x="1229" y="187"/>
                    <a:pt x="1229" y="151"/>
                  </a:cubicBezTo>
                  <a:cubicBezTo>
                    <a:pt x="1229" y="142"/>
                    <a:pt x="1228" y="132"/>
                    <a:pt x="1225" y="123"/>
                  </a:cubicBezTo>
                  <a:cubicBezTo>
                    <a:pt x="1219" y="105"/>
                    <a:pt x="1208" y="91"/>
                    <a:pt x="1189" y="85"/>
                  </a:cubicBezTo>
                  <a:cubicBezTo>
                    <a:pt x="1173" y="80"/>
                    <a:pt x="1156" y="84"/>
                    <a:pt x="1139" y="84"/>
                  </a:cubicBezTo>
                  <a:cubicBezTo>
                    <a:pt x="1137" y="84"/>
                    <a:pt x="1136" y="86"/>
                    <a:pt x="1134" y="87"/>
                  </a:cubicBezTo>
                  <a:cubicBezTo>
                    <a:pt x="1128" y="91"/>
                    <a:pt x="1121" y="96"/>
                    <a:pt x="1115" y="100"/>
                  </a:cubicBezTo>
                  <a:cubicBezTo>
                    <a:pt x="1113" y="102"/>
                    <a:pt x="1111" y="105"/>
                    <a:pt x="1108" y="103"/>
                  </a:cubicBezTo>
                  <a:cubicBezTo>
                    <a:pt x="1105" y="102"/>
                    <a:pt x="1106" y="98"/>
                    <a:pt x="1106" y="96"/>
                  </a:cubicBezTo>
                  <a:cubicBezTo>
                    <a:pt x="1106" y="69"/>
                    <a:pt x="1106" y="43"/>
                    <a:pt x="1106" y="17"/>
                  </a:cubicBezTo>
                  <a:cubicBezTo>
                    <a:pt x="1106" y="0"/>
                    <a:pt x="1106" y="0"/>
                    <a:pt x="1089" y="0"/>
                  </a:cubicBezTo>
                  <a:cubicBezTo>
                    <a:pt x="1074" y="0"/>
                    <a:pt x="1073" y="1"/>
                    <a:pt x="1073" y="16"/>
                  </a:cubicBezTo>
                  <a:cubicBezTo>
                    <a:pt x="1073" y="56"/>
                    <a:pt x="1073" y="96"/>
                    <a:pt x="1073" y="136"/>
                  </a:cubicBezTo>
                  <a:cubicBezTo>
                    <a:pt x="1073" y="177"/>
                    <a:pt x="1073" y="218"/>
                    <a:pt x="1073" y="259"/>
                  </a:cubicBezTo>
                  <a:close/>
                  <a:moveTo>
                    <a:pt x="1150" y="1092"/>
                  </a:moveTo>
                  <a:cubicBezTo>
                    <a:pt x="1168" y="1092"/>
                    <a:pt x="1186" y="1092"/>
                    <a:pt x="1204" y="1092"/>
                  </a:cubicBezTo>
                  <a:cubicBezTo>
                    <a:pt x="1215" y="1092"/>
                    <a:pt x="1218" y="1087"/>
                    <a:pt x="1219" y="1077"/>
                  </a:cubicBezTo>
                  <a:cubicBezTo>
                    <a:pt x="1220" y="1062"/>
                    <a:pt x="1216" y="1049"/>
                    <a:pt x="1210" y="1036"/>
                  </a:cubicBezTo>
                  <a:cubicBezTo>
                    <a:pt x="1204" y="1020"/>
                    <a:pt x="1193" y="1008"/>
                    <a:pt x="1177" y="1001"/>
                  </a:cubicBezTo>
                  <a:cubicBezTo>
                    <a:pt x="1155" y="992"/>
                    <a:pt x="1133" y="991"/>
                    <a:pt x="1109" y="999"/>
                  </a:cubicBezTo>
                  <a:cubicBezTo>
                    <a:pt x="1079" y="1010"/>
                    <a:pt x="1062" y="1031"/>
                    <a:pt x="1056" y="1061"/>
                  </a:cubicBezTo>
                  <a:cubicBezTo>
                    <a:pt x="1051" y="1090"/>
                    <a:pt x="1052" y="1120"/>
                    <a:pt x="1069" y="1148"/>
                  </a:cubicBezTo>
                  <a:cubicBezTo>
                    <a:pt x="1081" y="1169"/>
                    <a:pt x="1100" y="1180"/>
                    <a:pt x="1122" y="1185"/>
                  </a:cubicBezTo>
                  <a:cubicBezTo>
                    <a:pt x="1149" y="1190"/>
                    <a:pt x="1176" y="1186"/>
                    <a:pt x="1200" y="1171"/>
                  </a:cubicBezTo>
                  <a:cubicBezTo>
                    <a:pt x="1206" y="1168"/>
                    <a:pt x="1213" y="1165"/>
                    <a:pt x="1214" y="1157"/>
                  </a:cubicBezTo>
                  <a:cubicBezTo>
                    <a:pt x="1215" y="1147"/>
                    <a:pt x="1202" y="1139"/>
                    <a:pt x="1193" y="1144"/>
                  </a:cubicBezTo>
                  <a:cubicBezTo>
                    <a:pt x="1187" y="1147"/>
                    <a:pt x="1180" y="1150"/>
                    <a:pt x="1174" y="1153"/>
                  </a:cubicBezTo>
                  <a:cubicBezTo>
                    <a:pt x="1158" y="1161"/>
                    <a:pt x="1140" y="1161"/>
                    <a:pt x="1124" y="1155"/>
                  </a:cubicBezTo>
                  <a:cubicBezTo>
                    <a:pt x="1112" y="1151"/>
                    <a:pt x="1102" y="1142"/>
                    <a:pt x="1096" y="1129"/>
                  </a:cubicBezTo>
                  <a:cubicBezTo>
                    <a:pt x="1092" y="1121"/>
                    <a:pt x="1091" y="1112"/>
                    <a:pt x="1089" y="1104"/>
                  </a:cubicBezTo>
                  <a:cubicBezTo>
                    <a:pt x="1087" y="1093"/>
                    <a:pt x="1087" y="1092"/>
                    <a:pt x="1099" y="1092"/>
                  </a:cubicBezTo>
                  <a:cubicBezTo>
                    <a:pt x="1116" y="1092"/>
                    <a:pt x="1133" y="1092"/>
                    <a:pt x="1150" y="1092"/>
                  </a:cubicBezTo>
                  <a:cubicBezTo>
                    <a:pt x="1150" y="1092"/>
                    <a:pt x="1150" y="1092"/>
                    <a:pt x="1150" y="1092"/>
                  </a:cubicBezTo>
                  <a:close/>
                  <a:moveTo>
                    <a:pt x="1099" y="1070"/>
                  </a:moveTo>
                  <a:cubicBezTo>
                    <a:pt x="1092" y="1071"/>
                    <a:pt x="1089" y="1067"/>
                    <a:pt x="1091" y="1060"/>
                  </a:cubicBezTo>
                  <a:cubicBezTo>
                    <a:pt x="1094" y="1045"/>
                    <a:pt x="1108" y="1023"/>
                    <a:pt x="1128" y="1022"/>
                  </a:cubicBezTo>
                  <a:cubicBezTo>
                    <a:pt x="1142" y="1021"/>
                    <a:pt x="1156" y="1018"/>
                    <a:pt x="1168" y="1029"/>
                  </a:cubicBezTo>
                  <a:cubicBezTo>
                    <a:pt x="1181" y="1038"/>
                    <a:pt x="1185" y="1051"/>
                    <a:pt x="1187" y="1066"/>
                  </a:cubicBezTo>
                  <a:cubicBezTo>
                    <a:pt x="1188" y="1071"/>
                    <a:pt x="1183" y="1070"/>
                    <a:pt x="1180" y="1070"/>
                  </a:cubicBezTo>
                  <a:cubicBezTo>
                    <a:pt x="1166" y="1070"/>
                    <a:pt x="1153" y="1070"/>
                    <a:pt x="1139" y="1070"/>
                  </a:cubicBezTo>
                  <a:cubicBezTo>
                    <a:pt x="1139" y="1070"/>
                    <a:pt x="1139" y="1070"/>
                    <a:pt x="1139" y="1070"/>
                  </a:cubicBezTo>
                  <a:cubicBezTo>
                    <a:pt x="1126" y="1070"/>
                    <a:pt x="1113" y="1070"/>
                    <a:pt x="1099" y="1070"/>
                  </a:cubicBezTo>
                  <a:close/>
                  <a:moveTo>
                    <a:pt x="1741" y="1092"/>
                  </a:moveTo>
                  <a:cubicBezTo>
                    <a:pt x="1759" y="1092"/>
                    <a:pt x="1776" y="1092"/>
                    <a:pt x="1793" y="1092"/>
                  </a:cubicBezTo>
                  <a:cubicBezTo>
                    <a:pt x="1806" y="1092"/>
                    <a:pt x="1808" y="1089"/>
                    <a:pt x="1808" y="1076"/>
                  </a:cubicBezTo>
                  <a:cubicBezTo>
                    <a:pt x="1809" y="1063"/>
                    <a:pt x="1807" y="1051"/>
                    <a:pt x="1802" y="1038"/>
                  </a:cubicBezTo>
                  <a:cubicBezTo>
                    <a:pt x="1794" y="1021"/>
                    <a:pt x="1782" y="1008"/>
                    <a:pt x="1764" y="1000"/>
                  </a:cubicBezTo>
                  <a:cubicBezTo>
                    <a:pt x="1742" y="991"/>
                    <a:pt x="1720" y="991"/>
                    <a:pt x="1698" y="1000"/>
                  </a:cubicBezTo>
                  <a:cubicBezTo>
                    <a:pt x="1681" y="1006"/>
                    <a:pt x="1668" y="1016"/>
                    <a:pt x="1659" y="1031"/>
                  </a:cubicBezTo>
                  <a:cubicBezTo>
                    <a:pt x="1646" y="1050"/>
                    <a:pt x="1643" y="1071"/>
                    <a:pt x="1644" y="1094"/>
                  </a:cubicBezTo>
                  <a:cubicBezTo>
                    <a:pt x="1644" y="1110"/>
                    <a:pt x="1647" y="1127"/>
                    <a:pt x="1655" y="1141"/>
                  </a:cubicBezTo>
                  <a:cubicBezTo>
                    <a:pt x="1669" y="1168"/>
                    <a:pt x="1691" y="1183"/>
                    <a:pt x="1722" y="1186"/>
                  </a:cubicBezTo>
                  <a:cubicBezTo>
                    <a:pt x="1750" y="1188"/>
                    <a:pt x="1775" y="1183"/>
                    <a:pt x="1798" y="1165"/>
                  </a:cubicBezTo>
                  <a:cubicBezTo>
                    <a:pt x="1803" y="1161"/>
                    <a:pt x="1806" y="1157"/>
                    <a:pt x="1802" y="1151"/>
                  </a:cubicBezTo>
                  <a:cubicBezTo>
                    <a:pt x="1798" y="1144"/>
                    <a:pt x="1791" y="1140"/>
                    <a:pt x="1783" y="1144"/>
                  </a:cubicBezTo>
                  <a:cubicBezTo>
                    <a:pt x="1778" y="1147"/>
                    <a:pt x="1771" y="1149"/>
                    <a:pt x="1766" y="1152"/>
                  </a:cubicBezTo>
                  <a:cubicBezTo>
                    <a:pt x="1749" y="1161"/>
                    <a:pt x="1730" y="1162"/>
                    <a:pt x="1714" y="1155"/>
                  </a:cubicBezTo>
                  <a:cubicBezTo>
                    <a:pt x="1692" y="1145"/>
                    <a:pt x="1680" y="1127"/>
                    <a:pt x="1679" y="1102"/>
                  </a:cubicBezTo>
                  <a:cubicBezTo>
                    <a:pt x="1678" y="1095"/>
                    <a:pt x="1681" y="1092"/>
                    <a:pt x="1689" y="1092"/>
                  </a:cubicBezTo>
                  <a:cubicBezTo>
                    <a:pt x="1706" y="1092"/>
                    <a:pt x="1724" y="1092"/>
                    <a:pt x="1741" y="1092"/>
                  </a:cubicBezTo>
                  <a:cubicBezTo>
                    <a:pt x="1741" y="1092"/>
                    <a:pt x="1741" y="1092"/>
                    <a:pt x="1741" y="1092"/>
                  </a:cubicBezTo>
                  <a:close/>
                  <a:moveTo>
                    <a:pt x="1690" y="1070"/>
                  </a:moveTo>
                  <a:cubicBezTo>
                    <a:pt x="1683" y="1071"/>
                    <a:pt x="1680" y="1068"/>
                    <a:pt x="1681" y="1062"/>
                  </a:cubicBezTo>
                  <a:cubicBezTo>
                    <a:pt x="1683" y="1048"/>
                    <a:pt x="1697" y="1024"/>
                    <a:pt x="1716" y="1022"/>
                  </a:cubicBezTo>
                  <a:cubicBezTo>
                    <a:pt x="1731" y="1020"/>
                    <a:pt x="1747" y="1018"/>
                    <a:pt x="1760" y="1030"/>
                  </a:cubicBezTo>
                  <a:cubicBezTo>
                    <a:pt x="1771" y="1038"/>
                    <a:pt x="1775" y="1050"/>
                    <a:pt x="1778" y="1062"/>
                  </a:cubicBezTo>
                  <a:cubicBezTo>
                    <a:pt x="1780" y="1068"/>
                    <a:pt x="1775" y="1070"/>
                    <a:pt x="1769" y="1070"/>
                  </a:cubicBezTo>
                  <a:cubicBezTo>
                    <a:pt x="1756" y="1070"/>
                    <a:pt x="1742" y="1070"/>
                    <a:pt x="1729" y="1070"/>
                  </a:cubicBezTo>
                  <a:cubicBezTo>
                    <a:pt x="1729" y="1070"/>
                    <a:pt x="1729" y="1070"/>
                    <a:pt x="1729" y="1070"/>
                  </a:cubicBezTo>
                  <a:cubicBezTo>
                    <a:pt x="1716" y="1070"/>
                    <a:pt x="1703" y="1070"/>
                    <a:pt x="1690" y="1070"/>
                  </a:cubicBezTo>
                  <a:close/>
                  <a:moveTo>
                    <a:pt x="68" y="581"/>
                  </a:moveTo>
                  <a:cubicBezTo>
                    <a:pt x="68" y="573"/>
                    <a:pt x="70" y="568"/>
                    <a:pt x="80" y="569"/>
                  </a:cubicBezTo>
                  <a:cubicBezTo>
                    <a:pt x="90" y="570"/>
                    <a:pt x="101" y="570"/>
                    <a:pt x="111" y="569"/>
                  </a:cubicBezTo>
                  <a:cubicBezTo>
                    <a:pt x="120" y="569"/>
                    <a:pt x="120" y="563"/>
                    <a:pt x="120" y="556"/>
                  </a:cubicBezTo>
                  <a:cubicBezTo>
                    <a:pt x="120" y="549"/>
                    <a:pt x="119" y="544"/>
                    <a:pt x="111" y="544"/>
                  </a:cubicBezTo>
                  <a:cubicBezTo>
                    <a:pt x="104" y="544"/>
                    <a:pt x="97" y="544"/>
                    <a:pt x="91" y="544"/>
                  </a:cubicBezTo>
                  <a:cubicBezTo>
                    <a:pt x="66" y="544"/>
                    <a:pt x="65" y="543"/>
                    <a:pt x="68" y="518"/>
                  </a:cubicBezTo>
                  <a:cubicBezTo>
                    <a:pt x="69" y="504"/>
                    <a:pt x="83" y="487"/>
                    <a:pt x="99" y="489"/>
                  </a:cubicBezTo>
                  <a:cubicBezTo>
                    <a:pt x="103" y="489"/>
                    <a:pt x="107" y="489"/>
                    <a:pt x="110" y="488"/>
                  </a:cubicBezTo>
                  <a:cubicBezTo>
                    <a:pt x="118" y="487"/>
                    <a:pt x="123" y="479"/>
                    <a:pt x="123" y="471"/>
                  </a:cubicBezTo>
                  <a:cubicBezTo>
                    <a:pt x="123" y="461"/>
                    <a:pt x="116" y="462"/>
                    <a:pt x="109" y="460"/>
                  </a:cubicBezTo>
                  <a:cubicBezTo>
                    <a:pt x="100" y="458"/>
                    <a:pt x="92" y="460"/>
                    <a:pt x="84" y="460"/>
                  </a:cubicBezTo>
                  <a:cubicBezTo>
                    <a:pt x="68" y="461"/>
                    <a:pt x="56" y="469"/>
                    <a:pt x="47" y="480"/>
                  </a:cubicBezTo>
                  <a:cubicBezTo>
                    <a:pt x="34" y="493"/>
                    <a:pt x="32" y="511"/>
                    <a:pt x="32" y="529"/>
                  </a:cubicBezTo>
                  <a:cubicBezTo>
                    <a:pt x="32" y="544"/>
                    <a:pt x="32" y="544"/>
                    <a:pt x="17" y="544"/>
                  </a:cubicBezTo>
                  <a:cubicBezTo>
                    <a:pt x="4" y="543"/>
                    <a:pt x="0" y="548"/>
                    <a:pt x="4" y="561"/>
                  </a:cubicBezTo>
                  <a:cubicBezTo>
                    <a:pt x="6" y="569"/>
                    <a:pt x="13" y="568"/>
                    <a:pt x="19" y="569"/>
                  </a:cubicBezTo>
                  <a:cubicBezTo>
                    <a:pt x="32" y="571"/>
                    <a:pt x="32" y="571"/>
                    <a:pt x="32" y="584"/>
                  </a:cubicBezTo>
                  <a:cubicBezTo>
                    <a:pt x="32" y="624"/>
                    <a:pt x="32" y="664"/>
                    <a:pt x="32" y="704"/>
                  </a:cubicBezTo>
                  <a:cubicBezTo>
                    <a:pt x="32" y="731"/>
                    <a:pt x="32" y="730"/>
                    <a:pt x="57" y="731"/>
                  </a:cubicBezTo>
                  <a:cubicBezTo>
                    <a:pt x="66" y="731"/>
                    <a:pt x="68" y="727"/>
                    <a:pt x="68" y="720"/>
                  </a:cubicBezTo>
                  <a:cubicBezTo>
                    <a:pt x="68" y="697"/>
                    <a:pt x="68" y="674"/>
                    <a:pt x="68" y="651"/>
                  </a:cubicBezTo>
                  <a:cubicBezTo>
                    <a:pt x="68" y="628"/>
                    <a:pt x="68" y="605"/>
                    <a:pt x="68" y="581"/>
                  </a:cubicBezTo>
                  <a:close/>
                  <a:moveTo>
                    <a:pt x="278" y="1165"/>
                  </a:moveTo>
                  <a:cubicBezTo>
                    <a:pt x="278" y="1183"/>
                    <a:pt x="278" y="1183"/>
                    <a:pt x="296" y="1184"/>
                  </a:cubicBezTo>
                  <a:cubicBezTo>
                    <a:pt x="310" y="1184"/>
                    <a:pt x="310" y="1184"/>
                    <a:pt x="310" y="1169"/>
                  </a:cubicBezTo>
                  <a:cubicBezTo>
                    <a:pt x="310" y="1132"/>
                    <a:pt x="310" y="1095"/>
                    <a:pt x="310" y="1058"/>
                  </a:cubicBezTo>
                  <a:cubicBezTo>
                    <a:pt x="310" y="1052"/>
                    <a:pt x="312" y="1047"/>
                    <a:pt x="316" y="1042"/>
                  </a:cubicBezTo>
                  <a:cubicBezTo>
                    <a:pt x="324" y="1033"/>
                    <a:pt x="334" y="1027"/>
                    <a:pt x="345" y="1024"/>
                  </a:cubicBezTo>
                  <a:cubicBezTo>
                    <a:pt x="357" y="1020"/>
                    <a:pt x="371" y="1018"/>
                    <a:pt x="383" y="1028"/>
                  </a:cubicBezTo>
                  <a:cubicBezTo>
                    <a:pt x="397" y="1039"/>
                    <a:pt x="401" y="1054"/>
                    <a:pt x="401" y="1071"/>
                  </a:cubicBezTo>
                  <a:cubicBezTo>
                    <a:pt x="401" y="1102"/>
                    <a:pt x="401" y="1132"/>
                    <a:pt x="401" y="1163"/>
                  </a:cubicBezTo>
                  <a:cubicBezTo>
                    <a:pt x="401" y="1183"/>
                    <a:pt x="401" y="1182"/>
                    <a:pt x="420" y="1184"/>
                  </a:cubicBezTo>
                  <a:cubicBezTo>
                    <a:pt x="429" y="1185"/>
                    <a:pt x="433" y="1181"/>
                    <a:pt x="433" y="1173"/>
                  </a:cubicBezTo>
                  <a:cubicBezTo>
                    <a:pt x="432" y="1130"/>
                    <a:pt x="435" y="1087"/>
                    <a:pt x="431" y="1044"/>
                  </a:cubicBezTo>
                  <a:cubicBezTo>
                    <a:pt x="427" y="1014"/>
                    <a:pt x="404" y="996"/>
                    <a:pt x="376" y="994"/>
                  </a:cubicBezTo>
                  <a:cubicBezTo>
                    <a:pt x="353" y="992"/>
                    <a:pt x="333" y="1000"/>
                    <a:pt x="317" y="1017"/>
                  </a:cubicBezTo>
                  <a:cubicBezTo>
                    <a:pt x="312" y="1021"/>
                    <a:pt x="311" y="1019"/>
                    <a:pt x="309" y="1015"/>
                  </a:cubicBezTo>
                  <a:cubicBezTo>
                    <a:pt x="309" y="1013"/>
                    <a:pt x="308" y="1011"/>
                    <a:pt x="308" y="1008"/>
                  </a:cubicBezTo>
                  <a:cubicBezTo>
                    <a:pt x="306" y="1001"/>
                    <a:pt x="298" y="997"/>
                    <a:pt x="287" y="998"/>
                  </a:cubicBezTo>
                  <a:cubicBezTo>
                    <a:pt x="279" y="999"/>
                    <a:pt x="278" y="1004"/>
                    <a:pt x="278" y="1011"/>
                  </a:cubicBezTo>
                  <a:cubicBezTo>
                    <a:pt x="278" y="1037"/>
                    <a:pt x="278" y="1064"/>
                    <a:pt x="278" y="1091"/>
                  </a:cubicBezTo>
                  <a:cubicBezTo>
                    <a:pt x="278" y="1115"/>
                    <a:pt x="278" y="1140"/>
                    <a:pt x="278" y="1165"/>
                  </a:cubicBezTo>
                  <a:close/>
                  <a:moveTo>
                    <a:pt x="150" y="705"/>
                  </a:moveTo>
                  <a:cubicBezTo>
                    <a:pt x="150" y="734"/>
                    <a:pt x="145" y="730"/>
                    <a:pt x="176" y="731"/>
                  </a:cubicBezTo>
                  <a:cubicBezTo>
                    <a:pt x="185" y="731"/>
                    <a:pt x="187" y="727"/>
                    <a:pt x="187" y="719"/>
                  </a:cubicBezTo>
                  <a:cubicBezTo>
                    <a:pt x="187" y="685"/>
                    <a:pt x="187" y="651"/>
                    <a:pt x="187" y="618"/>
                  </a:cubicBezTo>
                  <a:cubicBezTo>
                    <a:pt x="187" y="597"/>
                    <a:pt x="204" y="578"/>
                    <a:pt x="225" y="574"/>
                  </a:cubicBezTo>
                  <a:cubicBezTo>
                    <a:pt x="232" y="572"/>
                    <a:pt x="240" y="574"/>
                    <a:pt x="247" y="575"/>
                  </a:cubicBezTo>
                  <a:cubicBezTo>
                    <a:pt x="257" y="576"/>
                    <a:pt x="261" y="572"/>
                    <a:pt x="265" y="564"/>
                  </a:cubicBezTo>
                  <a:cubicBezTo>
                    <a:pt x="269" y="556"/>
                    <a:pt x="267" y="542"/>
                    <a:pt x="261" y="540"/>
                  </a:cubicBezTo>
                  <a:cubicBezTo>
                    <a:pt x="253" y="538"/>
                    <a:pt x="244" y="534"/>
                    <a:pt x="237" y="536"/>
                  </a:cubicBezTo>
                  <a:cubicBezTo>
                    <a:pt x="228" y="537"/>
                    <a:pt x="217" y="537"/>
                    <a:pt x="209" y="544"/>
                  </a:cubicBezTo>
                  <a:cubicBezTo>
                    <a:pt x="204" y="549"/>
                    <a:pt x="198" y="553"/>
                    <a:pt x="194" y="558"/>
                  </a:cubicBezTo>
                  <a:cubicBezTo>
                    <a:pt x="192" y="561"/>
                    <a:pt x="189" y="563"/>
                    <a:pt x="185" y="562"/>
                  </a:cubicBezTo>
                  <a:cubicBezTo>
                    <a:pt x="182" y="561"/>
                    <a:pt x="182" y="558"/>
                    <a:pt x="182" y="556"/>
                  </a:cubicBezTo>
                  <a:cubicBezTo>
                    <a:pt x="180" y="539"/>
                    <a:pt x="179" y="539"/>
                    <a:pt x="162" y="539"/>
                  </a:cubicBezTo>
                  <a:cubicBezTo>
                    <a:pt x="151" y="539"/>
                    <a:pt x="150" y="540"/>
                    <a:pt x="150" y="551"/>
                  </a:cubicBezTo>
                  <a:cubicBezTo>
                    <a:pt x="150" y="579"/>
                    <a:pt x="150" y="607"/>
                    <a:pt x="150" y="635"/>
                  </a:cubicBezTo>
                  <a:cubicBezTo>
                    <a:pt x="150" y="658"/>
                    <a:pt x="149" y="682"/>
                    <a:pt x="150" y="705"/>
                  </a:cubicBezTo>
                  <a:close/>
                  <a:moveTo>
                    <a:pt x="1011" y="1049"/>
                  </a:moveTo>
                  <a:cubicBezTo>
                    <a:pt x="1011" y="1008"/>
                    <a:pt x="1011" y="966"/>
                    <a:pt x="1011" y="924"/>
                  </a:cubicBezTo>
                  <a:cubicBezTo>
                    <a:pt x="1011" y="913"/>
                    <a:pt x="1008" y="910"/>
                    <a:pt x="997" y="910"/>
                  </a:cubicBezTo>
                  <a:cubicBezTo>
                    <a:pt x="995" y="910"/>
                    <a:pt x="992" y="910"/>
                    <a:pt x="990" y="910"/>
                  </a:cubicBezTo>
                  <a:cubicBezTo>
                    <a:pt x="976" y="910"/>
                    <a:pt x="975" y="911"/>
                    <a:pt x="975" y="926"/>
                  </a:cubicBezTo>
                  <a:cubicBezTo>
                    <a:pt x="975" y="1006"/>
                    <a:pt x="975" y="1085"/>
                    <a:pt x="975" y="1165"/>
                  </a:cubicBezTo>
                  <a:cubicBezTo>
                    <a:pt x="975" y="1185"/>
                    <a:pt x="975" y="1185"/>
                    <a:pt x="994" y="1185"/>
                  </a:cubicBezTo>
                  <a:cubicBezTo>
                    <a:pt x="1009" y="1185"/>
                    <a:pt x="1011" y="1184"/>
                    <a:pt x="1011" y="1169"/>
                  </a:cubicBezTo>
                  <a:cubicBezTo>
                    <a:pt x="1011" y="1129"/>
                    <a:pt x="1011" y="1089"/>
                    <a:pt x="1011" y="1049"/>
                  </a:cubicBezTo>
                  <a:cubicBezTo>
                    <a:pt x="1011" y="1049"/>
                    <a:pt x="1011" y="1049"/>
                    <a:pt x="1011" y="1049"/>
                  </a:cubicBezTo>
                  <a:close/>
                  <a:moveTo>
                    <a:pt x="296" y="176"/>
                  </a:moveTo>
                  <a:cubicBezTo>
                    <a:pt x="296" y="201"/>
                    <a:pt x="296" y="226"/>
                    <a:pt x="296" y="251"/>
                  </a:cubicBezTo>
                  <a:cubicBezTo>
                    <a:pt x="295" y="276"/>
                    <a:pt x="296" y="274"/>
                    <a:pt x="318" y="274"/>
                  </a:cubicBezTo>
                  <a:cubicBezTo>
                    <a:pt x="330" y="274"/>
                    <a:pt x="331" y="274"/>
                    <a:pt x="331" y="260"/>
                  </a:cubicBezTo>
                  <a:cubicBezTo>
                    <a:pt x="331" y="232"/>
                    <a:pt x="331" y="204"/>
                    <a:pt x="331" y="176"/>
                  </a:cubicBezTo>
                  <a:cubicBezTo>
                    <a:pt x="331" y="165"/>
                    <a:pt x="331" y="155"/>
                    <a:pt x="337" y="145"/>
                  </a:cubicBezTo>
                  <a:cubicBezTo>
                    <a:pt x="349" y="123"/>
                    <a:pt x="359" y="117"/>
                    <a:pt x="377" y="118"/>
                  </a:cubicBezTo>
                  <a:cubicBezTo>
                    <a:pt x="383" y="118"/>
                    <a:pt x="389" y="119"/>
                    <a:pt x="395" y="120"/>
                  </a:cubicBezTo>
                  <a:cubicBezTo>
                    <a:pt x="401" y="120"/>
                    <a:pt x="407" y="118"/>
                    <a:pt x="408" y="112"/>
                  </a:cubicBezTo>
                  <a:cubicBezTo>
                    <a:pt x="409" y="103"/>
                    <a:pt x="415" y="93"/>
                    <a:pt x="407" y="85"/>
                  </a:cubicBezTo>
                  <a:cubicBezTo>
                    <a:pt x="406" y="84"/>
                    <a:pt x="404" y="84"/>
                    <a:pt x="402" y="84"/>
                  </a:cubicBezTo>
                  <a:cubicBezTo>
                    <a:pt x="376" y="78"/>
                    <a:pt x="353" y="82"/>
                    <a:pt x="337" y="106"/>
                  </a:cubicBezTo>
                  <a:cubicBezTo>
                    <a:pt x="336" y="108"/>
                    <a:pt x="335" y="110"/>
                    <a:pt x="333" y="109"/>
                  </a:cubicBezTo>
                  <a:cubicBezTo>
                    <a:pt x="331" y="109"/>
                    <a:pt x="330" y="107"/>
                    <a:pt x="330" y="105"/>
                  </a:cubicBezTo>
                  <a:cubicBezTo>
                    <a:pt x="329" y="101"/>
                    <a:pt x="329" y="97"/>
                    <a:pt x="328" y="94"/>
                  </a:cubicBezTo>
                  <a:cubicBezTo>
                    <a:pt x="325" y="85"/>
                    <a:pt x="318" y="82"/>
                    <a:pt x="303" y="84"/>
                  </a:cubicBezTo>
                  <a:cubicBezTo>
                    <a:pt x="297" y="84"/>
                    <a:pt x="295" y="86"/>
                    <a:pt x="295" y="92"/>
                  </a:cubicBezTo>
                  <a:cubicBezTo>
                    <a:pt x="296" y="120"/>
                    <a:pt x="295" y="148"/>
                    <a:pt x="295" y="176"/>
                  </a:cubicBezTo>
                  <a:cubicBezTo>
                    <a:pt x="296" y="176"/>
                    <a:pt x="296" y="176"/>
                    <a:pt x="296" y="176"/>
                  </a:cubicBezTo>
                  <a:close/>
                  <a:moveTo>
                    <a:pt x="946" y="179"/>
                  </a:moveTo>
                  <a:cubicBezTo>
                    <a:pt x="946" y="197"/>
                    <a:pt x="946" y="215"/>
                    <a:pt x="946" y="234"/>
                  </a:cubicBezTo>
                  <a:cubicBezTo>
                    <a:pt x="946" y="248"/>
                    <a:pt x="951" y="260"/>
                    <a:pt x="963" y="268"/>
                  </a:cubicBezTo>
                  <a:cubicBezTo>
                    <a:pt x="982" y="280"/>
                    <a:pt x="1011" y="277"/>
                    <a:pt x="1029" y="264"/>
                  </a:cubicBezTo>
                  <a:cubicBezTo>
                    <a:pt x="1036" y="259"/>
                    <a:pt x="1036" y="254"/>
                    <a:pt x="1032" y="248"/>
                  </a:cubicBezTo>
                  <a:cubicBezTo>
                    <a:pt x="1026" y="239"/>
                    <a:pt x="1020" y="238"/>
                    <a:pt x="1013" y="242"/>
                  </a:cubicBezTo>
                  <a:cubicBezTo>
                    <a:pt x="996" y="252"/>
                    <a:pt x="978" y="243"/>
                    <a:pt x="978" y="223"/>
                  </a:cubicBezTo>
                  <a:cubicBezTo>
                    <a:pt x="978" y="190"/>
                    <a:pt x="978" y="157"/>
                    <a:pt x="978" y="123"/>
                  </a:cubicBezTo>
                  <a:cubicBezTo>
                    <a:pt x="978" y="116"/>
                    <a:pt x="981" y="113"/>
                    <a:pt x="988" y="113"/>
                  </a:cubicBezTo>
                  <a:cubicBezTo>
                    <a:pt x="999" y="114"/>
                    <a:pt x="1011" y="113"/>
                    <a:pt x="1022" y="113"/>
                  </a:cubicBezTo>
                  <a:cubicBezTo>
                    <a:pt x="1028" y="113"/>
                    <a:pt x="1033" y="112"/>
                    <a:pt x="1033" y="104"/>
                  </a:cubicBezTo>
                  <a:cubicBezTo>
                    <a:pt x="1033" y="96"/>
                    <a:pt x="1032" y="90"/>
                    <a:pt x="1022" y="90"/>
                  </a:cubicBezTo>
                  <a:cubicBezTo>
                    <a:pt x="1011" y="90"/>
                    <a:pt x="1001" y="90"/>
                    <a:pt x="990" y="90"/>
                  </a:cubicBezTo>
                  <a:cubicBezTo>
                    <a:pt x="981" y="91"/>
                    <a:pt x="977" y="88"/>
                    <a:pt x="978" y="78"/>
                  </a:cubicBezTo>
                  <a:cubicBezTo>
                    <a:pt x="978" y="64"/>
                    <a:pt x="978" y="49"/>
                    <a:pt x="978" y="35"/>
                  </a:cubicBezTo>
                  <a:cubicBezTo>
                    <a:pt x="978" y="30"/>
                    <a:pt x="978" y="25"/>
                    <a:pt x="971" y="24"/>
                  </a:cubicBezTo>
                  <a:cubicBezTo>
                    <a:pt x="964" y="24"/>
                    <a:pt x="956" y="24"/>
                    <a:pt x="955" y="32"/>
                  </a:cubicBezTo>
                  <a:cubicBezTo>
                    <a:pt x="952" y="43"/>
                    <a:pt x="949" y="54"/>
                    <a:pt x="949" y="65"/>
                  </a:cubicBezTo>
                  <a:cubicBezTo>
                    <a:pt x="948" y="88"/>
                    <a:pt x="947" y="88"/>
                    <a:pt x="924" y="91"/>
                  </a:cubicBezTo>
                  <a:cubicBezTo>
                    <a:pt x="919" y="92"/>
                    <a:pt x="914" y="92"/>
                    <a:pt x="914" y="99"/>
                  </a:cubicBezTo>
                  <a:cubicBezTo>
                    <a:pt x="915" y="107"/>
                    <a:pt x="917" y="113"/>
                    <a:pt x="926" y="113"/>
                  </a:cubicBezTo>
                  <a:cubicBezTo>
                    <a:pt x="929" y="114"/>
                    <a:pt x="932" y="113"/>
                    <a:pt x="935" y="113"/>
                  </a:cubicBezTo>
                  <a:cubicBezTo>
                    <a:pt x="943" y="113"/>
                    <a:pt x="946" y="116"/>
                    <a:pt x="946" y="124"/>
                  </a:cubicBezTo>
                  <a:cubicBezTo>
                    <a:pt x="946" y="142"/>
                    <a:pt x="946" y="161"/>
                    <a:pt x="946" y="179"/>
                  </a:cubicBezTo>
                  <a:cubicBezTo>
                    <a:pt x="946" y="179"/>
                    <a:pt x="946" y="179"/>
                    <a:pt x="946" y="179"/>
                  </a:cubicBezTo>
                  <a:close/>
                </a:path>
              </a:pathLst>
            </a:custGeom>
            <a:solidFill>
              <a:srgbClr val="4C5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nvGrpSpPr>
            <p:cNvPr id="18" name="Group 4">
              <a:extLst>
                <a:ext uri="{FF2B5EF4-FFF2-40B4-BE49-F238E27FC236}">
                  <a16:creationId xmlns:a16="http://schemas.microsoft.com/office/drawing/2014/main" id="{57BD2C4C-DC67-B843-B26C-309622FC75F7}"/>
                </a:ext>
              </a:extLst>
            </p:cNvPr>
            <p:cNvGrpSpPr>
              <a:grpSpLocks noChangeAspect="1"/>
            </p:cNvGrpSpPr>
            <p:nvPr/>
          </p:nvGrpSpPr>
          <p:grpSpPr bwMode="gray">
            <a:xfrm>
              <a:off x="334963" y="296652"/>
              <a:ext cx="538094" cy="540000"/>
              <a:chOff x="2711" y="1027"/>
              <a:chExt cx="2258" cy="2266"/>
            </a:xfrm>
          </p:grpSpPr>
          <p:sp>
            <p:nvSpPr>
              <p:cNvPr id="19" name="AutoShape 3">
                <a:extLst>
                  <a:ext uri="{FF2B5EF4-FFF2-40B4-BE49-F238E27FC236}">
                    <a16:creationId xmlns:a16="http://schemas.microsoft.com/office/drawing/2014/main" id="{FE1DC41B-291E-574C-9F2C-874E70A40758}"/>
                  </a:ext>
                </a:extLst>
              </p:cNvPr>
              <p:cNvSpPr>
                <a:spLocks noChangeAspect="1" noChangeArrowheads="1" noTextEdit="1"/>
              </p:cNvSpPr>
              <p:nvPr/>
            </p:nvSpPr>
            <p:spPr bwMode="gray">
              <a:xfrm>
                <a:off x="2711" y="1027"/>
                <a:ext cx="2258" cy="2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0" name="Freeform 5">
                <a:extLst>
                  <a:ext uri="{FF2B5EF4-FFF2-40B4-BE49-F238E27FC236}">
                    <a16:creationId xmlns:a16="http://schemas.microsoft.com/office/drawing/2014/main" id="{D4B633C8-F761-C54B-9BD2-EB59D49A2DBC}"/>
                  </a:ext>
                </a:extLst>
              </p:cNvPr>
              <p:cNvSpPr>
                <a:spLocks/>
              </p:cNvSpPr>
              <p:nvPr/>
            </p:nvSpPr>
            <p:spPr bwMode="gray">
              <a:xfrm>
                <a:off x="2709" y="1029"/>
                <a:ext cx="2260" cy="2262"/>
              </a:xfrm>
              <a:custGeom>
                <a:avLst/>
                <a:gdLst>
                  <a:gd name="T0" fmla="*/ 2260 w 2260"/>
                  <a:gd name="T1" fmla="*/ 0 h 2262"/>
                  <a:gd name="T2" fmla="*/ 1612 w 2260"/>
                  <a:gd name="T3" fmla="*/ 649 h 2262"/>
                  <a:gd name="T4" fmla="*/ 1612 w 2260"/>
                  <a:gd name="T5" fmla="*/ 649 h 2262"/>
                  <a:gd name="T6" fmla="*/ 2035 w 2260"/>
                  <a:gd name="T7" fmla="*/ 0 h 2262"/>
                  <a:gd name="T8" fmla="*/ 0 w 2260"/>
                  <a:gd name="T9" fmla="*/ 0 h 2262"/>
                  <a:gd name="T10" fmla="*/ 0 w 2260"/>
                  <a:gd name="T11" fmla="*/ 2262 h 2262"/>
                  <a:gd name="T12" fmla="*/ 2260 w 2260"/>
                  <a:gd name="T13" fmla="*/ 2262 h 2262"/>
                  <a:gd name="T14" fmla="*/ 2260 w 2260"/>
                  <a:gd name="T15" fmla="*/ 0 h 2262"/>
                  <a:gd name="T16" fmla="*/ 2260 w 2260"/>
                  <a:gd name="T17" fmla="*/ 0 h 2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0" h="2262">
                    <a:moveTo>
                      <a:pt x="2260" y="0"/>
                    </a:moveTo>
                    <a:lnTo>
                      <a:pt x="1612" y="649"/>
                    </a:lnTo>
                    <a:lnTo>
                      <a:pt x="1612" y="649"/>
                    </a:lnTo>
                    <a:lnTo>
                      <a:pt x="2035" y="0"/>
                    </a:lnTo>
                    <a:lnTo>
                      <a:pt x="0" y="0"/>
                    </a:lnTo>
                    <a:lnTo>
                      <a:pt x="0" y="2262"/>
                    </a:lnTo>
                    <a:lnTo>
                      <a:pt x="2260" y="2262"/>
                    </a:lnTo>
                    <a:lnTo>
                      <a:pt x="2260" y="0"/>
                    </a:lnTo>
                    <a:lnTo>
                      <a:pt x="2260" y="0"/>
                    </a:lnTo>
                    <a:close/>
                  </a:path>
                </a:pathLst>
              </a:custGeom>
              <a:solidFill>
                <a:srgbClr val="E55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1" name="Freeform 6">
                <a:extLst>
                  <a:ext uri="{FF2B5EF4-FFF2-40B4-BE49-F238E27FC236}">
                    <a16:creationId xmlns:a16="http://schemas.microsoft.com/office/drawing/2014/main" id="{B16BAAE4-1A41-C843-9754-490F7A1E127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2" name="Freeform 7">
                <a:extLst>
                  <a:ext uri="{FF2B5EF4-FFF2-40B4-BE49-F238E27FC236}">
                    <a16:creationId xmlns:a16="http://schemas.microsoft.com/office/drawing/2014/main" id="{2F32DCBD-8628-F245-85CD-97686A20ECFD}"/>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3" name="Oval 8">
                <a:extLst>
                  <a:ext uri="{FF2B5EF4-FFF2-40B4-BE49-F238E27FC236}">
                    <a16:creationId xmlns:a16="http://schemas.microsoft.com/office/drawing/2014/main" id="{60D97C11-1A3B-5449-A48D-98A3E79B3810}"/>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4" name="Freeform 9">
                <a:extLst>
                  <a:ext uri="{FF2B5EF4-FFF2-40B4-BE49-F238E27FC236}">
                    <a16:creationId xmlns:a16="http://schemas.microsoft.com/office/drawing/2014/main" id="{5856770D-B8F0-244E-A05D-AED190086F1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5" name="Freeform 10">
                <a:extLst>
                  <a:ext uri="{FF2B5EF4-FFF2-40B4-BE49-F238E27FC236}">
                    <a16:creationId xmlns:a16="http://schemas.microsoft.com/office/drawing/2014/main" id="{2B91B16B-BC11-E547-8FAC-B9B8D18EA449}"/>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6" name="Oval 11">
                <a:extLst>
                  <a:ext uri="{FF2B5EF4-FFF2-40B4-BE49-F238E27FC236}">
                    <a16:creationId xmlns:a16="http://schemas.microsoft.com/office/drawing/2014/main" id="{14F8C3C8-4888-7646-B9B4-64EB46A1DA23}"/>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7" name="Freeform 12">
                <a:extLst>
                  <a:ext uri="{FF2B5EF4-FFF2-40B4-BE49-F238E27FC236}">
                    <a16:creationId xmlns:a16="http://schemas.microsoft.com/office/drawing/2014/main" id="{D79D01D1-4E3E-F34B-97D7-2D387E68746E}"/>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8" name="Freeform 13">
                <a:extLst>
                  <a:ext uri="{FF2B5EF4-FFF2-40B4-BE49-F238E27FC236}">
                    <a16:creationId xmlns:a16="http://schemas.microsoft.com/office/drawing/2014/main" id="{46549898-6C52-B147-A8F6-A73FDBE6163B}"/>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grpSp>
      <p:sp>
        <p:nvSpPr>
          <p:cNvPr id="7" name="Date Placeholder 6"/>
          <p:cNvSpPr>
            <a:spLocks noGrp="1"/>
          </p:cNvSpPr>
          <p:nvPr>
            <p:ph type="dt" sz="half" idx="10"/>
          </p:nvPr>
        </p:nvSpPr>
        <p:spPr>
          <a:xfrm>
            <a:off x="0" y="0"/>
            <a:ext cx="0" cy="0"/>
          </a:xfrm>
          <a:prstGeom prst="rect">
            <a:avLst/>
          </a:prstGeom>
        </p:spPr>
        <p:txBody>
          <a:bodyPr/>
          <a:lstStyle>
            <a:lvl1pPr>
              <a:defRPr sz="100">
                <a:noFill/>
              </a:defRPr>
            </a:lvl1pPr>
          </a:lstStyle>
          <a:p>
            <a:r>
              <a:rPr lang="cs-CZ"/>
              <a:t>18. 11. 2019</a:t>
            </a:r>
            <a:endParaRPr lang="en-US" dirty="0"/>
          </a:p>
        </p:txBody>
      </p:sp>
      <p:sp>
        <p:nvSpPr>
          <p:cNvPr id="8" name="Footer Placeholder 7"/>
          <p:cNvSpPr>
            <a:spLocks noGrp="1"/>
          </p:cNvSpPr>
          <p:nvPr>
            <p:ph type="ftr" sz="quarter" idx="11"/>
          </p:nvPr>
        </p:nvSpPr>
        <p:spPr>
          <a:xfrm>
            <a:off x="0" y="0"/>
            <a:ext cx="0" cy="0"/>
          </a:xfrm>
          <a:prstGeom prst="rect">
            <a:avLst/>
          </a:prstGeom>
        </p:spPr>
        <p:txBody>
          <a:bodyPr/>
          <a:lstStyle>
            <a:lvl1pPr marL="0" indent="0">
              <a:buNone/>
              <a:defRPr sz="100">
                <a:noFill/>
              </a:defRPr>
            </a:lvl1pPr>
          </a:lstStyle>
          <a:p>
            <a:r>
              <a:rPr lang="pt-BR"/>
              <a:t>U&amp;A: Výzkum trhu placené TV v ČR 2019</a:t>
            </a:r>
            <a:endParaRPr lang="en-US" dirty="0"/>
          </a:p>
        </p:txBody>
      </p:sp>
      <p:sp>
        <p:nvSpPr>
          <p:cNvPr id="9" name="Slide Number Placeholder 8"/>
          <p:cNvSpPr>
            <a:spLocks noGrp="1"/>
          </p:cNvSpPr>
          <p:nvPr>
            <p:ph type="sldNum" sz="quarter" idx="12"/>
          </p:nvPr>
        </p:nvSpPr>
        <p:spPr>
          <a:xfrm>
            <a:off x="0" y="0"/>
            <a:ext cx="0" cy="0"/>
          </a:xfrm>
          <a:prstGeom prst="rect">
            <a:avLst/>
          </a:prstGeom>
        </p:spPr>
        <p:txBody>
          <a:bodyPr/>
          <a:lstStyle>
            <a:lvl1pPr>
              <a:defRPr sz="100">
                <a:noFill/>
              </a:defRPr>
            </a:lvl1pPr>
          </a:lstStyle>
          <a:p>
            <a:fld id="{8E3B25F7-8D1F-44B5-B485-EE3C438CFD7B}" type="slidenum">
              <a:rPr lang="en-US" smtClean="0"/>
              <a:pPr/>
              <a:t>‹#›</a:t>
            </a:fld>
            <a:endParaRPr lang="en-US"/>
          </a:p>
        </p:txBody>
      </p:sp>
      <p:sp>
        <p:nvSpPr>
          <p:cNvPr id="2" name="Title 1"/>
          <p:cNvSpPr>
            <a:spLocks noGrp="1"/>
          </p:cNvSpPr>
          <p:nvPr>
            <p:ph type="ctrTitle" hasCustomPrompt="1"/>
          </p:nvPr>
        </p:nvSpPr>
        <p:spPr>
          <a:xfrm>
            <a:off x="4777671" y="2019727"/>
            <a:ext cx="3816000" cy="2236264"/>
          </a:xfrm>
        </p:spPr>
        <p:txBody>
          <a:bodyPr anchor="b"/>
          <a:lstStyle>
            <a:lvl1pPr algn="l">
              <a:defRPr sz="3600"/>
            </a:lvl1pPr>
          </a:lstStyle>
          <a:p>
            <a:r>
              <a:rPr lang="en-US" dirty="0"/>
              <a:t>Click to add thank you</a:t>
            </a:r>
          </a:p>
        </p:txBody>
      </p:sp>
    </p:spTree>
    <p:extLst>
      <p:ext uri="{BB962C8B-B14F-4D97-AF65-F5344CB8AC3E}">
        <p14:creationId xmlns:p14="http://schemas.microsoft.com/office/powerpoint/2010/main" val="2811016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5" name="Rectangle 4"/>
          <p:cNvSpPr/>
          <p:nvPr/>
        </p:nvSpPr>
        <p:spPr bwMode="white">
          <a:xfrm>
            <a:off x="0" y="0"/>
            <a:ext cx="514350" cy="1628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p:cNvSpPr>
            <a:spLocks noGrp="1"/>
          </p:cNvSpPr>
          <p:nvPr>
            <p:ph type="dt" sz="half" idx="10"/>
          </p:nvPr>
        </p:nvSpPr>
        <p:spPr/>
        <p:txBody>
          <a:bodyPr/>
          <a:lstStyle/>
          <a:p>
            <a:r>
              <a:rPr lang="cs-CZ"/>
              <a:t>18. 11. 2019</a:t>
            </a:r>
            <a:endParaRPr lang="en-US" dirty="0"/>
          </a:p>
        </p:txBody>
      </p:sp>
      <p:sp>
        <p:nvSpPr>
          <p:cNvPr id="7" name="Footer Placeholder 6"/>
          <p:cNvSpPr>
            <a:spLocks noGrp="1"/>
          </p:cNvSpPr>
          <p:nvPr>
            <p:ph type="ftr" sz="quarter" idx="11"/>
          </p:nvPr>
        </p:nvSpPr>
        <p:spPr/>
        <p:txBody>
          <a:bodyPr/>
          <a:lstStyle/>
          <a:p>
            <a:r>
              <a:rPr lang="pt-BR"/>
              <a:t>U&amp;A: Výzkum trhu placené TV v ČR 2019</a:t>
            </a:r>
            <a:endParaRPr lang="en-US" dirty="0"/>
          </a:p>
        </p:txBody>
      </p:sp>
      <p:sp>
        <p:nvSpPr>
          <p:cNvPr id="8" name="Slide Number Placeholder 7"/>
          <p:cNvSpPr>
            <a:spLocks noGrp="1"/>
          </p:cNvSpPr>
          <p:nvPr>
            <p:ph type="sldNum" sz="quarter" idx="12"/>
          </p:nvPr>
        </p:nvSpPr>
        <p:spPr/>
        <p:txBody>
          <a:bodyPr/>
          <a:lstStyle/>
          <a:p>
            <a:fld id="{5F3E29E4-0979-4FCA-B4C5-5FC6044C982A}" type="slidenum">
              <a:rPr lang="en-US" smtClean="0"/>
              <a:pPr/>
              <a:t>‹#›</a:t>
            </a:fld>
            <a:endParaRPr lang="en-US"/>
          </a:p>
        </p:txBody>
      </p:sp>
      <p:sp>
        <p:nvSpPr>
          <p:cNvPr id="10" name="Text Placeholder 4"/>
          <p:cNvSpPr>
            <a:spLocks noGrp="1"/>
          </p:cNvSpPr>
          <p:nvPr>
            <p:ph type="body" sz="quarter" idx="17"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940011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cs-CZ"/>
              <a:t>18. 11. 2019</a:t>
            </a:r>
            <a:endParaRPr lang="en-US" dirty="0"/>
          </a:p>
        </p:txBody>
      </p:sp>
      <p:sp>
        <p:nvSpPr>
          <p:cNvPr id="8" name="Footer Placeholder 7"/>
          <p:cNvSpPr>
            <a:spLocks noGrp="1"/>
          </p:cNvSpPr>
          <p:nvPr>
            <p:ph type="ftr" sz="quarter" idx="11"/>
          </p:nvPr>
        </p:nvSpPr>
        <p:spPr/>
        <p:txBody>
          <a:bodyPr/>
          <a:lstStyle/>
          <a:p>
            <a:r>
              <a:rPr lang="pt-BR"/>
              <a:t>U&amp;A: Výzkum trhu placené TV v ČR 2019</a:t>
            </a:r>
            <a:endParaRPr lang="en-US" dirty="0"/>
          </a:p>
        </p:txBody>
      </p:sp>
      <p:sp>
        <p:nvSpPr>
          <p:cNvPr id="9" name="Slide Number Placeholder 8"/>
          <p:cNvSpPr>
            <a:spLocks noGrp="1"/>
          </p:cNvSpPr>
          <p:nvPr>
            <p:ph type="sldNum" sz="quarter" idx="12"/>
          </p:nvPr>
        </p:nvSpPr>
        <p:spPr/>
        <p:txBody>
          <a:bodyPr/>
          <a:lstStyle/>
          <a:p>
            <a:fld id="{5F3E29E4-0979-4FCA-B4C5-5FC6044C982A}" type="slidenum">
              <a:rPr lang="en-US" smtClean="0"/>
              <a:pPr/>
              <a:t>‹#›</a:t>
            </a:fld>
            <a:endParaRPr lang="en-US"/>
          </a:p>
        </p:txBody>
      </p:sp>
    </p:spTree>
    <p:extLst>
      <p:ext uri="{BB962C8B-B14F-4D97-AF65-F5344CB8AC3E}">
        <p14:creationId xmlns:p14="http://schemas.microsoft.com/office/powerpoint/2010/main" val="3340197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6278" y="404813"/>
            <a:ext cx="1400175" cy="583247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76400" y="404813"/>
            <a:ext cx="5943525" cy="583247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cs-CZ"/>
              <a:t>18. 11. 2019</a:t>
            </a:r>
            <a:endParaRPr lang="en-US" dirty="0"/>
          </a:p>
        </p:txBody>
      </p:sp>
      <p:sp>
        <p:nvSpPr>
          <p:cNvPr id="8" name="Footer Placeholder 7"/>
          <p:cNvSpPr>
            <a:spLocks noGrp="1"/>
          </p:cNvSpPr>
          <p:nvPr>
            <p:ph type="ftr" sz="quarter" idx="11"/>
          </p:nvPr>
        </p:nvSpPr>
        <p:spPr/>
        <p:txBody>
          <a:bodyPr/>
          <a:lstStyle/>
          <a:p>
            <a:r>
              <a:rPr lang="pt-BR"/>
              <a:t>U&amp;A: Výzkum trhu placené TV v ČR 2019</a:t>
            </a:r>
            <a:endParaRPr lang="en-US" dirty="0"/>
          </a:p>
        </p:txBody>
      </p:sp>
      <p:sp>
        <p:nvSpPr>
          <p:cNvPr id="9" name="Slide Number Placeholder 8"/>
          <p:cNvSpPr>
            <a:spLocks noGrp="1"/>
          </p:cNvSpPr>
          <p:nvPr>
            <p:ph type="sldNum" sz="quarter" idx="12"/>
          </p:nvPr>
        </p:nvSpPr>
        <p:spPr/>
        <p:txBody>
          <a:bodyPr/>
          <a:lstStyle/>
          <a:p>
            <a:fld id="{5F3E29E4-0979-4FCA-B4C5-5FC6044C982A}" type="slidenum">
              <a:rPr lang="en-US" smtClean="0"/>
              <a:pPr/>
              <a:t>‹#›</a:t>
            </a:fld>
            <a:endParaRPr lang="en-US"/>
          </a:p>
        </p:txBody>
      </p:sp>
    </p:spTree>
    <p:extLst>
      <p:ext uri="{BB962C8B-B14F-4D97-AF65-F5344CB8AC3E}">
        <p14:creationId xmlns:p14="http://schemas.microsoft.com/office/powerpoint/2010/main" val="4016682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with picture">
    <p:spTree>
      <p:nvGrpSpPr>
        <p:cNvPr id="1" name=""/>
        <p:cNvGrpSpPr/>
        <p:nvPr/>
      </p:nvGrpSpPr>
      <p:grpSpPr>
        <a:xfrm>
          <a:off x="0" y="0"/>
          <a:ext cx="0" cy="0"/>
          <a:chOff x="0" y="0"/>
          <a:chExt cx="0" cy="0"/>
        </a:xfrm>
      </p:grpSpPr>
      <p:sp>
        <p:nvSpPr>
          <p:cNvPr id="12" name="Picture Placeholder 11"/>
          <p:cNvSpPr>
            <a:spLocks noGrp="1"/>
          </p:cNvSpPr>
          <p:nvPr>
            <p:ph type="pic" sz="quarter" idx="13" hasCustomPrompt="1"/>
          </p:nvPr>
        </p:nvSpPr>
        <p:spPr>
          <a:xfrm>
            <a:off x="3376226" y="0"/>
            <a:ext cx="8815774" cy="6858000"/>
          </a:xfrm>
          <a:custGeom>
            <a:avLst/>
            <a:gdLst>
              <a:gd name="connsiteX0" fmla="*/ 331042 w 8815774"/>
              <a:gd name="connsiteY0" fmla="*/ 0 h 6858000"/>
              <a:gd name="connsiteX1" fmla="*/ 8815774 w 8815774"/>
              <a:gd name="connsiteY1" fmla="*/ 0 h 6858000"/>
              <a:gd name="connsiteX2" fmla="*/ 8815774 w 8815774"/>
              <a:gd name="connsiteY2" fmla="*/ 6858000 h 6858000"/>
              <a:gd name="connsiteX3" fmla="*/ 0 w 8815774"/>
              <a:gd name="connsiteY3" fmla="*/ 6858000 h 6858000"/>
              <a:gd name="connsiteX4" fmla="*/ 1580491 w 8815774"/>
              <a:gd name="connsiteY4" fmla="*/ 416367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5774" h="6858000">
                <a:moveTo>
                  <a:pt x="331042" y="0"/>
                </a:moveTo>
                <a:lnTo>
                  <a:pt x="8815774" y="0"/>
                </a:lnTo>
                <a:lnTo>
                  <a:pt x="8815774" y="6858000"/>
                </a:lnTo>
                <a:lnTo>
                  <a:pt x="0" y="6858000"/>
                </a:lnTo>
                <a:lnTo>
                  <a:pt x="1580491" y="4163677"/>
                </a:lnTo>
                <a:close/>
              </a:path>
            </a:pathLst>
          </a:custGeom>
          <a:solidFill>
            <a:srgbClr val="D9DADB"/>
          </a:solidFill>
        </p:spPr>
        <p:txBody>
          <a:bodyPr wrap="square">
            <a:noAutofit/>
          </a:bodyPr>
          <a:lstStyle>
            <a:lvl1pPr marL="0" indent="0" algn="ctr">
              <a:buNone/>
              <a:defRPr/>
            </a:lvl1pPr>
          </a:lstStyle>
          <a:p>
            <a:r>
              <a:rPr lang="en-US" dirty="0"/>
              <a:t>Insert picture</a:t>
            </a:r>
          </a:p>
        </p:txBody>
      </p:sp>
      <p:grpSp>
        <p:nvGrpSpPr>
          <p:cNvPr id="14" name="logo">
            <a:extLst>
              <a:ext uri="{FF2B5EF4-FFF2-40B4-BE49-F238E27FC236}">
                <a16:creationId xmlns:a16="http://schemas.microsoft.com/office/drawing/2014/main" id="{18C26D95-70F8-8A4D-9F18-DCCB92522AF8}"/>
              </a:ext>
            </a:extLst>
          </p:cNvPr>
          <p:cNvGrpSpPr/>
          <p:nvPr/>
        </p:nvGrpSpPr>
        <p:grpSpPr bwMode="gray">
          <a:xfrm>
            <a:off x="417363" y="407485"/>
            <a:ext cx="1518585" cy="646507"/>
            <a:chOff x="334963" y="296652"/>
            <a:chExt cx="1268411" cy="540000"/>
          </a:xfrm>
        </p:grpSpPr>
        <p:sp>
          <p:nvSpPr>
            <p:cNvPr id="17" name="Freeform 6">
              <a:extLst>
                <a:ext uri="{FF2B5EF4-FFF2-40B4-BE49-F238E27FC236}">
                  <a16:creationId xmlns:a16="http://schemas.microsoft.com/office/drawing/2014/main" id="{08737AD0-E375-E445-97E6-CD2E2DF60620}"/>
                </a:ext>
              </a:extLst>
            </p:cNvPr>
            <p:cNvSpPr>
              <a:spLocks noEditPoints="1"/>
            </p:cNvSpPr>
            <p:nvPr/>
          </p:nvSpPr>
          <p:spPr bwMode="gray">
            <a:xfrm>
              <a:off x="982662" y="360462"/>
              <a:ext cx="620712" cy="431800"/>
            </a:xfrm>
            <a:custGeom>
              <a:avLst/>
              <a:gdLst>
                <a:gd name="T0" fmla="*/ 19 w 1809"/>
                <a:gd name="T1" fmla="*/ 97 h 1253"/>
                <a:gd name="T2" fmla="*/ 165 w 1809"/>
                <a:gd name="T3" fmla="*/ 41 h 1253"/>
                <a:gd name="T4" fmla="*/ 211 w 1809"/>
                <a:gd name="T5" fmla="*/ 224 h 1253"/>
                <a:gd name="T6" fmla="*/ 248 w 1809"/>
                <a:gd name="T7" fmla="*/ 155 h 1253"/>
                <a:gd name="T8" fmla="*/ 931 w 1809"/>
                <a:gd name="T9" fmla="*/ 995 h 1253"/>
                <a:gd name="T10" fmla="*/ 858 w 1809"/>
                <a:gd name="T11" fmla="*/ 1115 h 1253"/>
                <a:gd name="T12" fmla="*/ 749 w 1809"/>
                <a:gd name="T13" fmla="*/ 1117 h 1253"/>
                <a:gd name="T14" fmla="*/ 681 w 1809"/>
                <a:gd name="T15" fmla="*/ 1055 h 1253"/>
                <a:gd name="T16" fmla="*/ 800 w 1809"/>
                <a:gd name="T17" fmla="*/ 1054 h 1253"/>
                <a:gd name="T18" fmla="*/ 884 w 1809"/>
                <a:gd name="T19" fmla="*/ 1181 h 1253"/>
                <a:gd name="T20" fmla="*/ 118 w 1809"/>
                <a:gd name="T21" fmla="*/ 1086 h 1253"/>
                <a:gd name="T22" fmla="*/ 147 w 1809"/>
                <a:gd name="T23" fmla="*/ 1026 h 1253"/>
                <a:gd name="T24" fmla="*/ 102 w 1809"/>
                <a:gd name="T25" fmla="*/ 1026 h 1253"/>
                <a:gd name="T26" fmla="*/ 639 w 1809"/>
                <a:gd name="T27" fmla="*/ 84 h 1253"/>
                <a:gd name="T28" fmla="*/ 763 w 1809"/>
                <a:gd name="T29" fmla="*/ 145 h 1253"/>
                <a:gd name="T30" fmla="*/ 863 w 1809"/>
                <a:gd name="T31" fmla="*/ 221 h 1253"/>
                <a:gd name="T32" fmla="*/ 834 w 1809"/>
                <a:gd name="T33" fmla="*/ 208 h 1253"/>
                <a:gd name="T34" fmla="*/ 719 w 1809"/>
                <a:gd name="T35" fmla="*/ 182 h 1253"/>
                <a:gd name="T36" fmla="*/ 507 w 1809"/>
                <a:gd name="T37" fmla="*/ 711 h 1253"/>
                <a:gd name="T38" fmla="*/ 614 w 1809"/>
                <a:gd name="T39" fmla="*/ 706 h 1253"/>
                <a:gd name="T40" fmla="*/ 736 w 1809"/>
                <a:gd name="T41" fmla="*/ 730 h 1253"/>
                <a:gd name="T42" fmla="*/ 607 w 1809"/>
                <a:gd name="T43" fmla="*/ 539 h 1253"/>
                <a:gd name="T44" fmla="*/ 1505 w 1809"/>
                <a:gd name="T45" fmla="*/ 1136 h 1253"/>
                <a:gd name="T46" fmla="*/ 1613 w 1809"/>
                <a:gd name="T47" fmla="*/ 1002 h 1253"/>
                <a:gd name="T48" fmla="*/ 1472 w 1809"/>
                <a:gd name="T49" fmla="*/ 1164 h 1253"/>
                <a:gd name="T50" fmla="*/ 1525 w 1809"/>
                <a:gd name="T51" fmla="*/ 1142 h 1253"/>
                <a:gd name="T52" fmla="*/ 1556 w 1809"/>
                <a:gd name="T53" fmla="*/ 1172 h 1253"/>
                <a:gd name="T54" fmla="*/ 1387 w 1809"/>
                <a:gd name="T55" fmla="*/ 910 h 1253"/>
                <a:gd name="T56" fmla="*/ 1261 w 1809"/>
                <a:gd name="T57" fmla="*/ 1157 h 1253"/>
                <a:gd name="T58" fmla="*/ 1413 w 1809"/>
                <a:gd name="T59" fmla="*/ 934 h 1253"/>
                <a:gd name="T60" fmla="*/ 1378 w 1809"/>
                <a:gd name="T61" fmla="*/ 1052 h 1253"/>
                <a:gd name="T62" fmla="*/ 488 w 1809"/>
                <a:gd name="T63" fmla="*/ 85 h 1253"/>
                <a:gd name="T64" fmla="*/ 509 w 1809"/>
                <a:gd name="T65" fmla="*/ 112 h 1253"/>
                <a:gd name="T66" fmla="*/ 548 w 1809"/>
                <a:gd name="T67" fmla="*/ 1187 h 1253"/>
                <a:gd name="T68" fmla="*/ 472 w 1809"/>
                <a:gd name="T69" fmla="*/ 1122 h 1253"/>
                <a:gd name="T70" fmla="*/ 558 w 1809"/>
                <a:gd name="T71" fmla="*/ 1157 h 1253"/>
                <a:gd name="T72" fmla="*/ 287 w 1809"/>
                <a:gd name="T73" fmla="*/ 654 h 1253"/>
                <a:gd name="T74" fmla="*/ 416 w 1809"/>
                <a:gd name="T75" fmla="*/ 684 h 1253"/>
                <a:gd name="T76" fmla="*/ 1106 w 1809"/>
                <a:gd name="T77" fmla="*/ 147 h 1253"/>
                <a:gd name="T78" fmla="*/ 1229 w 1809"/>
                <a:gd name="T79" fmla="*/ 258 h 1253"/>
                <a:gd name="T80" fmla="*/ 1106 w 1809"/>
                <a:gd name="T81" fmla="*/ 96 h 1253"/>
                <a:gd name="T82" fmla="*/ 1219 w 1809"/>
                <a:gd name="T83" fmla="*/ 1077 h 1253"/>
                <a:gd name="T84" fmla="*/ 1214 w 1809"/>
                <a:gd name="T85" fmla="*/ 1157 h 1253"/>
                <a:gd name="T86" fmla="*/ 1150 w 1809"/>
                <a:gd name="T87" fmla="*/ 1092 h 1253"/>
                <a:gd name="T88" fmla="*/ 1139 w 1809"/>
                <a:gd name="T89" fmla="*/ 1070 h 1253"/>
                <a:gd name="T90" fmla="*/ 1659 w 1809"/>
                <a:gd name="T91" fmla="*/ 1031 h 1253"/>
                <a:gd name="T92" fmla="*/ 1714 w 1809"/>
                <a:gd name="T93" fmla="*/ 1155 h 1253"/>
                <a:gd name="T94" fmla="*/ 1760 w 1809"/>
                <a:gd name="T95" fmla="*/ 1030 h 1253"/>
                <a:gd name="T96" fmla="*/ 111 w 1809"/>
                <a:gd name="T97" fmla="*/ 569 h 1253"/>
                <a:gd name="T98" fmla="*/ 109 w 1809"/>
                <a:gd name="T99" fmla="*/ 460 h 1253"/>
                <a:gd name="T100" fmla="*/ 32 w 1809"/>
                <a:gd name="T101" fmla="*/ 704 h 1253"/>
                <a:gd name="T102" fmla="*/ 310 w 1809"/>
                <a:gd name="T103" fmla="*/ 1058 h 1253"/>
                <a:gd name="T104" fmla="*/ 431 w 1809"/>
                <a:gd name="T105" fmla="*/ 1044 h 1253"/>
                <a:gd name="T106" fmla="*/ 278 w 1809"/>
                <a:gd name="T107" fmla="*/ 1165 h 1253"/>
                <a:gd name="T108" fmla="*/ 261 w 1809"/>
                <a:gd name="T109" fmla="*/ 540 h 1253"/>
                <a:gd name="T110" fmla="*/ 150 w 1809"/>
                <a:gd name="T111" fmla="*/ 635 h 1253"/>
                <a:gd name="T112" fmla="*/ 994 w 1809"/>
                <a:gd name="T113" fmla="*/ 1185 h 1253"/>
                <a:gd name="T114" fmla="*/ 331 w 1809"/>
                <a:gd name="T115" fmla="*/ 176 h 1253"/>
                <a:gd name="T116" fmla="*/ 333 w 1809"/>
                <a:gd name="T117" fmla="*/ 109 h 1253"/>
                <a:gd name="T118" fmla="*/ 946 w 1809"/>
                <a:gd name="T119" fmla="*/ 234 h 1253"/>
                <a:gd name="T120" fmla="*/ 1022 w 1809"/>
                <a:gd name="T121" fmla="*/ 113 h 1253"/>
                <a:gd name="T122" fmla="*/ 949 w 1809"/>
                <a:gd name="T123" fmla="*/ 65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9" h="1253">
                  <a:moveTo>
                    <a:pt x="248" y="198"/>
                  </a:moveTo>
                  <a:cubicBezTo>
                    <a:pt x="248" y="211"/>
                    <a:pt x="248" y="224"/>
                    <a:pt x="249" y="237"/>
                  </a:cubicBezTo>
                  <a:cubicBezTo>
                    <a:pt x="249" y="245"/>
                    <a:pt x="246" y="249"/>
                    <a:pt x="240" y="253"/>
                  </a:cubicBezTo>
                  <a:cubicBezTo>
                    <a:pt x="231" y="260"/>
                    <a:pt x="220" y="264"/>
                    <a:pt x="209" y="268"/>
                  </a:cubicBezTo>
                  <a:cubicBezTo>
                    <a:pt x="179" y="279"/>
                    <a:pt x="148" y="280"/>
                    <a:pt x="118" y="275"/>
                  </a:cubicBezTo>
                  <a:cubicBezTo>
                    <a:pt x="86" y="269"/>
                    <a:pt x="58" y="252"/>
                    <a:pt x="39" y="224"/>
                  </a:cubicBezTo>
                  <a:cubicBezTo>
                    <a:pt x="24" y="203"/>
                    <a:pt x="18" y="180"/>
                    <a:pt x="15" y="155"/>
                  </a:cubicBezTo>
                  <a:cubicBezTo>
                    <a:pt x="11" y="135"/>
                    <a:pt x="15" y="115"/>
                    <a:pt x="19" y="97"/>
                  </a:cubicBezTo>
                  <a:cubicBezTo>
                    <a:pt x="26" y="68"/>
                    <a:pt x="42" y="44"/>
                    <a:pt x="68" y="27"/>
                  </a:cubicBezTo>
                  <a:cubicBezTo>
                    <a:pt x="87" y="14"/>
                    <a:pt x="109" y="6"/>
                    <a:pt x="133" y="5"/>
                  </a:cubicBezTo>
                  <a:cubicBezTo>
                    <a:pt x="149" y="4"/>
                    <a:pt x="165" y="5"/>
                    <a:pt x="181" y="6"/>
                  </a:cubicBezTo>
                  <a:cubicBezTo>
                    <a:pt x="204" y="8"/>
                    <a:pt x="225" y="20"/>
                    <a:pt x="243" y="35"/>
                  </a:cubicBezTo>
                  <a:cubicBezTo>
                    <a:pt x="246" y="37"/>
                    <a:pt x="246" y="40"/>
                    <a:pt x="244" y="43"/>
                  </a:cubicBezTo>
                  <a:cubicBezTo>
                    <a:pt x="242" y="47"/>
                    <a:pt x="239" y="52"/>
                    <a:pt x="236" y="55"/>
                  </a:cubicBezTo>
                  <a:cubicBezTo>
                    <a:pt x="226" y="65"/>
                    <a:pt x="224" y="65"/>
                    <a:pt x="206" y="54"/>
                  </a:cubicBezTo>
                  <a:cubicBezTo>
                    <a:pt x="193" y="46"/>
                    <a:pt x="180" y="40"/>
                    <a:pt x="165" y="41"/>
                  </a:cubicBezTo>
                  <a:cubicBezTo>
                    <a:pt x="151" y="41"/>
                    <a:pt x="137" y="39"/>
                    <a:pt x="124" y="42"/>
                  </a:cubicBezTo>
                  <a:cubicBezTo>
                    <a:pt x="104" y="46"/>
                    <a:pt x="87" y="57"/>
                    <a:pt x="75" y="74"/>
                  </a:cubicBezTo>
                  <a:cubicBezTo>
                    <a:pt x="56" y="99"/>
                    <a:pt x="51" y="129"/>
                    <a:pt x="55" y="159"/>
                  </a:cubicBezTo>
                  <a:cubicBezTo>
                    <a:pt x="60" y="189"/>
                    <a:pt x="73" y="214"/>
                    <a:pt x="98" y="230"/>
                  </a:cubicBezTo>
                  <a:cubicBezTo>
                    <a:pt x="109" y="237"/>
                    <a:pt x="121" y="242"/>
                    <a:pt x="135" y="241"/>
                  </a:cubicBezTo>
                  <a:cubicBezTo>
                    <a:pt x="146" y="241"/>
                    <a:pt x="158" y="241"/>
                    <a:pt x="169" y="241"/>
                  </a:cubicBezTo>
                  <a:cubicBezTo>
                    <a:pt x="182" y="242"/>
                    <a:pt x="193" y="235"/>
                    <a:pt x="205" y="232"/>
                  </a:cubicBezTo>
                  <a:cubicBezTo>
                    <a:pt x="210" y="231"/>
                    <a:pt x="211" y="227"/>
                    <a:pt x="211" y="224"/>
                  </a:cubicBezTo>
                  <a:cubicBezTo>
                    <a:pt x="211" y="210"/>
                    <a:pt x="211" y="196"/>
                    <a:pt x="211" y="183"/>
                  </a:cubicBezTo>
                  <a:cubicBezTo>
                    <a:pt x="211" y="177"/>
                    <a:pt x="207" y="175"/>
                    <a:pt x="202" y="175"/>
                  </a:cubicBezTo>
                  <a:cubicBezTo>
                    <a:pt x="193" y="175"/>
                    <a:pt x="184" y="175"/>
                    <a:pt x="175" y="175"/>
                  </a:cubicBezTo>
                  <a:cubicBezTo>
                    <a:pt x="171" y="175"/>
                    <a:pt x="168" y="174"/>
                    <a:pt x="166" y="171"/>
                  </a:cubicBezTo>
                  <a:cubicBezTo>
                    <a:pt x="163" y="163"/>
                    <a:pt x="164" y="154"/>
                    <a:pt x="166" y="146"/>
                  </a:cubicBezTo>
                  <a:cubicBezTo>
                    <a:pt x="167" y="142"/>
                    <a:pt x="171" y="142"/>
                    <a:pt x="175" y="142"/>
                  </a:cubicBezTo>
                  <a:cubicBezTo>
                    <a:pt x="196" y="142"/>
                    <a:pt x="217" y="142"/>
                    <a:pt x="238" y="142"/>
                  </a:cubicBezTo>
                  <a:cubicBezTo>
                    <a:pt x="247" y="142"/>
                    <a:pt x="248" y="148"/>
                    <a:pt x="248" y="155"/>
                  </a:cubicBezTo>
                  <a:cubicBezTo>
                    <a:pt x="249" y="169"/>
                    <a:pt x="248" y="183"/>
                    <a:pt x="248" y="198"/>
                  </a:cubicBezTo>
                  <a:close/>
                  <a:moveTo>
                    <a:pt x="884" y="1181"/>
                  </a:moveTo>
                  <a:cubicBezTo>
                    <a:pt x="889" y="1167"/>
                    <a:pt x="894" y="1152"/>
                    <a:pt x="898" y="1137"/>
                  </a:cubicBezTo>
                  <a:cubicBezTo>
                    <a:pt x="901" y="1127"/>
                    <a:pt x="905" y="1116"/>
                    <a:pt x="908" y="1106"/>
                  </a:cubicBezTo>
                  <a:cubicBezTo>
                    <a:pt x="911" y="1098"/>
                    <a:pt x="912" y="1089"/>
                    <a:pt x="916" y="1081"/>
                  </a:cubicBezTo>
                  <a:cubicBezTo>
                    <a:pt x="921" y="1072"/>
                    <a:pt x="923" y="1060"/>
                    <a:pt x="927" y="1050"/>
                  </a:cubicBezTo>
                  <a:cubicBezTo>
                    <a:pt x="932" y="1037"/>
                    <a:pt x="934" y="1023"/>
                    <a:pt x="940" y="1010"/>
                  </a:cubicBezTo>
                  <a:cubicBezTo>
                    <a:pt x="945" y="1001"/>
                    <a:pt x="941" y="995"/>
                    <a:pt x="931" y="995"/>
                  </a:cubicBezTo>
                  <a:cubicBezTo>
                    <a:pt x="927" y="995"/>
                    <a:pt x="922" y="995"/>
                    <a:pt x="918" y="995"/>
                  </a:cubicBezTo>
                  <a:cubicBezTo>
                    <a:pt x="913" y="995"/>
                    <a:pt x="908" y="997"/>
                    <a:pt x="907" y="1001"/>
                  </a:cubicBezTo>
                  <a:cubicBezTo>
                    <a:pt x="904" y="1008"/>
                    <a:pt x="900" y="1015"/>
                    <a:pt x="899" y="1023"/>
                  </a:cubicBezTo>
                  <a:cubicBezTo>
                    <a:pt x="897" y="1034"/>
                    <a:pt x="893" y="1045"/>
                    <a:pt x="889" y="1055"/>
                  </a:cubicBezTo>
                  <a:cubicBezTo>
                    <a:pt x="887" y="1064"/>
                    <a:pt x="885" y="1072"/>
                    <a:pt x="882" y="1080"/>
                  </a:cubicBezTo>
                  <a:cubicBezTo>
                    <a:pt x="878" y="1091"/>
                    <a:pt x="874" y="1103"/>
                    <a:pt x="871" y="1115"/>
                  </a:cubicBezTo>
                  <a:cubicBezTo>
                    <a:pt x="870" y="1118"/>
                    <a:pt x="871" y="1124"/>
                    <a:pt x="866" y="1124"/>
                  </a:cubicBezTo>
                  <a:cubicBezTo>
                    <a:pt x="861" y="1125"/>
                    <a:pt x="859" y="1120"/>
                    <a:pt x="858" y="1115"/>
                  </a:cubicBezTo>
                  <a:cubicBezTo>
                    <a:pt x="856" y="1110"/>
                    <a:pt x="856" y="1104"/>
                    <a:pt x="854" y="1099"/>
                  </a:cubicBezTo>
                  <a:cubicBezTo>
                    <a:pt x="848" y="1080"/>
                    <a:pt x="841" y="1062"/>
                    <a:pt x="835" y="1044"/>
                  </a:cubicBezTo>
                  <a:cubicBezTo>
                    <a:pt x="831" y="1030"/>
                    <a:pt x="828" y="1016"/>
                    <a:pt x="822" y="1003"/>
                  </a:cubicBezTo>
                  <a:cubicBezTo>
                    <a:pt x="819" y="997"/>
                    <a:pt x="814" y="994"/>
                    <a:pt x="808" y="994"/>
                  </a:cubicBezTo>
                  <a:cubicBezTo>
                    <a:pt x="799" y="993"/>
                    <a:pt x="791" y="993"/>
                    <a:pt x="787" y="1001"/>
                  </a:cubicBezTo>
                  <a:cubicBezTo>
                    <a:pt x="783" y="1008"/>
                    <a:pt x="780" y="1015"/>
                    <a:pt x="779" y="1022"/>
                  </a:cubicBezTo>
                  <a:cubicBezTo>
                    <a:pt x="778" y="1034"/>
                    <a:pt x="772" y="1044"/>
                    <a:pt x="769" y="1055"/>
                  </a:cubicBezTo>
                  <a:cubicBezTo>
                    <a:pt x="762" y="1076"/>
                    <a:pt x="754" y="1096"/>
                    <a:pt x="749" y="1117"/>
                  </a:cubicBezTo>
                  <a:cubicBezTo>
                    <a:pt x="748" y="1120"/>
                    <a:pt x="747" y="1124"/>
                    <a:pt x="742" y="1124"/>
                  </a:cubicBezTo>
                  <a:cubicBezTo>
                    <a:pt x="737" y="1124"/>
                    <a:pt x="737" y="1120"/>
                    <a:pt x="736" y="1116"/>
                  </a:cubicBezTo>
                  <a:cubicBezTo>
                    <a:pt x="734" y="1104"/>
                    <a:pt x="730" y="1092"/>
                    <a:pt x="726" y="1080"/>
                  </a:cubicBezTo>
                  <a:cubicBezTo>
                    <a:pt x="720" y="1061"/>
                    <a:pt x="714" y="1040"/>
                    <a:pt x="708" y="1020"/>
                  </a:cubicBezTo>
                  <a:cubicBezTo>
                    <a:pt x="703" y="1000"/>
                    <a:pt x="698" y="994"/>
                    <a:pt x="676" y="995"/>
                  </a:cubicBezTo>
                  <a:cubicBezTo>
                    <a:pt x="665" y="996"/>
                    <a:pt x="661" y="1001"/>
                    <a:pt x="667" y="1011"/>
                  </a:cubicBezTo>
                  <a:cubicBezTo>
                    <a:pt x="669" y="1016"/>
                    <a:pt x="670" y="1021"/>
                    <a:pt x="672" y="1025"/>
                  </a:cubicBezTo>
                  <a:cubicBezTo>
                    <a:pt x="675" y="1035"/>
                    <a:pt x="678" y="1046"/>
                    <a:pt x="681" y="1055"/>
                  </a:cubicBezTo>
                  <a:cubicBezTo>
                    <a:pt x="685" y="1068"/>
                    <a:pt x="689" y="1080"/>
                    <a:pt x="693" y="1092"/>
                  </a:cubicBezTo>
                  <a:cubicBezTo>
                    <a:pt x="697" y="1103"/>
                    <a:pt x="699" y="1113"/>
                    <a:pt x="703" y="1124"/>
                  </a:cubicBezTo>
                  <a:cubicBezTo>
                    <a:pt x="707" y="1136"/>
                    <a:pt x="711" y="1147"/>
                    <a:pt x="715" y="1160"/>
                  </a:cubicBezTo>
                  <a:cubicBezTo>
                    <a:pt x="717" y="1168"/>
                    <a:pt x="720" y="1176"/>
                    <a:pt x="724" y="1183"/>
                  </a:cubicBezTo>
                  <a:cubicBezTo>
                    <a:pt x="728" y="1189"/>
                    <a:pt x="752" y="1185"/>
                    <a:pt x="757" y="1180"/>
                  </a:cubicBezTo>
                  <a:cubicBezTo>
                    <a:pt x="764" y="1173"/>
                    <a:pt x="762" y="1163"/>
                    <a:pt x="766" y="1156"/>
                  </a:cubicBezTo>
                  <a:cubicBezTo>
                    <a:pt x="774" y="1140"/>
                    <a:pt x="778" y="1122"/>
                    <a:pt x="784" y="1105"/>
                  </a:cubicBezTo>
                  <a:cubicBezTo>
                    <a:pt x="789" y="1088"/>
                    <a:pt x="796" y="1072"/>
                    <a:pt x="800" y="1054"/>
                  </a:cubicBezTo>
                  <a:cubicBezTo>
                    <a:pt x="800" y="1053"/>
                    <a:pt x="801" y="1050"/>
                    <a:pt x="803" y="1050"/>
                  </a:cubicBezTo>
                  <a:cubicBezTo>
                    <a:pt x="806" y="1050"/>
                    <a:pt x="806" y="1052"/>
                    <a:pt x="807" y="1055"/>
                  </a:cubicBezTo>
                  <a:cubicBezTo>
                    <a:pt x="807" y="1060"/>
                    <a:pt x="810" y="1066"/>
                    <a:pt x="811" y="1071"/>
                  </a:cubicBezTo>
                  <a:cubicBezTo>
                    <a:pt x="814" y="1081"/>
                    <a:pt x="818" y="1090"/>
                    <a:pt x="821" y="1099"/>
                  </a:cubicBezTo>
                  <a:cubicBezTo>
                    <a:pt x="824" y="1110"/>
                    <a:pt x="827" y="1120"/>
                    <a:pt x="831" y="1131"/>
                  </a:cubicBezTo>
                  <a:cubicBezTo>
                    <a:pt x="834" y="1142"/>
                    <a:pt x="839" y="1153"/>
                    <a:pt x="842" y="1164"/>
                  </a:cubicBezTo>
                  <a:cubicBezTo>
                    <a:pt x="846" y="1179"/>
                    <a:pt x="850" y="1188"/>
                    <a:pt x="869" y="1185"/>
                  </a:cubicBezTo>
                  <a:cubicBezTo>
                    <a:pt x="873" y="1184"/>
                    <a:pt x="881" y="1189"/>
                    <a:pt x="884" y="1181"/>
                  </a:cubicBezTo>
                  <a:close/>
                  <a:moveTo>
                    <a:pt x="33" y="1051"/>
                  </a:moveTo>
                  <a:cubicBezTo>
                    <a:pt x="33" y="1087"/>
                    <a:pt x="33" y="1124"/>
                    <a:pt x="33" y="1160"/>
                  </a:cubicBezTo>
                  <a:cubicBezTo>
                    <a:pt x="33" y="1188"/>
                    <a:pt x="29" y="1184"/>
                    <a:pt x="58" y="1185"/>
                  </a:cubicBezTo>
                  <a:cubicBezTo>
                    <a:pt x="72" y="1185"/>
                    <a:pt x="73" y="1184"/>
                    <a:pt x="73" y="1170"/>
                  </a:cubicBezTo>
                  <a:cubicBezTo>
                    <a:pt x="73" y="1138"/>
                    <a:pt x="73" y="1107"/>
                    <a:pt x="73" y="1076"/>
                  </a:cubicBezTo>
                  <a:cubicBezTo>
                    <a:pt x="73" y="1071"/>
                    <a:pt x="72" y="1067"/>
                    <a:pt x="78" y="1065"/>
                  </a:cubicBezTo>
                  <a:cubicBezTo>
                    <a:pt x="91" y="1062"/>
                    <a:pt x="102" y="1067"/>
                    <a:pt x="110" y="1076"/>
                  </a:cubicBezTo>
                  <a:cubicBezTo>
                    <a:pt x="112" y="1080"/>
                    <a:pt x="115" y="1083"/>
                    <a:pt x="118" y="1086"/>
                  </a:cubicBezTo>
                  <a:cubicBezTo>
                    <a:pt x="132" y="1103"/>
                    <a:pt x="146" y="1119"/>
                    <a:pt x="161" y="1136"/>
                  </a:cubicBezTo>
                  <a:cubicBezTo>
                    <a:pt x="173" y="1150"/>
                    <a:pt x="186" y="1165"/>
                    <a:pt x="198" y="1179"/>
                  </a:cubicBezTo>
                  <a:cubicBezTo>
                    <a:pt x="207" y="1188"/>
                    <a:pt x="218" y="1184"/>
                    <a:pt x="228" y="1185"/>
                  </a:cubicBezTo>
                  <a:cubicBezTo>
                    <a:pt x="233" y="1185"/>
                    <a:pt x="241" y="1188"/>
                    <a:pt x="244" y="1182"/>
                  </a:cubicBezTo>
                  <a:cubicBezTo>
                    <a:pt x="246" y="1178"/>
                    <a:pt x="239" y="1173"/>
                    <a:pt x="235" y="1169"/>
                  </a:cubicBezTo>
                  <a:cubicBezTo>
                    <a:pt x="206" y="1133"/>
                    <a:pt x="176" y="1098"/>
                    <a:pt x="146" y="1062"/>
                  </a:cubicBezTo>
                  <a:cubicBezTo>
                    <a:pt x="141" y="1056"/>
                    <a:pt x="131" y="1052"/>
                    <a:pt x="132" y="1044"/>
                  </a:cubicBezTo>
                  <a:cubicBezTo>
                    <a:pt x="132" y="1036"/>
                    <a:pt x="142" y="1032"/>
                    <a:pt x="147" y="1026"/>
                  </a:cubicBezTo>
                  <a:cubicBezTo>
                    <a:pt x="164" y="1006"/>
                    <a:pt x="182" y="988"/>
                    <a:pt x="198" y="968"/>
                  </a:cubicBezTo>
                  <a:cubicBezTo>
                    <a:pt x="209" y="954"/>
                    <a:pt x="221" y="942"/>
                    <a:pt x="234" y="929"/>
                  </a:cubicBezTo>
                  <a:cubicBezTo>
                    <a:pt x="236" y="926"/>
                    <a:pt x="238" y="923"/>
                    <a:pt x="237" y="920"/>
                  </a:cubicBezTo>
                  <a:cubicBezTo>
                    <a:pt x="235" y="915"/>
                    <a:pt x="231" y="917"/>
                    <a:pt x="228" y="917"/>
                  </a:cubicBezTo>
                  <a:cubicBezTo>
                    <a:pt x="224" y="918"/>
                    <a:pt x="221" y="918"/>
                    <a:pt x="217" y="918"/>
                  </a:cubicBezTo>
                  <a:cubicBezTo>
                    <a:pt x="204" y="917"/>
                    <a:pt x="193" y="922"/>
                    <a:pt x="185" y="931"/>
                  </a:cubicBezTo>
                  <a:cubicBezTo>
                    <a:pt x="172" y="946"/>
                    <a:pt x="158" y="961"/>
                    <a:pt x="145" y="977"/>
                  </a:cubicBezTo>
                  <a:cubicBezTo>
                    <a:pt x="131" y="993"/>
                    <a:pt x="117" y="1010"/>
                    <a:pt x="102" y="1026"/>
                  </a:cubicBezTo>
                  <a:cubicBezTo>
                    <a:pt x="96" y="1032"/>
                    <a:pt x="87" y="1037"/>
                    <a:pt x="78" y="1034"/>
                  </a:cubicBezTo>
                  <a:cubicBezTo>
                    <a:pt x="70" y="1030"/>
                    <a:pt x="73" y="1021"/>
                    <a:pt x="73" y="1015"/>
                  </a:cubicBezTo>
                  <a:cubicBezTo>
                    <a:pt x="73" y="991"/>
                    <a:pt x="73" y="967"/>
                    <a:pt x="73" y="944"/>
                  </a:cubicBezTo>
                  <a:cubicBezTo>
                    <a:pt x="73" y="916"/>
                    <a:pt x="75" y="917"/>
                    <a:pt x="46" y="918"/>
                  </a:cubicBezTo>
                  <a:cubicBezTo>
                    <a:pt x="33" y="918"/>
                    <a:pt x="33" y="918"/>
                    <a:pt x="33" y="931"/>
                  </a:cubicBezTo>
                  <a:cubicBezTo>
                    <a:pt x="33" y="971"/>
                    <a:pt x="33" y="1011"/>
                    <a:pt x="33" y="1051"/>
                  </a:cubicBezTo>
                  <a:cubicBezTo>
                    <a:pt x="33" y="1051"/>
                    <a:pt x="33" y="1051"/>
                    <a:pt x="33" y="1051"/>
                  </a:cubicBezTo>
                  <a:close/>
                  <a:moveTo>
                    <a:pt x="639" y="84"/>
                  </a:moveTo>
                  <a:cubicBezTo>
                    <a:pt x="627" y="84"/>
                    <a:pt x="626" y="84"/>
                    <a:pt x="629" y="95"/>
                  </a:cubicBezTo>
                  <a:cubicBezTo>
                    <a:pt x="634" y="113"/>
                    <a:pt x="640" y="131"/>
                    <a:pt x="646" y="148"/>
                  </a:cubicBezTo>
                  <a:cubicBezTo>
                    <a:pt x="652" y="166"/>
                    <a:pt x="658" y="185"/>
                    <a:pt x="664" y="203"/>
                  </a:cubicBezTo>
                  <a:cubicBezTo>
                    <a:pt x="671" y="223"/>
                    <a:pt x="676" y="244"/>
                    <a:pt x="684" y="264"/>
                  </a:cubicBezTo>
                  <a:cubicBezTo>
                    <a:pt x="688" y="274"/>
                    <a:pt x="694" y="274"/>
                    <a:pt x="702" y="274"/>
                  </a:cubicBezTo>
                  <a:cubicBezTo>
                    <a:pt x="711" y="274"/>
                    <a:pt x="719" y="272"/>
                    <a:pt x="723" y="263"/>
                  </a:cubicBezTo>
                  <a:cubicBezTo>
                    <a:pt x="733" y="236"/>
                    <a:pt x="741" y="208"/>
                    <a:pt x="750" y="181"/>
                  </a:cubicBezTo>
                  <a:cubicBezTo>
                    <a:pt x="754" y="169"/>
                    <a:pt x="757" y="156"/>
                    <a:pt x="763" y="145"/>
                  </a:cubicBezTo>
                  <a:cubicBezTo>
                    <a:pt x="764" y="143"/>
                    <a:pt x="764" y="140"/>
                    <a:pt x="767" y="140"/>
                  </a:cubicBezTo>
                  <a:cubicBezTo>
                    <a:pt x="770" y="140"/>
                    <a:pt x="770" y="143"/>
                    <a:pt x="771" y="145"/>
                  </a:cubicBezTo>
                  <a:cubicBezTo>
                    <a:pt x="771" y="156"/>
                    <a:pt x="777" y="165"/>
                    <a:pt x="780" y="175"/>
                  </a:cubicBezTo>
                  <a:cubicBezTo>
                    <a:pt x="782" y="184"/>
                    <a:pt x="785" y="193"/>
                    <a:pt x="788" y="201"/>
                  </a:cubicBezTo>
                  <a:cubicBezTo>
                    <a:pt x="794" y="219"/>
                    <a:pt x="801" y="237"/>
                    <a:pt x="806" y="255"/>
                  </a:cubicBezTo>
                  <a:cubicBezTo>
                    <a:pt x="811" y="272"/>
                    <a:pt x="825" y="280"/>
                    <a:pt x="842" y="273"/>
                  </a:cubicBezTo>
                  <a:cubicBezTo>
                    <a:pt x="845" y="271"/>
                    <a:pt x="847" y="269"/>
                    <a:pt x="848" y="266"/>
                  </a:cubicBezTo>
                  <a:cubicBezTo>
                    <a:pt x="853" y="251"/>
                    <a:pt x="859" y="236"/>
                    <a:pt x="863" y="221"/>
                  </a:cubicBezTo>
                  <a:cubicBezTo>
                    <a:pt x="867" y="202"/>
                    <a:pt x="875" y="185"/>
                    <a:pt x="880" y="166"/>
                  </a:cubicBezTo>
                  <a:cubicBezTo>
                    <a:pt x="886" y="144"/>
                    <a:pt x="895" y="123"/>
                    <a:pt x="900" y="101"/>
                  </a:cubicBezTo>
                  <a:cubicBezTo>
                    <a:pt x="901" y="96"/>
                    <a:pt x="909" y="91"/>
                    <a:pt x="904" y="86"/>
                  </a:cubicBezTo>
                  <a:cubicBezTo>
                    <a:pt x="900" y="81"/>
                    <a:pt x="892" y="84"/>
                    <a:pt x="886" y="84"/>
                  </a:cubicBezTo>
                  <a:cubicBezTo>
                    <a:pt x="885" y="84"/>
                    <a:pt x="883" y="84"/>
                    <a:pt x="881" y="84"/>
                  </a:cubicBezTo>
                  <a:cubicBezTo>
                    <a:pt x="875" y="84"/>
                    <a:pt x="872" y="86"/>
                    <a:pt x="869" y="91"/>
                  </a:cubicBezTo>
                  <a:cubicBezTo>
                    <a:pt x="860" y="110"/>
                    <a:pt x="856" y="131"/>
                    <a:pt x="850" y="151"/>
                  </a:cubicBezTo>
                  <a:cubicBezTo>
                    <a:pt x="844" y="170"/>
                    <a:pt x="836" y="188"/>
                    <a:pt x="834" y="208"/>
                  </a:cubicBezTo>
                  <a:cubicBezTo>
                    <a:pt x="833" y="211"/>
                    <a:pt x="831" y="214"/>
                    <a:pt x="827" y="214"/>
                  </a:cubicBezTo>
                  <a:cubicBezTo>
                    <a:pt x="823" y="214"/>
                    <a:pt x="822" y="210"/>
                    <a:pt x="822" y="207"/>
                  </a:cubicBezTo>
                  <a:cubicBezTo>
                    <a:pt x="817" y="188"/>
                    <a:pt x="811" y="170"/>
                    <a:pt x="805" y="152"/>
                  </a:cubicBezTo>
                  <a:cubicBezTo>
                    <a:pt x="799" y="133"/>
                    <a:pt x="794" y="114"/>
                    <a:pt x="786" y="96"/>
                  </a:cubicBezTo>
                  <a:cubicBezTo>
                    <a:pt x="783" y="87"/>
                    <a:pt x="779" y="84"/>
                    <a:pt x="770" y="84"/>
                  </a:cubicBezTo>
                  <a:cubicBezTo>
                    <a:pt x="761" y="84"/>
                    <a:pt x="752" y="82"/>
                    <a:pt x="748" y="94"/>
                  </a:cubicBezTo>
                  <a:cubicBezTo>
                    <a:pt x="744" y="109"/>
                    <a:pt x="738" y="123"/>
                    <a:pt x="734" y="138"/>
                  </a:cubicBezTo>
                  <a:cubicBezTo>
                    <a:pt x="729" y="153"/>
                    <a:pt x="724" y="167"/>
                    <a:pt x="719" y="182"/>
                  </a:cubicBezTo>
                  <a:cubicBezTo>
                    <a:pt x="716" y="192"/>
                    <a:pt x="715" y="203"/>
                    <a:pt x="708" y="212"/>
                  </a:cubicBezTo>
                  <a:cubicBezTo>
                    <a:pt x="707" y="214"/>
                    <a:pt x="707" y="217"/>
                    <a:pt x="704" y="217"/>
                  </a:cubicBezTo>
                  <a:cubicBezTo>
                    <a:pt x="701" y="217"/>
                    <a:pt x="701" y="213"/>
                    <a:pt x="700" y="211"/>
                  </a:cubicBezTo>
                  <a:cubicBezTo>
                    <a:pt x="699" y="198"/>
                    <a:pt x="694" y="186"/>
                    <a:pt x="690" y="174"/>
                  </a:cubicBezTo>
                  <a:cubicBezTo>
                    <a:pt x="684" y="153"/>
                    <a:pt x="677" y="131"/>
                    <a:pt x="672" y="110"/>
                  </a:cubicBezTo>
                  <a:cubicBezTo>
                    <a:pt x="667" y="88"/>
                    <a:pt x="663" y="84"/>
                    <a:pt x="645" y="84"/>
                  </a:cubicBezTo>
                  <a:cubicBezTo>
                    <a:pt x="643" y="84"/>
                    <a:pt x="641" y="84"/>
                    <a:pt x="639" y="84"/>
                  </a:cubicBezTo>
                  <a:close/>
                  <a:moveTo>
                    <a:pt x="507" y="711"/>
                  </a:moveTo>
                  <a:cubicBezTo>
                    <a:pt x="507" y="730"/>
                    <a:pt x="507" y="730"/>
                    <a:pt x="526" y="730"/>
                  </a:cubicBezTo>
                  <a:cubicBezTo>
                    <a:pt x="539" y="730"/>
                    <a:pt x="541" y="729"/>
                    <a:pt x="541" y="715"/>
                  </a:cubicBezTo>
                  <a:cubicBezTo>
                    <a:pt x="541" y="677"/>
                    <a:pt x="541" y="638"/>
                    <a:pt x="540" y="600"/>
                  </a:cubicBezTo>
                  <a:cubicBezTo>
                    <a:pt x="540" y="593"/>
                    <a:pt x="543" y="587"/>
                    <a:pt x="548" y="582"/>
                  </a:cubicBezTo>
                  <a:cubicBezTo>
                    <a:pt x="553" y="576"/>
                    <a:pt x="559" y="573"/>
                    <a:pt x="564" y="569"/>
                  </a:cubicBezTo>
                  <a:cubicBezTo>
                    <a:pt x="574" y="564"/>
                    <a:pt x="594" y="566"/>
                    <a:pt x="602" y="574"/>
                  </a:cubicBezTo>
                  <a:cubicBezTo>
                    <a:pt x="611" y="582"/>
                    <a:pt x="614" y="592"/>
                    <a:pt x="614" y="604"/>
                  </a:cubicBezTo>
                  <a:cubicBezTo>
                    <a:pt x="614" y="638"/>
                    <a:pt x="614" y="672"/>
                    <a:pt x="614" y="706"/>
                  </a:cubicBezTo>
                  <a:cubicBezTo>
                    <a:pt x="614" y="730"/>
                    <a:pt x="614" y="730"/>
                    <a:pt x="638" y="730"/>
                  </a:cubicBezTo>
                  <a:cubicBezTo>
                    <a:pt x="650" y="730"/>
                    <a:pt x="650" y="730"/>
                    <a:pt x="650" y="717"/>
                  </a:cubicBezTo>
                  <a:cubicBezTo>
                    <a:pt x="650" y="684"/>
                    <a:pt x="650" y="650"/>
                    <a:pt x="650" y="617"/>
                  </a:cubicBezTo>
                  <a:cubicBezTo>
                    <a:pt x="650" y="606"/>
                    <a:pt x="651" y="597"/>
                    <a:pt x="657" y="586"/>
                  </a:cubicBezTo>
                  <a:cubicBezTo>
                    <a:pt x="667" y="565"/>
                    <a:pt x="703" y="560"/>
                    <a:pt x="716" y="579"/>
                  </a:cubicBezTo>
                  <a:cubicBezTo>
                    <a:pt x="723" y="588"/>
                    <a:pt x="724" y="598"/>
                    <a:pt x="724" y="609"/>
                  </a:cubicBezTo>
                  <a:cubicBezTo>
                    <a:pt x="724" y="645"/>
                    <a:pt x="724" y="682"/>
                    <a:pt x="724" y="718"/>
                  </a:cubicBezTo>
                  <a:cubicBezTo>
                    <a:pt x="724" y="727"/>
                    <a:pt x="727" y="731"/>
                    <a:pt x="736" y="730"/>
                  </a:cubicBezTo>
                  <a:cubicBezTo>
                    <a:pt x="738" y="730"/>
                    <a:pt x="741" y="730"/>
                    <a:pt x="743" y="730"/>
                  </a:cubicBezTo>
                  <a:cubicBezTo>
                    <a:pt x="758" y="730"/>
                    <a:pt x="759" y="729"/>
                    <a:pt x="759" y="715"/>
                  </a:cubicBezTo>
                  <a:cubicBezTo>
                    <a:pt x="759" y="677"/>
                    <a:pt x="758" y="639"/>
                    <a:pt x="759" y="601"/>
                  </a:cubicBezTo>
                  <a:cubicBezTo>
                    <a:pt x="759" y="571"/>
                    <a:pt x="742" y="540"/>
                    <a:pt x="704" y="538"/>
                  </a:cubicBezTo>
                  <a:cubicBezTo>
                    <a:pt x="681" y="536"/>
                    <a:pt x="661" y="542"/>
                    <a:pt x="646" y="560"/>
                  </a:cubicBezTo>
                  <a:cubicBezTo>
                    <a:pt x="638" y="569"/>
                    <a:pt x="638" y="569"/>
                    <a:pt x="631" y="559"/>
                  </a:cubicBezTo>
                  <a:cubicBezTo>
                    <a:pt x="630" y="558"/>
                    <a:pt x="630" y="557"/>
                    <a:pt x="629" y="556"/>
                  </a:cubicBezTo>
                  <a:cubicBezTo>
                    <a:pt x="623" y="548"/>
                    <a:pt x="616" y="541"/>
                    <a:pt x="607" y="539"/>
                  </a:cubicBezTo>
                  <a:cubicBezTo>
                    <a:pt x="584" y="534"/>
                    <a:pt x="563" y="539"/>
                    <a:pt x="545" y="555"/>
                  </a:cubicBezTo>
                  <a:cubicBezTo>
                    <a:pt x="540" y="559"/>
                    <a:pt x="537" y="561"/>
                    <a:pt x="537" y="552"/>
                  </a:cubicBezTo>
                  <a:cubicBezTo>
                    <a:pt x="536" y="543"/>
                    <a:pt x="526" y="538"/>
                    <a:pt x="515" y="539"/>
                  </a:cubicBezTo>
                  <a:cubicBezTo>
                    <a:pt x="506" y="540"/>
                    <a:pt x="507" y="546"/>
                    <a:pt x="507" y="552"/>
                  </a:cubicBezTo>
                  <a:cubicBezTo>
                    <a:pt x="507" y="580"/>
                    <a:pt x="507" y="607"/>
                    <a:pt x="507" y="634"/>
                  </a:cubicBezTo>
                  <a:cubicBezTo>
                    <a:pt x="507" y="660"/>
                    <a:pt x="507" y="685"/>
                    <a:pt x="507" y="711"/>
                  </a:cubicBezTo>
                  <a:close/>
                  <a:moveTo>
                    <a:pt x="1525" y="1142"/>
                  </a:moveTo>
                  <a:cubicBezTo>
                    <a:pt x="1517" y="1143"/>
                    <a:pt x="1511" y="1141"/>
                    <a:pt x="1505" y="1136"/>
                  </a:cubicBezTo>
                  <a:cubicBezTo>
                    <a:pt x="1501" y="1133"/>
                    <a:pt x="1495" y="1130"/>
                    <a:pt x="1498" y="1124"/>
                  </a:cubicBezTo>
                  <a:cubicBezTo>
                    <a:pt x="1500" y="1118"/>
                    <a:pt x="1504" y="1114"/>
                    <a:pt x="1512" y="1114"/>
                  </a:cubicBezTo>
                  <a:cubicBezTo>
                    <a:pt x="1521" y="1115"/>
                    <a:pt x="1530" y="1114"/>
                    <a:pt x="1538" y="1115"/>
                  </a:cubicBezTo>
                  <a:cubicBezTo>
                    <a:pt x="1573" y="1117"/>
                    <a:pt x="1610" y="1084"/>
                    <a:pt x="1602" y="1044"/>
                  </a:cubicBezTo>
                  <a:cubicBezTo>
                    <a:pt x="1600" y="1035"/>
                    <a:pt x="1599" y="1028"/>
                    <a:pt x="1611" y="1027"/>
                  </a:cubicBezTo>
                  <a:cubicBezTo>
                    <a:pt x="1614" y="1027"/>
                    <a:pt x="1617" y="1024"/>
                    <a:pt x="1619" y="1023"/>
                  </a:cubicBezTo>
                  <a:cubicBezTo>
                    <a:pt x="1626" y="1019"/>
                    <a:pt x="1624" y="1013"/>
                    <a:pt x="1623" y="1008"/>
                  </a:cubicBezTo>
                  <a:cubicBezTo>
                    <a:pt x="1623" y="1002"/>
                    <a:pt x="1618" y="1003"/>
                    <a:pt x="1613" y="1002"/>
                  </a:cubicBezTo>
                  <a:cubicBezTo>
                    <a:pt x="1598" y="1002"/>
                    <a:pt x="1582" y="1004"/>
                    <a:pt x="1567" y="1000"/>
                  </a:cubicBezTo>
                  <a:cubicBezTo>
                    <a:pt x="1560" y="999"/>
                    <a:pt x="1554" y="993"/>
                    <a:pt x="1546" y="993"/>
                  </a:cubicBezTo>
                  <a:cubicBezTo>
                    <a:pt x="1536" y="994"/>
                    <a:pt x="1525" y="992"/>
                    <a:pt x="1515" y="993"/>
                  </a:cubicBezTo>
                  <a:cubicBezTo>
                    <a:pt x="1490" y="997"/>
                    <a:pt x="1469" y="1010"/>
                    <a:pt x="1462" y="1034"/>
                  </a:cubicBezTo>
                  <a:cubicBezTo>
                    <a:pt x="1455" y="1056"/>
                    <a:pt x="1457" y="1079"/>
                    <a:pt x="1476" y="1096"/>
                  </a:cubicBezTo>
                  <a:cubicBezTo>
                    <a:pt x="1483" y="1103"/>
                    <a:pt x="1483" y="1107"/>
                    <a:pt x="1476" y="1113"/>
                  </a:cubicBezTo>
                  <a:cubicBezTo>
                    <a:pt x="1462" y="1126"/>
                    <a:pt x="1462" y="1142"/>
                    <a:pt x="1473" y="1157"/>
                  </a:cubicBezTo>
                  <a:cubicBezTo>
                    <a:pt x="1476" y="1160"/>
                    <a:pt x="1476" y="1162"/>
                    <a:pt x="1472" y="1164"/>
                  </a:cubicBezTo>
                  <a:cubicBezTo>
                    <a:pt x="1470" y="1166"/>
                    <a:pt x="1468" y="1168"/>
                    <a:pt x="1466" y="1170"/>
                  </a:cubicBezTo>
                  <a:cubicBezTo>
                    <a:pt x="1449" y="1183"/>
                    <a:pt x="1444" y="1201"/>
                    <a:pt x="1454" y="1218"/>
                  </a:cubicBezTo>
                  <a:cubicBezTo>
                    <a:pt x="1464" y="1235"/>
                    <a:pt x="1479" y="1246"/>
                    <a:pt x="1499" y="1249"/>
                  </a:cubicBezTo>
                  <a:cubicBezTo>
                    <a:pt x="1517" y="1252"/>
                    <a:pt x="1535" y="1253"/>
                    <a:pt x="1553" y="1250"/>
                  </a:cubicBezTo>
                  <a:cubicBezTo>
                    <a:pt x="1584" y="1245"/>
                    <a:pt x="1607" y="1232"/>
                    <a:pt x="1619" y="1200"/>
                  </a:cubicBezTo>
                  <a:cubicBezTo>
                    <a:pt x="1627" y="1180"/>
                    <a:pt x="1611" y="1155"/>
                    <a:pt x="1593" y="1148"/>
                  </a:cubicBezTo>
                  <a:cubicBezTo>
                    <a:pt x="1578" y="1142"/>
                    <a:pt x="1563" y="1143"/>
                    <a:pt x="1549" y="1142"/>
                  </a:cubicBezTo>
                  <a:cubicBezTo>
                    <a:pt x="1540" y="1142"/>
                    <a:pt x="1532" y="1142"/>
                    <a:pt x="1525" y="1142"/>
                  </a:cubicBezTo>
                  <a:close/>
                  <a:moveTo>
                    <a:pt x="1556" y="1172"/>
                  </a:moveTo>
                  <a:cubicBezTo>
                    <a:pt x="1566" y="1172"/>
                    <a:pt x="1576" y="1176"/>
                    <a:pt x="1583" y="1183"/>
                  </a:cubicBezTo>
                  <a:cubicBezTo>
                    <a:pt x="1589" y="1190"/>
                    <a:pt x="1589" y="1198"/>
                    <a:pt x="1583" y="1205"/>
                  </a:cubicBezTo>
                  <a:cubicBezTo>
                    <a:pt x="1575" y="1215"/>
                    <a:pt x="1565" y="1220"/>
                    <a:pt x="1553" y="1223"/>
                  </a:cubicBezTo>
                  <a:cubicBezTo>
                    <a:pt x="1534" y="1228"/>
                    <a:pt x="1516" y="1225"/>
                    <a:pt x="1499" y="1219"/>
                  </a:cubicBezTo>
                  <a:cubicBezTo>
                    <a:pt x="1486" y="1214"/>
                    <a:pt x="1479" y="1203"/>
                    <a:pt x="1482" y="1193"/>
                  </a:cubicBezTo>
                  <a:cubicBezTo>
                    <a:pt x="1485" y="1182"/>
                    <a:pt x="1496" y="1168"/>
                    <a:pt x="1514" y="1171"/>
                  </a:cubicBezTo>
                  <a:cubicBezTo>
                    <a:pt x="1526" y="1173"/>
                    <a:pt x="1541" y="1171"/>
                    <a:pt x="1556" y="1172"/>
                  </a:cubicBezTo>
                  <a:close/>
                  <a:moveTo>
                    <a:pt x="1531" y="1019"/>
                  </a:moveTo>
                  <a:cubicBezTo>
                    <a:pt x="1553" y="1017"/>
                    <a:pt x="1570" y="1033"/>
                    <a:pt x="1570" y="1052"/>
                  </a:cubicBezTo>
                  <a:cubicBezTo>
                    <a:pt x="1570" y="1075"/>
                    <a:pt x="1554" y="1093"/>
                    <a:pt x="1532" y="1091"/>
                  </a:cubicBezTo>
                  <a:cubicBezTo>
                    <a:pt x="1508" y="1089"/>
                    <a:pt x="1494" y="1082"/>
                    <a:pt x="1493" y="1053"/>
                  </a:cubicBezTo>
                  <a:cubicBezTo>
                    <a:pt x="1494" y="1029"/>
                    <a:pt x="1508" y="1020"/>
                    <a:pt x="1531" y="1019"/>
                  </a:cubicBezTo>
                  <a:close/>
                  <a:moveTo>
                    <a:pt x="1413" y="934"/>
                  </a:moveTo>
                  <a:cubicBezTo>
                    <a:pt x="1413" y="909"/>
                    <a:pt x="1413" y="909"/>
                    <a:pt x="1389" y="910"/>
                  </a:cubicBezTo>
                  <a:cubicBezTo>
                    <a:pt x="1388" y="910"/>
                    <a:pt x="1387" y="910"/>
                    <a:pt x="1387" y="910"/>
                  </a:cubicBezTo>
                  <a:cubicBezTo>
                    <a:pt x="1379" y="910"/>
                    <a:pt x="1376" y="915"/>
                    <a:pt x="1376" y="921"/>
                  </a:cubicBezTo>
                  <a:cubicBezTo>
                    <a:pt x="1376" y="939"/>
                    <a:pt x="1377" y="956"/>
                    <a:pt x="1377" y="974"/>
                  </a:cubicBezTo>
                  <a:cubicBezTo>
                    <a:pt x="1377" y="983"/>
                    <a:pt x="1377" y="991"/>
                    <a:pt x="1377" y="1000"/>
                  </a:cubicBezTo>
                  <a:cubicBezTo>
                    <a:pt x="1377" y="1005"/>
                    <a:pt x="1374" y="1009"/>
                    <a:pt x="1369" y="1005"/>
                  </a:cubicBezTo>
                  <a:cubicBezTo>
                    <a:pt x="1352" y="990"/>
                    <a:pt x="1332" y="993"/>
                    <a:pt x="1312" y="993"/>
                  </a:cubicBezTo>
                  <a:cubicBezTo>
                    <a:pt x="1303" y="994"/>
                    <a:pt x="1294" y="998"/>
                    <a:pt x="1287" y="1003"/>
                  </a:cubicBezTo>
                  <a:cubicBezTo>
                    <a:pt x="1265" y="1017"/>
                    <a:pt x="1252" y="1039"/>
                    <a:pt x="1248" y="1065"/>
                  </a:cubicBezTo>
                  <a:cubicBezTo>
                    <a:pt x="1244" y="1096"/>
                    <a:pt x="1244" y="1128"/>
                    <a:pt x="1261" y="1157"/>
                  </a:cubicBezTo>
                  <a:cubicBezTo>
                    <a:pt x="1270" y="1170"/>
                    <a:pt x="1281" y="1181"/>
                    <a:pt x="1296" y="1185"/>
                  </a:cubicBezTo>
                  <a:cubicBezTo>
                    <a:pt x="1323" y="1191"/>
                    <a:pt x="1349" y="1188"/>
                    <a:pt x="1370" y="1167"/>
                  </a:cubicBezTo>
                  <a:cubicBezTo>
                    <a:pt x="1372" y="1165"/>
                    <a:pt x="1375" y="1162"/>
                    <a:pt x="1379" y="1163"/>
                  </a:cubicBezTo>
                  <a:cubicBezTo>
                    <a:pt x="1382" y="1165"/>
                    <a:pt x="1381" y="1169"/>
                    <a:pt x="1381" y="1172"/>
                  </a:cubicBezTo>
                  <a:cubicBezTo>
                    <a:pt x="1383" y="1181"/>
                    <a:pt x="1390" y="1186"/>
                    <a:pt x="1403" y="1186"/>
                  </a:cubicBezTo>
                  <a:cubicBezTo>
                    <a:pt x="1413" y="1185"/>
                    <a:pt x="1413" y="1178"/>
                    <a:pt x="1413" y="1172"/>
                  </a:cubicBezTo>
                  <a:cubicBezTo>
                    <a:pt x="1413" y="1131"/>
                    <a:pt x="1413" y="1090"/>
                    <a:pt x="1413" y="1049"/>
                  </a:cubicBezTo>
                  <a:cubicBezTo>
                    <a:pt x="1413" y="1010"/>
                    <a:pt x="1413" y="972"/>
                    <a:pt x="1413" y="934"/>
                  </a:cubicBezTo>
                  <a:close/>
                  <a:moveTo>
                    <a:pt x="1378" y="1113"/>
                  </a:moveTo>
                  <a:cubicBezTo>
                    <a:pt x="1378" y="1136"/>
                    <a:pt x="1360" y="1155"/>
                    <a:pt x="1337" y="1157"/>
                  </a:cubicBezTo>
                  <a:cubicBezTo>
                    <a:pt x="1319" y="1159"/>
                    <a:pt x="1304" y="1154"/>
                    <a:pt x="1294" y="1139"/>
                  </a:cubicBezTo>
                  <a:cubicBezTo>
                    <a:pt x="1286" y="1128"/>
                    <a:pt x="1283" y="1116"/>
                    <a:pt x="1283" y="1102"/>
                  </a:cubicBezTo>
                  <a:cubicBezTo>
                    <a:pt x="1282" y="1085"/>
                    <a:pt x="1282" y="1067"/>
                    <a:pt x="1290" y="1051"/>
                  </a:cubicBezTo>
                  <a:cubicBezTo>
                    <a:pt x="1297" y="1036"/>
                    <a:pt x="1308" y="1024"/>
                    <a:pt x="1325" y="1022"/>
                  </a:cubicBezTo>
                  <a:cubicBezTo>
                    <a:pt x="1342" y="1020"/>
                    <a:pt x="1358" y="1021"/>
                    <a:pt x="1371" y="1035"/>
                  </a:cubicBezTo>
                  <a:cubicBezTo>
                    <a:pt x="1376" y="1041"/>
                    <a:pt x="1378" y="1046"/>
                    <a:pt x="1378" y="1052"/>
                  </a:cubicBezTo>
                  <a:cubicBezTo>
                    <a:pt x="1378" y="1064"/>
                    <a:pt x="1378" y="1075"/>
                    <a:pt x="1378" y="1086"/>
                  </a:cubicBezTo>
                  <a:cubicBezTo>
                    <a:pt x="1378" y="1086"/>
                    <a:pt x="1378" y="1086"/>
                    <a:pt x="1378" y="1086"/>
                  </a:cubicBezTo>
                  <a:cubicBezTo>
                    <a:pt x="1378" y="1095"/>
                    <a:pt x="1378" y="1104"/>
                    <a:pt x="1378" y="1113"/>
                  </a:cubicBezTo>
                  <a:close/>
                  <a:moveTo>
                    <a:pt x="578" y="259"/>
                  </a:moveTo>
                  <a:cubicBezTo>
                    <a:pt x="603" y="241"/>
                    <a:pt x="611" y="213"/>
                    <a:pt x="614" y="183"/>
                  </a:cubicBezTo>
                  <a:cubicBezTo>
                    <a:pt x="615" y="171"/>
                    <a:pt x="610" y="159"/>
                    <a:pt x="609" y="147"/>
                  </a:cubicBezTo>
                  <a:cubicBezTo>
                    <a:pt x="608" y="137"/>
                    <a:pt x="603" y="129"/>
                    <a:pt x="599" y="121"/>
                  </a:cubicBezTo>
                  <a:cubicBezTo>
                    <a:pt x="579" y="87"/>
                    <a:pt x="527" y="70"/>
                    <a:pt x="488" y="85"/>
                  </a:cubicBezTo>
                  <a:cubicBezTo>
                    <a:pt x="453" y="99"/>
                    <a:pt x="436" y="127"/>
                    <a:pt x="431" y="163"/>
                  </a:cubicBezTo>
                  <a:cubicBezTo>
                    <a:pt x="429" y="180"/>
                    <a:pt x="430" y="196"/>
                    <a:pt x="436" y="213"/>
                  </a:cubicBezTo>
                  <a:cubicBezTo>
                    <a:pt x="439" y="222"/>
                    <a:pt x="442" y="232"/>
                    <a:pt x="447" y="239"/>
                  </a:cubicBezTo>
                  <a:cubicBezTo>
                    <a:pt x="465" y="265"/>
                    <a:pt x="491" y="277"/>
                    <a:pt x="525" y="276"/>
                  </a:cubicBezTo>
                  <a:cubicBezTo>
                    <a:pt x="543" y="278"/>
                    <a:pt x="562" y="271"/>
                    <a:pt x="578" y="259"/>
                  </a:cubicBezTo>
                  <a:close/>
                  <a:moveTo>
                    <a:pt x="471" y="205"/>
                  </a:moveTo>
                  <a:cubicBezTo>
                    <a:pt x="466" y="185"/>
                    <a:pt x="468" y="167"/>
                    <a:pt x="472" y="147"/>
                  </a:cubicBezTo>
                  <a:cubicBezTo>
                    <a:pt x="477" y="130"/>
                    <a:pt x="493" y="116"/>
                    <a:pt x="509" y="112"/>
                  </a:cubicBezTo>
                  <a:cubicBezTo>
                    <a:pt x="525" y="108"/>
                    <a:pt x="539" y="110"/>
                    <a:pt x="553" y="119"/>
                  </a:cubicBezTo>
                  <a:cubicBezTo>
                    <a:pt x="563" y="125"/>
                    <a:pt x="568" y="135"/>
                    <a:pt x="571" y="146"/>
                  </a:cubicBezTo>
                  <a:cubicBezTo>
                    <a:pt x="577" y="167"/>
                    <a:pt x="578" y="189"/>
                    <a:pt x="571" y="211"/>
                  </a:cubicBezTo>
                  <a:cubicBezTo>
                    <a:pt x="565" y="231"/>
                    <a:pt x="549" y="249"/>
                    <a:pt x="521" y="247"/>
                  </a:cubicBezTo>
                  <a:cubicBezTo>
                    <a:pt x="496" y="247"/>
                    <a:pt x="478" y="230"/>
                    <a:pt x="471" y="205"/>
                  </a:cubicBezTo>
                  <a:close/>
                  <a:moveTo>
                    <a:pt x="472" y="1122"/>
                  </a:moveTo>
                  <a:cubicBezTo>
                    <a:pt x="475" y="1136"/>
                    <a:pt x="481" y="1148"/>
                    <a:pt x="491" y="1158"/>
                  </a:cubicBezTo>
                  <a:cubicBezTo>
                    <a:pt x="506" y="1176"/>
                    <a:pt x="524" y="1185"/>
                    <a:pt x="548" y="1187"/>
                  </a:cubicBezTo>
                  <a:cubicBezTo>
                    <a:pt x="568" y="1188"/>
                    <a:pt x="587" y="1187"/>
                    <a:pt x="605" y="1177"/>
                  </a:cubicBezTo>
                  <a:cubicBezTo>
                    <a:pt x="632" y="1162"/>
                    <a:pt x="644" y="1136"/>
                    <a:pt x="649" y="1107"/>
                  </a:cubicBezTo>
                  <a:cubicBezTo>
                    <a:pt x="652" y="1089"/>
                    <a:pt x="649" y="1072"/>
                    <a:pt x="644" y="1054"/>
                  </a:cubicBezTo>
                  <a:cubicBezTo>
                    <a:pt x="638" y="1034"/>
                    <a:pt x="627" y="1019"/>
                    <a:pt x="610" y="1007"/>
                  </a:cubicBezTo>
                  <a:cubicBezTo>
                    <a:pt x="589" y="992"/>
                    <a:pt x="566" y="991"/>
                    <a:pt x="541" y="994"/>
                  </a:cubicBezTo>
                  <a:cubicBezTo>
                    <a:pt x="526" y="995"/>
                    <a:pt x="512" y="1002"/>
                    <a:pt x="500" y="1012"/>
                  </a:cubicBezTo>
                  <a:cubicBezTo>
                    <a:pt x="476" y="1032"/>
                    <a:pt x="469" y="1060"/>
                    <a:pt x="466" y="1095"/>
                  </a:cubicBezTo>
                  <a:cubicBezTo>
                    <a:pt x="465" y="1101"/>
                    <a:pt x="470" y="1111"/>
                    <a:pt x="472" y="1122"/>
                  </a:cubicBezTo>
                  <a:close/>
                  <a:moveTo>
                    <a:pt x="508" y="1113"/>
                  </a:moveTo>
                  <a:cubicBezTo>
                    <a:pt x="505" y="1095"/>
                    <a:pt x="506" y="1078"/>
                    <a:pt x="508" y="1061"/>
                  </a:cubicBezTo>
                  <a:cubicBezTo>
                    <a:pt x="511" y="1042"/>
                    <a:pt x="538" y="1021"/>
                    <a:pt x="554" y="1022"/>
                  </a:cubicBezTo>
                  <a:cubicBezTo>
                    <a:pt x="570" y="1022"/>
                    <a:pt x="586" y="1024"/>
                    <a:pt x="596" y="1037"/>
                  </a:cubicBezTo>
                  <a:cubicBezTo>
                    <a:pt x="602" y="1044"/>
                    <a:pt x="607" y="1052"/>
                    <a:pt x="608" y="1061"/>
                  </a:cubicBezTo>
                  <a:cubicBezTo>
                    <a:pt x="608" y="1064"/>
                    <a:pt x="609" y="1067"/>
                    <a:pt x="610" y="1070"/>
                  </a:cubicBezTo>
                  <a:cubicBezTo>
                    <a:pt x="618" y="1089"/>
                    <a:pt x="612" y="1107"/>
                    <a:pt x="607" y="1125"/>
                  </a:cubicBezTo>
                  <a:cubicBezTo>
                    <a:pt x="601" y="1143"/>
                    <a:pt x="588" y="1160"/>
                    <a:pt x="558" y="1157"/>
                  </a:cubicBezTo>
                  <a:cubicBezTo>
                    <a:pt x="530" y="1157"/>
                    <a:pt x="512" y="1141"/>
                    <a:pt x="508" y="1113"/>
                  </a:cubicBezTo>
                  <a:close/>
                  <a:moveTo>
                    <a:pt x="430" y="716"/>
                  </a:moveTo>
                  <a:cubicBezTo>
                    <a:pt x="450" y="703"/>
                    <a:pt x="459" y="683"/>
                    <a:pt x="464" y="661"/>
                  </a:cubicBezTo>
                  <a:cubicBezTo>
                    <a:pt x="468" y="648"/>
                    <a:pt x="467" y="635"/>
                    <a:pt x="466" y="621"/>
                  </a:cubicBezTo>
                  <a:cubicBezTo>
                    <a:pt x="463" y="592"/>
                    <a:pt x="453" y="567"/>
                    <a:pt x="427" y="550"/>
                  </a:cubicBezTo>
                  <a:cubicBezTo>
                    <a:pt x="401" y="534"/>
                    <a:pt x="372" y="532"/>
                    <a:pt x="345" y="541"/>
                  </a:cubicBezTo>
                  <a:cubicBezTo>
                    <a:pt x="310" y="552"/>
                    <a:pt x="291" y="580"/>
                    <a:pt x="287" y="617"/>
                  </a:cubicBezTo>
                  <a:cubicBezTo>
                    <a:pt x="286" y="629"/>
                    <a:pt x="286" y="641"/>
                    <a:pt x="287" y="654"/>
                  </a:cubicBezTo>
                  <a:cubicBezTo>
                    <a:pt x="289" y="671"/>
                    <a:pt x="295" y="686"/>
                    <a:pt x="306" y="700"/>
                  </a:cubicBezTo>
                  <a:cubicBezTo>
                    <a:pt x="324" y="722"/>
                    <a:pt x="348" y="733"/>
                    <a:pt x="378" y="731"/>
                  </a:cubicBezTo>
                  <a:cubicBezTo>
                    <a:pt x="396" y="733"/>
                    <a:pt x="414" y="727"/>
                    <a:pt x="430" y="716"/>
                  </a:cubicBezTo>
                  <a:close/>
                  <a:moveTo>
                    <a:pt x="331" y="592"/>
                  </a:moveTo>
                  <a:cubicBezTo>
                    <a:pt x="339" y="580"/>
                    <a:pt x="349" y="569"/>
                    <a:pt x="365" y="567"/>
                  </a:cubicBezTo>
                  <a:cubicBezTo>
                    <a:pt x="387" y="564"/>
                    <a:pt x="406" y="568"/>
                    <a:pt x="419" y="588"/>
                  </a:cubicBezTo>
                  <a:cubicBezTo>
                    <a:pt x="423" y="595"/>
                    <a:pt x="426" y="603"/>
                    <a:pt x="427" y="610"/>
                  </a:cubicBezTo>
                  <a:cubicBezTo>
                    <a:pt x="433" y="635"/>
                    <a:pt x="431" y="661"/>
                    <a:pt x="416" y="684"/>
                  </a:cubicBezTo>
                  <a:cubicBezTo>
                    <a:pt x="403" y="706"/>
                    <a:pt x="362" y="708"/>
                    <a:pt x="345" y="692"/>
                  </a:cubicBezTo>
                  <a:cubicBezTo>
                    <a:pt x="329" y="678"/>
                    <a:pt x="323" y="661"/>
                    <a:pt x="323" y="631"/>
                  </a:cubicBezTo>
                  <a:cubicBezTo>
                    <a:pt x="323" y="619"/>
                    <a:pt x="323" y="605"/>
                    <a:pt x="331" y="592"/>
                  </a:cubicBezTo>
                  <a:close/>
                  <a:moveTo>
                    <a:pt x="1073" y="259"/>
                  </a:moveTo>
                  <a:cubicBezTo>
                    <a:pt x="1073" y="269"/>
                    <a:pt x="1075" y="272"/>
                    <a:pt x="1086" y="272"/>
                  </a:cubicBezTo>
                  <a:cubicBezTo>
                    <a:pt x="1088" y="272"/>
                    <a:pt x="1090" y="272"/>
                    <a:pt x="1092" y="272"/>
                  </a:cubicBezTo>
                  <a:cubicBezTo>
                    <a:pt x="1105" y="272"/>
                    <a:pt x="1106" y="271"/>
                    <a:pt x="1106" y="258"/>
                  </a:cubicBezTo>
                  <a:cubicBezTo>
                    <a:pt x="1106" y="221"/>
                    <a:pt x="1106" y="184"/>
                    <a:pt x="1106" y="147"/>
                  </a:cubicBezTo>
                  <a:cubicBezTo>
                    <a:pt x="1106" y="143"/>
                    <a:pt x="1106" y="140"/>
                    <a:pt x="1107" y="137"/>
                  </a:cubicBezTo>
                  <a:cubicBezTo>
                    <a:pt x="1117" y="117"/>
                    <a:pt x="1157" y="104"/>
                    <a:pt x="1177" y="114"/>
                  </a:cubicBezTo>
                  <a:cubicBezTo>
                    <a:pt x="1179" y="115"/>
                    <a:pt x="1180" y="117"/>
                    <a:pt x="1182" y="118"/>
                  </a:cubicBezTo>
                  <a:cubicBezTo>
                    <a:pt x="1194" y="131"/>
                    <a:pt x="1196" y="147"/>
                    <a:pt x="1196" y="163"/>
                  </a:cubicBezTo>
                  <a:cubicBezTo>
                    <a:pt x="1197" y="195"/>
                    <a:pt x="1196" y="226"/>
                    <a:pt x="1196" y="258"/>
                  </a:cubicBezTo>
                  <a:cubicBezTo>
                    <a:pt x="1196" y="271"/>
                    <a:pt x="1197" y="272"/>
                    <a:pt x="1210" y="272"/>
                  </a:cubicBezTo>
                  <a:cubicBezTo>
                    <a:pt x="1212" y="272"/>
                    <a:pt x="1213" y="272"/>
                    <a:pt x="1215" y="272"/>
                  </a:cubicBezTo>
                  <a:cubicBezTo>
                    <a:pt x="1227" y="272"/>
                    <a:pt x="1229" y="270"/>
                    <a:pt x="1229" y="258"/>
                  </a:cubicBezTo>
                  <a:cubicBezTo>
                    <a:pt x="1229" y="222"/>
                    <a:pt x="1229" y="187"/>
                    <a:pt x="1229" y="151"/>
                  </a:cubicBezTo>
                  <a:cubicBezTo>
                    <a:pt x="1229" y="142"/>
                    <a:pt x="1228" y="132"/>
                    <a:pt x="1225" y="123"/>
                  </a:cubicBezTo>
                  <a:cubicBezTo>
                    <a:pt x="1219" y="105"/>
                    <a:pt x="1208" y="91"/>
                    <a:pt x="1189" y="85"/>
                  </a:cubicBezTo>
                  <a:cubicBezTo>
                    <a:pt x="1173" y="80"/>
                    <a:pt x="1156" y="84"/>
                    <a:pt x="1139" y="84"/>
                  </a:cubicBezTo>
                  <a:cubicBezTo>
                    <a:pt x="1137" y="84"/>
                    <a:pt x="1136" y="86"/>
                    <a:pt x="1134" y="87"/>
                  </a:cubicBezTo>
                  <a:cubicBezTo>
                    <a:pt x="1128" y="91"/>
                    <a:pt x="1121" y="96"/>
                    <a:pt x="1115" y="100"/>
                  </a:cubicBezTo>
                  <a:cubicBezTo>
                    <a:pt x="1113" y="102"/>
                    <a:pt x="1111" y="105"/>
                    <a:pt x="1108" y="103"/>
                  </a:cubicBezTo>
                  <a:cubicBezTo>
                    <a:pt x="1105" y="102"/>
                    <a:pt x="1106" y="98"/>
                    <a:pt x="1106" y="96"/>
                  </a:cubicBezTo>
                  <a:cubicBezTo>
                    <a:pt x="1106" y="69"/>
                    <a:pt x="1106" y="43"/>
                    <a:pt x="1106" y="17"/>
                  </a:cubicBezTo>
                  <a:cubicBezTo>
                    <a:pt x="1106" y="0"/>
                    <a:pt x="1106" y="0"/>
                    <a:pt x="1089" y="0"/>
                  </a:cubicBezTo>
                  <a:cubicBezTo>
                    <a:pt x="1074" y="0"/>
                    <a:pt x="1073" y="1"/>
                    <a:pt x="1073" y="16"/>
                  </a:cubicBezTo>
                  <a:cubicBezTo>
                    <a:pt x="1073" y="56"/>
                    <a:pt x="1073" y="96"/>
                    <a:pt x="1073" y="136"/>
                  </a:cubicBezTo>
                  <a:cubicBezTo>
                    <a:pt x="1073" y="177"/>
                    <a:pt x="1073" y="218"/>
                    <a:pt x="1073" y="259"/>
                  </a:cubicBezTo>
                  <a:close/>
                  <a:moveTo>
                    <a:pt x="1150" y="1092"/>
                  </a:moveTo>
                  <a:cubicBezTo>
                    <a:pt x="1168" y="1092"/>
                    <a:pt x="1186" y="1092"/>
                    <a:pt x="1204" y="1092"/>
                  </a:cubicBezTo>
                  <a:cubicBezTo>
                    <a:pt x="1215" y="1092"/>
                    <a:pt x="1218" y="1087"/>
                    <a:pt x="1219" y="1077"/>
                  </a:cubicBezTo>
                  <a:cubicBezTo>
                    <a:pt x="1220" y="1062"/>
                    <a:pt x="1216" y="1049"/>
                    <a:pt x="1210" y="1036"/>
                  </a:cubicBezTo>
                  <a:cubicBezTo>
                    <a:pt x="1204" y="1020"/>
                    <a:pt x="1193" y="1008"/>
                    <a:pt x="1177" y="1001"/>
                  </a:cubicBezTo>
                  <a:cubicBezTo>
                    <a:pt x="1155" y="992"/>
                    <a:pt x="1133" y="991"/>
                    <a:pt x="1109" y="999"/>
                  </a:cubicBezTo>
                  <a:cubicBezTo>
                    <a:pt x="1079" y="1010"/>
                    <a:pt x="1062" y="1031"/>
                    <a:pt x="1056" y="1061"/>
                  </a:cubicBezTo>
                  <a:cubicBezTo>
                    <a:pt x="1051" y="1090"/>
                    <a:pt x="1052" y="1120"/>
                    <a:pt x="1069" y="1148"/>
                  </a:cubicBezTo>
                  <a:cubicBezTo>
                    <a:pt x="1081" y="1169"/>
                    <a:pt x="1100" y="1180"/>
                    <a:pt x="1122" y="1185"/>
                  </a:cubicBezTo>
                  <a:cubicBezTo>
                    <a:pt x="1149" y="1190"/>
                    <a:pt x="1176" y="1186"/>
                    <a:pt x="1200" y="1171"/>
                  </a:cubicBezTo>
                  <a:cubicBezTo>
                    <a:pt x="1206" y="1168"/>
                    <a:pt x="1213" y="1165"/>
                    <a:pt x="1214" y="1157"/>
                  </a:cubicBezTo>
                  <a:cubicBezTo>
                    <a:pt x="1215" y="1147"/>
                    <a:pt x="1202" y="1139"/>
                    <a:pt x="1193" y="1144"/>
                  </a:cubicBezTo>
                  <a:cubicBezTo>
                    <a:pt x="1187" y="1147"/>
                    <a:pt x="1180" y="1150"/>
                    <a:pt x="1174" y="1153"/>
                  </a:cubicBezTo>
                  <a:cubicBezTo>
                    <a:pt x="1158" y="1161"/>
                    <a:pt x="1140" y="1161"/>
                    <a:pt x="1124" y="1155"/>
                  </a:cubicBezTo>
                  <a:cubicBezTo>
                    <a:pt x="1112" y="1151"/>
                    <a:pt x="1102" y="1142"/>
                    <a:pt x="1096" y="1129"/>
                  </a:cubicBezTo>
                  <a:cubicBezTo>
                    <a:pt x="1092" y="1121"/>
                    <a:pt x="1091" y="1112"/>
                    <a:pt x="1089" y="1104"/>
                  </a:cubicBezTo>
                  <a:cubicBezTo>
                    <a:pt x="1087" y="1093"/>
                    <a:pt x="1087" y="1092"/>
                    <a:pt x="1099" y="1092"/>
                  </a:cubicBezTo>
                  <a:cubicBezTo>
                    <a:pt x="1116" y="1092"/>
                    <a:pt x="1133" y="1092"/>
                    <a:pt x="1150" y="1092"/>
                  </a:cubicBezTo>
                  <a:cubicBezTo>
                    <a:pt x="1150" y="1092"/>
                    <a:pt x="1150" y="1092"/>
                    <a:pt x="1150" y="1092"/>
                  </a:cubicBezTo>
                  <a:close/>
                  <a:moveTo>
                    <a:pt x="1099" y="1070"/>
                  </a:moveTo>
                  <a:cubicBezTo>
                    <a:pt x="1092" y="1071"/>
                    <a:pt x="1089" y="1067"/>
                    <a:pt x="1091" y="1060"/>
                  </a:cubicBezTo>
                  <a:cubicBezTo>
                    <a:pt x="1094" y="1045"/>
                    <a:pt x="1108" y="1023"/>
                    <a:pt x="1128" y="1022"/>
                  </a:cubicBezTo>
                  <a:cubicBezTo>
                    <a:pt x="1142" y="1021"/>
                    <a:pt x="1156" y="1018"/>
                    <a:pt x="1168" y="1029"/>
                  </a:cubicBezTo>
                  <a:cubicBezTo>
                    <a:pt x="1181" y="1038"/>
                    <a:pt x="1185" y="1051"/>
                    <a:pt x="1187" y="1066"/>
                  </a:cubicBezTo>
                  <a:cubicBezTo>
                    <a:pt x="1188" y="1071"/>
                    <a:pt x="1183" y="1070"/>
                    <a:pt x="1180" y="1070"/>
                  </a:cubicBezTo>
                  <a:cubicBezTo>
                    <a:pt x="1166" y="1070"/>
                    <a:pt x="1153" y="1070"/>
                    <a:pt x="1139" y="1070"/>
                  </a:cubicBezTo>
                  <a:cubicBezTo>
                    <a:pt x="1139" y="1070"/>
                    <a:pt x="1139" y="1070"/>
                    <a:pt x="1139" y="1070"/>
                  </a:cubicBezTo>
                  <a:cubicBezTo>
                    <a:pt x="1126" y="1070"/>
                    <a:pt x="1113" y="1070"/>
                    <a:pt x="1099" y="1070"/>
                  </a:cubicBezTo>
                  <a:close/>
                  <a:moveTo>
                    <a:pt x="1741" y="1092"/>
                  </a:moveTo>
                  <a:cubicBezTo>
                    <a:pt x="1759" y="1092"/>
                    <a:pt x="1776" y="1092"/>
                    <a:pt x="1793" y="1092"/>
                  </a:cubicBezTo>
                  <a:cubicBezTo>
                    <a:pt x="1806" y="1092"/>
                    <a:pt x="1808" y="1089"/>
                    <a:pt x="1808" y="1076"/>
                  </a:cubicBezTo>
                  <a:cubicBezTo>
                    <a:pt x="1809" y="1063"/>
                    <a:pt x="1807" y="1051"/>
                    <a:pt x="1802" y="1038"/>
                  </a:cubicBezTo>
                  <a:cubicBezTo>
                    <a:pt x="1794" y="1021"/>
                    <a:pt x="1782" y="1008"/>
                    <a:pt x="1764" y="1000"/>
                  </a:cubicBezTo>
                  <a:cubicBezTo>
                    <a:pt x="1742" y="991"/>
                    <a:pt x="1720" y="991"/>
                    <a:pt x="1698" y="1000"/>
                  </a:cubicBezTo>
                  <a:cubicBezTo>
                    <a:pt x="1681" y="1006"/>
                    <a:pt x="1668" y="1016"/>
                    <a:pt x="1659" y="1031"/>
                  </a:cubicBezTo>
                  <a:cubicBezTo>
                    <a:pt x="1646" y="1050"/>
                    <a:pt x="1643" y="1071"/>
                    <a:pt x="1644" y="1094"/>
                  </a:cubicBezTo>
                  <a:cubicBezTo>
                    <a:pt x="1644" y="1110"/>
                    <a:pt x="1647" y="1127"/>
                    <a:pt x="1655" y="1141"/>
                  </a:cubicBezTo>
                  <a:cubicBezTo>
                    <a:pt x="1669" y="1168"/>
                    <a:pt x="1691" y="1183"/>
                    <a:pt x="1722" y="1186"/>
                  </a:cubicBezTo>
                  <a:cubicBezTo>
                    <a:pt x="1750" y="1188"/>
                    <a:pt x="1775" y="1183"/>
                    <a:pt x="1798" y="1165"/>
                  </a:cubicBezTo>
                  <a:cubicBezTo>
                    <a:pt x="1803" y="1161"/>
                    <a:pt x="1806" y="1157"/>
                    <a:pt x="1802" y="1151"/>
                  </a:cubicBezTo>
                  <a:cubicBezTo>
                    <a:pt x="1798" y="1144"/>
                    <a:pt x="1791" y="1140"/>
                    <a:pt x="1783" y="1144"/>
                  </a:cubicBezTo>
                  <a:cubicBezTo>
                    <a:pt x="1778" y="1147"/>
                    <a:pt x="1771" y="1149"/>
                    <a:pt x="1766" y="1152"/>
                  </a:cubicBezTo>
                  <a:cubicBezTo>
                    <a:pt x="1749" y="1161"/>
                    <a:pt x="1730" y="1162"/>
                    <a:pt x="1714" y="1155"/>
                  </a:cubicBezTo>
                  <a:cubicBezTo>
                    <a:pt x="1692" y="1145"/>
                    <a:pt x="1680" y="1127"/>
                    <a:pt x="1679" y="1102"/>
                  </a:cubicBezTo>
                  <a:cubicBezTo>
                    <a:pt x="1678" y="1095"/>
                    <a:pt x="1681" y="1092"/>
                    <a:pt x="1689" y="1092"/>
                  </a:cubicBezTo>
                  <a:cubicBezTo>
                    <a:pt x="1706" y="1092"/>
                    <a:pt x="1724" y="1092"/>
                    <a:pt x="1741" y="1092"/>
                  </a:cubicBezTo>
                  <a:cubicBezTo>
                    <a:pt x="1741" y="1092"/>
                    <a:pt x="1741" y="1092"/>
                    <a:pt x="1741" y="1092"/>
                  </a:cubicBezTo>
                  <a:close/>
                  <a:moveTo>
                    <a:pt x="1690" y="1070"/>
                  </a:moveTo>
                  <a:cubicBezTo>
                    <a:pt x="1683" y="1071"/>
                    <a:pt x="1680" y="1068"/>
                    <a:pt x="1681" y="1062"/>
                  </a:cubicBezTo>
                  <a:cubicBezTo>
                    <a:pt x="1683" y="1048"/>
                    <a:pt x="1697" y="1024"/>
                    <a:pt x="1716" y="1022"/>
                  </a:cubicBezTo>
                  <a:cubicBezTo>
                    <a:pt x="1731" y="1020"/>
                    <a:pt x="1747" y="1018"/>
                    <a:pt x="1760" y="1030"/>
                  </a:cubicBezTo>
                  <a:cubicBezTo>
                    <a:pt x="1771" y="1038"/>
                    <a:pt x="1775" y="1050"/>
                    <a:pt x="1778" y="1062"/>
                  </a:cubicBezTo>
                  <a:cubicBezTo>
                    <a:pt x="1780" y="1068"/>
                    <a:pt x="1775" y="1070"/>
                    <a:pt x="1769" y="1070"/>
                  </a:cubicBezTo>
                  <a:cubicBezTo>
                    <a:pt x="1756" y="1070"/>
                    <a:pt x="1742" y="1070"/>
                    <a:pt x="1729" y="1070"/>
                  </a:cubicBezTo>
                  <a:cubicBezTo>
                    <a:pt x="1729" y="1070"/>
                    <a:pt x="1729" y="1070"/>
                    <a:pt x="1729" y="1070"/>
                  </a:cubicBezTo>
                  <a:cubicBezTo>
                    <a:pt x="1716" y="1070"/>
                    <a:pt x="1703" y="1070"/>
                    <a:pt x="1690" y="1070"/>
                  </a:cubicBezTo>
                  <a:close/>
                  <a:moveTo>
                    <a:pt x="68" y="581"/>
                  </a:moveTo>
                  <a:cubicBezTo>
                    <a:pt x="68" y="573"/>
                    <a:pt x="70" y="568"/>
                    <a:pt x="80" y="569"/>
                  </a:cubicBezTo>
                  <a:cubicBezTo>
                    <a:pt x="90" y="570"/>
                    <a:pt x="101" y="570"/>
                    <a:pt x="111" y="569"/>
                  </a:cubicBezTo>
                  <a:cubicBezTo>
                    <a:pt x="120" y="569"/>
                    <a:pt x="120" y="563"/>
                    <a:pt x="120" y="556"/>
                  </a:cubicBezTo>
                  <a:cubicBezTo>
                    <a:pt x="120" y="549"/>
                    <a:pt x="119" y="544"/>
                    <a:pt x="111" y="544"/>
                  </a:cubicBezTo>
                  <a:cubicBezTo>
                    <a:pt x="104" y="544"/>
                    <a:pt x="97" y="544"/>
                    <a:pt x="91" y="544"/>
                  </a:cubicBezTo>
                  <a:cubicBezTo>
                    <a:pt x="66" y="544"/>
                    <a:pt x="65" y="543"/>
                    <a:pt x="68" y="518"/>
                  </a:cubicBezTo>
                  <a:cubicBezTo>
                    <a:pt x="69" y="504"/>
                    <a:pt x="83" y="487"/>
                    <a:pt x="99" y="489"/>
                  </a:cubicBezTo>
                  <a:cubicBezTo>
                    <a:pt x="103" y="489"/>
                    <a:pt x="107" y="489"/>
                    <a:pt x="110" y="488"/>
                  </a:cubicBezTo>
                  <a:cubicBezTo>
                    <a:pt x="118" y="487"/>
                    <a:pt x="123" y="479"/>
                    <a:pt x="123" y="471"/>
                  </a:cubicBezTo>
                  <a:cubicBezTo>
                    <a:pt x="123" y="461"/>
                    <a:pt x="116" y="462"/>
                    <a:pt x="109" y="460"/>
                  </a:cubicBezTo>
                  <a:cubicBezTo>
                    <a:pt x="100" y="458"/>
                    <a:pt x="92" y="460"/>
                    <a:pt x="84" y="460"/>
                  </a:cubicBezTo>
                  <a:cubicBezTo>
                    <a:pt x="68" y="461"/>
                    <a:pt x="56" y="469"/>
                    <a:pt x="47" y="480"/>
                  </a:cubicBezTo>
                  <a:cubicBezTo>
                    <a:pt x="34" y="493"/>
                    <a:pt x="32" y="511"/>
                    <a:pt x="32" y="529"/>
                  </a:cubicBezTo>
                  <a:cubicBezTo>
                    <a:pt x="32" y="544"/>
                    <a:pt x="32" y="544"/>
                    <a:pt x="17" y="544"/>
                  </a:cubicBezTo>
                  <a:cubicBezTo>
                    <a:pt x="4" y="543"/>
                    <a:pt x="0" y="548"/>
                    <a:pt x="4" y="561"/>
                  </a:cubicBezTo>
                  <a:cubicBezTo>
                    <a:pt x="6" y="569"/>
                    <a:pt x="13" y="568"/>
                    <a:pt x="19" y="569"/>
                  </a:cubicBezTo>
                  <a:cubicBezTo>
                    <a:pt x="32" y="571"/>
                    <a:pt x="32" y="571"/>
                    <a:pt x="32" y="584"/>
                  </a:cubicBezTo>
                  <a:cubicBezTo>
                    <a:pt x="32" y="624"/>
                    <a:pt x="32" y="664"/>
                    <a:pt x="32" y="704"/>
                  </a:cubicBezTo>
                  <a:cubicBezTo>
                    <a:pt x="32" y="731"/>
                    <a:pt x="32" y="730"/>
                    <a:pt x="57" y="731"/>
                  </a:cubicBezTo>
                  <a:cubicBezTo>
                    <a:pt x="66" y="731"/>
                    <a:pt x="68" y="727"/>
                    <a:pt x="68" y="720"/>
                  </a:cubicBezTo>
                  <a:cubicBezTo>
                    <a:pt x="68" y="697"/>
                    <a:pt x="68" y="674"/>
                    <a:pt x="68" y="651"/>
                  </a:cubicBezTo>
                  <a:cubicBezTo>
                    <a:pt x="68" y="628"/>
                    <a:pt x="68" y="605"/>
                    <a:pt x="68" y="581"/>
                  </a:cubicBezTo>
                  <a:close/>
                  <a:moveTo>
                    <a:pt x="278" y="1165"/>
                  </a:moveTo>
                  <a:cubicBezTo>
                    <a:pt x="278" y="1183"/>
                    <a:pt x="278" y="1183"/>
                    <a:pt x="296" y="1184"/>
                  </a:cubicBezTo>
                  <a:cubicBezTo>
                    <a:pt x="310" y="1184"/>
                    <a:pt x="310" y="1184"/>
                    <a:pt x="310" y="1169"/>
                  </a:cubicBezTo>
                  <a:cubicBezTo>
                    <a:pt x="310" y="1132"/>
                    <a:pt x="310" y="1095"/>
                    <a:pt x="310" y="1058"/>
                  </a:cubicBezTo>
                  <a:cubicBezTo>
                    <a:pt x="310" y="1052"/>
                    <a:pt x="312" y="1047"/>
                    <a:pt x="316" y="1042"/>
                  </a:cubicBezTo>
                  <a:cubicBezTo>
                    <a:pt x="324" y="1033"/>
                    <a:pt x="334" y="1027"/>
                    <a:pt x="345" y="1024"/>
                  </a:cubicBezTo>
                  <a:cubicBezTo>
                    <a:pt x="357" y="1020"/>
                    <a:pt x="371" y="1018"/>
                    <a:pt x="383" y="1028"/>
                  </a:cubicBezTo>
                  <a:cubicBezTo>
                    <a:pt x="397" y="1039"/>
                    <a:pt x="401" y="1054"/>
                    <a:pt x="401" y="1071"/>
                  </a:cubicBezTo>
                  <a:cubicBezTo>
                    <a:pt x="401" y="1102"/>
                    <a:pt x="401" y="1132"/>
                    <a:pt x="401" y="1163"/>
                  </a:cubicBezTo>
                  <a:cubicBezTo>
                    <a:pt x="401" y="1183"/>
                    <a:pt x="401" y="1182"/>
                    <a:pt x="420" y="1184"/>
                  </a:cubicBezTo>
                  <a:cubicBezTo>
                    <a:pt x="429" y="1185"/>
                    <a:pt x="433" y="1181"/>
                    <a:pt x="433" y="1173"/>
                  </a:cubicBezTo>
                  <a:cubicBezTo>
                    <a:pt x="432" y="1130"/>
                    <a:pt x="435" y="1087"/>
                    <a:pt x="431" y="1044"/>
                  </a:cubicBezTo>
                  <a:cubicBezTo>
                    <a:pt x="427" y="1014"/>
                    <a:pt x="404" y="996"/>
                    <a:pt x="376" y="994"/>
                  </a:cubicBezTo>
                  <a:cubicBezTo>
                    <a:pt x="353" y="992"/>
                    <a:pt x="333" y="1000"/>
                    <a:pt x="317" y="1017"/>
                  </a:cubicBezTo>
                  <a:cubicBezTo>
                    <a:pt x="312" y="1021"/>
                    <a:pt x="311" y="1019"/>
                    <a:pt x="309" y="1015"/>
                  </a:cubicBezTo>
                  <a:cubicBezTo>
                    <a:pt x="309" y="1013"/>
                    <a:pt x="308" y="1011"/>
                    <a:pt x="308" y="1008"/>
                  </a:cubicBezTo>
                  <a:cubicBezTo>
                    <a:pt x="306" y="1001"/>
                    <a:pt x="298" y="997"/>
                    <a:pt x="287" y="998"/>
                  </a:cubicBezTo>
                  <a:cubicBezTo>
                    <a:pt x="279" y="999"/>
                    <a:pt x="278" y="1004"/>
                    <a:pt x="278" y="1011"/>
                  </a:cubicBezTo>
                  <a:cubicBezTo>
                    <a:pt x="278" y="1037"/>
                    <a:pt x="278" y="1064"/>
                    <a:pt x="278" y="1091"/>
                  </a:cubicBezTo>
                  <a:cubicBezTo>
                    <a:pt x="278" y="1115"/>
                    <a:pt x="278" y="1140"/>
                    <a:pt x="278" y="1165"/>
                  </a:cubicBezTo>
                  <a:close/>
                  <a:moveTo>
                    <a:pt x="150" y="705"/>
                  </a:moveTo>
                  <a:cubicBezTo>
                    <a:pt x="150" y="734"/>
                    <a:pt x="145" y="730"/>
                    <a:pt x="176" y="731"/>
                  </a:cubicBezTo>
                  <a:cubicBezTo>
                    <a:pt x="185" y="731"/>
                    <a:pt x="187" y="727"/>
                    <a:pt x="187" y="719"/>
                  </a:cubicBezTo>
                  <a:cubicBezTo>
                    <a:pt x="187" y="685"/>
                    <a:pt x="187" y="651"/>
                    <a:pt x="187" y="618"/>
                  </a:cubicBezTo>
                  <a:cubicBezTo>
                    <a:pt x="187" y="597"/>
                    <a:pt x="204" y="578"/>
                    <a:pt x="225" y="574"/>
                  </a:cubicBezTo>
                  <a:cubicBezTo>
                    <a:pt x="232" y="572"/>
                    <a:pt x="240" y="574"/>
                    <a:pt x="247" y="575"/>
                  </a:cubicBezTo>
                  <a:cubicBezTo>
                    <a:pt x="257" y="576"/>
                    <a:pt x="261" y="572"/>
                    <a:pt x="265" y="564"/>
                  </a:cubicBezTo>
                  <a:cubicBezTo>
                    <a:pt x="269" y="556"/>
                    <a:pt x="267" y="542"/>
                    <a:pt x="261" y="540"/>
                  </a:cubicBezTo>
                  <a:cubicBezTo>
                    <a:pt x="253" y="538"/>
                    <a:pt x="244" y="534"/>
                    <a:pt x="237" y="536"/>
                  </a:cubicBezTo>
                  <a:cubicBezTo>
                    <a:pt x="228" y="537"/>
                    <a:pt x="217" y="537"/>
                    <a:pt x="209" y="544"/>
                  </a:cubicBezTo>
                  <a:cubicBezTo>
                    <a:pt x="204" y="549"/>
                    <a:pt x="198" y="553"/>
                    <a:pt x="194" y="558"/>
                  </a:cubicBezTo>
                  <a:cubicBezTo>
                    <a:pt x="192" y="561"/>
                    <a:pt x="189" y="563"/>
                    <a:pt x="185" y="562"/>
                  </a:cubicBezTo>
                  <a:cubicBezTo>
                    <a:pt x="182" y="561"/>
                    <a:pt x="182" y="558"/>
                    <a:pt x="182" y="556"/>
                  </a:cubicBezTo>
                  <a:cubicBezTo>
                    <a:pt x="180" y="539"/>
                    <a:pt x="179" y="539"/>
                    <a:pt x="162" y="539"/>
                  </a:cubicBezTo>
                  <a:cubicBezTo>
                    <a:pt x="151" y="539"/>
                    <a:pt x="150" y="540"/>
                    <a:pt x="150" y="551"/>
                  </a:cubicBezTo>
                  <a:cubicBezTo>
                    <a:pt x="150" y="579"/>
                    <a:pt x="150" y="607"/>
                    <a:pt x="150" y="635"/>
                  </a:cubicBezTo>
                  <a:cubicBezTo>
                    <a:pt x="150" y="658"/>
                    <a:pt x="149" y="682"/>
                    <a:pt x="150" y="705"/>
                  </a:cubicBezTo>
                  <a:close/>
                  <a:moveTo>
                    <a:pt x="1011" y="1049"/>
                  </a:moveTo>
                  <a:cubicBezTo>
                    <a:pt x="1011" y="1008"/>
                    <a:pt x="1011" y="966"/>
                    <a:pt x="1011" y="924"/>
                  </a:cubicBezTo>
                  <a:cubicBezTo>
                    <a:pt x="1011" y="913"/>
                    <a:pt x="1008" y="910"/>
                    <a:pt x="997" y="910"/>
                  </a:cubicBezTo>
                  <a:cubicBezTo>
                    <a:pt x="995" y="910"/>
                    <a:pt x="992" y="910"/>
                    <a:pt x="990" y="910"/>
                  </a:cubicBezTo>
                  <a:cubicBezTo>
                    <a:pt x="976" y="910"/>
                    <a:pt x="975" y="911"/>
                    <a:pt x="975" y="926"/>
                  </a:cubicBezTo>
                  <a:cubicBezTo>
                    <a:pt x="975" y="1006"/>
                    <a:pt x="975" y="1085"/>
                    <a:pt x="975" y="1165"/>
                  </a:cubicBezTo>
                  <a:cubicBezTo>
                    <a:pt x="975" y="1185"/>
                    <a:pt x="975" y="1185"/>
                    <a:pt x="994" y="1185"/>
                  </a:cubicBezTo>
                  <a:cubicBezTo>
                    <a:pt x="1009" y="1185"/>
                    <a:pt x="1011" y="1184"/>
                    <a:pt x="1011" y="1169"/>
                  </a:cubicBezTo>
                  <a:cubicBezTo>
                    <a:pt x="1011" y="1129"/>
                    <a:pt x="1011" y="1089"/>
                    <a:pt x="1011" y="1049"/>
                  </a:cubicBezTo>
                  <a:cubicBezTo>
                    <a:pt x="1011" y="1049"/>
                    <a:pt x="1011" y="1049"/>
                    <a:pt x="1011" y="1049"/>
                  </a:cubicBezTo>
                  <a:close/>
                  <a:moveTo>
                    <a:pt x="296" y="176"/>
                  </a:moveTo>
                  <a:cubicBezTo>
                    <a:pt x="296" y="201"/>
                    <a:pt x="296" y="226"/>
                    <a:pt x="296" y="251"/>
                  </a:cubicBezTo>
                  <a:cubicBezTo>
                    <a:pt x="295" y="276"/>
                    <a:pt x="296" y="274"/>
                    <a:pt x="318" y="274"/>
                  </a:cubicBezTo>
                  <a:cubicBezTo>
                    <a:pt x="330" y="274"/>
                    <a:pt x="331" y="274"/>
                    <a:pt x="331" y="260"/>
                  </a:cubicBezTo>
                  <a:cubicBezTo>
                    <a:pt x="331" y="232"/>
                    <a:pt x="331" y="204"/>
                    <a:pt x="331" y="176"/>
                  </a:cubicBezTo>
                  <a:cubicBezTo>
                    <a:pt x="331" y="165"/>
                    <a:pt x="331" y="155"/>
                    <a:pt x="337" y="145"/>
                  </a:cubicBezTo>
                  <a:cubicBezTo>
                    <a:pt x="349" y="123"/>
                    <a:pt x="359" y="117"/>
                    <a:pt x="377" y="118"/>
                  </a:cubicBezTo>
                  <a:cubicBezTo>
                    <a:pt x="383" y="118"/>
                    <a:pt x="389" y="119"/>
                    <a:pt x="395" y="120"/>
                  </a:cubicBezTo>
                  <a:cubicBezTo>
                    <a:pt x="401" y="120"/>
                    <a:pt x="407" y="118"/>
                    <a:pt x="408" y="112"/>
                  </a:cubicBezTo>
                  <a:cubicBezTo>
                    <a:pt x="409" y="103"/>
                    <a:pt x="415" y="93"/>
                    <a:pt x="407" y="85"/>
                  </a:cubicBezTo>
                  <a:cubicBezTo>
                    <a:pt x="406" y="84"/>
                    <a:pt x="404" y="84"/>
                    <a:pt x="402" y="84"/>
                  </a:cubicBezTo>
                  <a:cubicBezTo>
                    <a:pt x="376" y="78"/>
                    <a:pt x="353" y="82"/>
                    <a:pt x="337" y="106"/>
                  </a:cubicBezTo>
                  <a:cubicBezTo>
                    <a:pt x="336" y="108"/>
                    <a:pt x="335" y="110"/>
                    <a:pt x="333" y="109"/>
                  </a:cubicBezTo>
                  <a:cubicBezTo>
                    <a:pt x="331" y="109"/>
                    <a:pt x="330" y="107"/>
                    <a:pt x="330" y="105"/>
                  </a:cubicBezTo>
                  <a:cubicBezTo>
                    <a:pt x="329" y="101"/>
                    <a:pt x="329" y="97"/>
                    <a:pt x="328" y="94"/>
                  </a:cubicBezTo>
                  <a:cubicBezTo>
                    <a:pt x="325" y="85"/>
                    <a:pt x="318" y="82"/>
                    <a:pt x="303" y="84"/>
                  </a:cubicBezTo>
                  <a:cubicBezTo>
                    <a:pt x="297" y="84"/>
                    <a:pt x="295" y="86"/>
                    <a:pt x="295" y="92"/>
                  </a:cubicBezTo>
                  <a:cubicBezTo>
                    <a:pt x="296" y="120"/>
                    <a:pt x="295" y="148"/>
                    <a:pt x="295" y="176"/>
                  </a:cubicBezTo>
                  <a:cubicBezTo>
                    <a:pt x="296" y="176"/>
                    <a:pt x="296" y="176"/>
                    <a:pt x="296" y="176"/>
                  </a:cubicBezTo>
                  <a:close/>
                  <a:moveTo>
                    <a:pt x="946" y="179"/>
                  </a:moveTo>
                  <a:cubicBezTo>
                    <a:pt x="946" y="197"/>
                    <a:pt x="946" y="215"/>
                    <a:pt x="946" y="234"/>
                  </a:cubicBezTo>
                  <a:cubicBezTo>
                    <a:pt x="946" y="248"/>
                    <a:pt x="951" y="260"/>
                    <a:pt x="963" y="268"/>
                  </a:cubicBezTo>
                  <a:cubicBezTo>
                    <a:pt x="982" y="280"/>
                    <a:pt x="1011" y="277"/>
                    <a:pt x="1029" y="264"/>
                  </a:cubicBezTo>
                  <a:cubicBezTo>
                    <a:pt x="1036" y="259"/>
                    <a:pt x="1036" y="254"/>
                    <a:pt x="1032" y="248"/>
                  </a:cubicBezTo>
                  <a:cubicBezTo>
                    <a:pt x="1026" y="239"/>
                    <a:pt x="1020" y="238"/>
                    <a:pt x="1013" y="242"/>
                  </a:cubicBezTo>
                  <a:cubicBezTo>
                    <a:pt x="996" y="252"/>
                    <a:pt x="978" y="243"/>
                    <a:pt x="978" y="223"/>
                  </a:cubicBezTo>
                  <a:cubicBezTo>
                    <a:pt x="978" y="190"/>
                    <a:pt x="978" y="157"/>
                    <a:pt x="978" y="123"/>
                  </a:cubicBezTo>
                  <a:cubicBezTo>
                    <a:pt x="978" y="116"/>
                    <a:pt x="981" y="113"/>
                    <a:pt x="988" y="113"/>
                  </a:cubicBezTo>
                  <a:cubicBezTo>
                    <a:pt x="999" y="114"/>
                    <a:pt x="1011" y="113"/>
                    <a:pt x="1022" y="113"/>
                  </a:cubicBezTo>
                  <a:cubicBezTo>
                    <a:pt x="1028" y="113"/>
                    <a:pt x="1033" y="112"/>
                    <a:pt x="1033" y="104"/>
                  </a:cubicBezTo>
                  <a:cubicBezTo>
                    <a:pt x="1033" y="96"/>
                    <a:pt x="1032" y="90"/>
                    <a:pt x="1022" y="90"/>
                  </a:cubicBezTo>
                  <a:cubicBezTo>
                    <a:pt x="1011" y="90"/>
                    <a:pt x="1001" y="90"/>
                    <a:pt x="990" y="90"/>
                  </a:cubicBezTo>
                  <a:cubicBezTo>
                    <a:pt x="981" y="91"/>
                    <a:pt x="977" y="88"/>
                    <a:pt x="978" y="78"/>
                  </a:cubicBezTo>
                  <a:cubicBezTo>
                    <a:pt x="978" y="64"/>
                    <a:pt x="978" y="49"/>
                    <a:pt x="978" y="35"/>
                  </a:cubicBezTo>
                  <a:cubicBezTo>
                    <a:pt x="978" y="30"/>
                    <a:pt x="978" y="25"/>
                    <a:pt x="971" y="24"/>
                  </a:cubicBezTo>
                  <a:cubicBezTo>
                    <a:pt x="964" y="24"/>
                    <a:pt x="956" y="24"/>
                    <a:pt x="955" y="32"/>
                  </a:cubicBezTo>
                  <a:cubicBezTo>
                    <a:pt x="952" y="43"/>
                    <a:pt x="949" y="54"/>
                    <a:pt x="949" y="65"/>
                  </a:cubicBezTo>
                  <a:cubicBezTo>
                    <a:pt x="948" y="88"/>
                    <a:pt x="947" y="88"/>
                    <a:pt x="924" y="91"/>
                  </a:cubicBezTo>
                  <a:cubicBezTo>
                    <a:pt x="919" y="92"/>
                    <a:pt x="914" y="92"/>
                    <a:pt x="914" y="99"/>
                  </a:cubicBezTo>
                  <a:cubicBezTo>
                    <a:pt x="915" y="107"/>
                    <a:pt x="917" y="113"/>
                    <a:pt x="926" y="113"/>
                  </a:cubicBezTo>
                  <a:cubicBezTo>
                    <a:pt x="929" y="114"/>
                    <a:pt x="932" y="113"/>
                    <a:pt x="935" y="113"/>
                  </a:cubicBezTo>
                  <a:cubicBezTo>
                    <a:pt x="943" y="113"/>
                    <a:pt x="946" y="116"/>
                    <a:pt x="946" y="124"/>
                  </a:cubicBezTo>
                  <a:cubicBezTo>
                    <a:pt x="946" y="142"/>
                    <a:pt x="946" y="161"/>
                    <a:pt x="946" y="179"/>
                  </a:cubicBezTo>
                  <a:cubicBezTo>
                    <a:pt x="946" y="179"/>
                    <a:pt x="946" y="179"/>
                    <a:pt x="946" y="179"/>
                  </a:cubicBezTo>
                  <a:close/>
                </a:path>
              </a:pathLst>
            </a:custGeom>
            <a:solidFill>
              <a:srgbClr val="4C5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nvGrpSpPr>
            <p:cNvPr id="18" name="Group 4">
              <a:extLst>
                <a:ext uri="{FF2B5EF4-FFF2-40B4-BE49-F238E27FC236}">
                  <a16:creationId xmlns:a16="http://schemas.microsoft.com/office/drawing/2014/main" id="{57BD2C4C-DC67-B843-B26C-309622FC75F7}"/>
                </a:ext>
              </a:extLst>
            </p:cNvPr>
            <p:cNvGrpSpPr>
              <a:grpSpLocks noChangeAspect="1"/>
            </p:cNvGrpSpPr>
            <p:nvPr/>
          </p:nvGrpSpPr>
          <p:grpSpPr bwMode="gray">
            <a:xfrm>
              <a:off x="334963" y="296652"/>
              <a:ext cx="538094" cy="540000"/>
              <a:chOff x="2711" y="1027"/>
              <a:chExt cx="2258" cy="2266"/>
            </a:xfrm>
          </p:grpSpPr>
          <p:sp>
            <p:nvSpPr>
              <p:cNvPr id="19" name="AutoShape 3">
                <a:extLst>
                  <a:ext uri="{FF2B5EF4-FFF2-40B4-BE49-F238E27FC236}">
                    <a16:creationId xmlns:a16="http://schemas.microsoft.com/office/drawing/2014/main" id="{FE1DC41B-291E-574C-9F2C-874E70A40758}"/>
                  </a:ext>
                </a:extLst>
              </p:cNvPr>
              <p:cNvSpPr>
                <a:spLocks noChangeAspect="1" noChangeArrowheads="1" noTextEdit="1"/>
              </p:cNvSpPr>
              <p:nvPr/>
            </p:nvSpPr>
            <p:spPr bwMode="gray">
              <a:xfrm>
                <a:off x="2711" y="1027"/>
                <a:ext cx="2258" cy="2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0" name="Freeform 5">
                <a:extLst>
                  <a:ext uri="{FF2B5EF4-FFF2-40B4-BE49-F238E27FC236}">
                    <a16:creationId xmlns:a16="http://schemas.microsoft.com/office/drawing/2014/main" id="{D4B633C8-F761-C54B-9BD2-EB59D49A2DBC}"/>
                  </a:ext>
                </a:extLst>
              </p:cNvPr>
              <p:cNvSpPr>
                <a:spLocks/>
              </p:cNvSpPr>
              <p:nvPr/>
            </p:nvSpPr>
            <p:spPr bwMode="gray">
              <a:xfrm>
                <a:off x="2709" y="1029"/>
                <a:ext cx="2260" cy="2262"/>
              </a:xfrm>
              <a:custGeom>
                <a:avLst/>
                <a:gdLst>
                  <a:gd name="T0" fmla="*/ 2260 w 2260"/>
                  <a:gd name="T1" fmla="*/ 0 h 2262"/>
                  <a:gd name="T2" fmla="*/ 1612 w 2260"/>
                  <a:gd name="T3" fmla="*/ 649 h 2262"/>
                  <a:gd name="T4" fmla="*/ 1612 w 2260"/>
                  <a:gd name="T5" fmla="*/ 649 h 2262"/>
                  <a:gd name="T6" fmla="*/ 2035 w 2260"/>
                  <a:gd name="T7" fmla="*/ 0 h 2262"/>
                  <a:gd name="T8" fmla="*/ 0 w 2260"/>
                  <a:gd name="T9" fmla="*/ 0 h 2262"/>
                  <a:gd name="T10" fmla="*/ 0 w 2260"/>
                  <a:gd name="T11" fmla="*/ 2262 h 2262"/>
                  <a:gd name="T12" fmla="*/ 2260 w 2260"/>
                  <a:gd name="T13" fmla="*/ 2262 h 2262"/>
                  <a:gd name="T14" fmla="*/ 2260 w 2260"/>
                  <a:gd name="T15" fmla="*/ 0 h 2262"/>
                  <a:gd name="T16" fmla="*/ 2260 w 2260"/>
                  <a:gd name="T17" fmla="*/ 0 h 2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0" h="2262">
                    <a:moveTo>
                      <a:pt x="2260" y="0"/>
                    </a:moveTo>
                    <a:lnTo>
                      <a:pt x="1612" y="649"/>
                    </a:lnTo>
                    <a:lnTo>
                      <a:pt x="1612" y="649"/>
                    </a:lnTo>
                    <a:lnTo>
                      <a:pt x="2035" y="0"/>
                    </a:lnTo>
                    <a:lnTo>
                      <a:pt x="0" y="0"/>
                    </a:lnTo>
                    <a:lnTo>
                      <a:pt x="0" y="2262"/>
                    </a:lnTo>
                    <a:lnTo>
                      <a:pt x="2260" y="2262"/>
                    </a:lnTo>
                    <a:lnTo>
                      <a:pt x="2260" y="0"/>
                    </a:lnTo>
                    <a:lnTo>
                      <a:pt x="2260" y="0"/>
                    </a:lnTo>
                    <a:close/>
                  </a:path>
                </a:pathLst>
              </a:custGeom>
              <a:solidFill>
                <a:srgbClr val="E55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1" name="Freeform 6">
                <a:extLst>
                  <a:ext uri="{FF2B5EF4-FFF2-40B4-BE49-F238E27FC236}">
                    <a16:creationId xmlns:a16="http://schemas.microsoft.com/office/drawing/2014/main" id="{B16BAAE4-1A41-C843-9754-490F7A1E127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2" name="Freeform 7">
                <a:extLst>
                  <a:ext uri="{FF2B5EF4-FFF2-40B4-BE49-F238E27FC236}">
                    <a16:creationId xmlns:a16="http://schemas.microsoft.com/office/drawing/2014/main" id="{2F32DCBD-8628-F245-85CD-97686A20ECFD}"/>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3" name="Oval 8">
                <a:extLst>
                  <a:ext uri="{FF2B5EF4-FFF2-40B4-BE49-F238E27FC236}">
                    <a16:creationId xmlns:a16="http://schemas.microsoft.com/office/drawing/2014/main" id="{60D97C11-1A3B-5449-A48D-98A3E79B3810}"/>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4" name="Freeform 9">
                <a:extLst>
                  <a:ext uri="{FF2B5EF4-FFF2-40B4-BE49-F238E27FC236}">
                    <a16:creationId xmlns:a16="http://schemas.microsoft.com/office/drawing/2014/main" id="{5856770D-B8F0-244E-A05D-AED190086F1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5" name="Freeform 10">
                <a:extLst>
                  <a:ext uri="{FF2B5EF4-FFF2-40B4-BE49-F238E27FC236}">
                    <a16:creationId xmlns:a16="http://schemas.microsoft.com/office/drawing/2014/main" id="{2B91B16B-BC11-E547-8FAC-B9B8D18EA449}"/>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6" name="Oval 11">
                <a:extLst>
                  <a:ext uri="{FF2B5EF4-FFF2-40B4-BE49-F238E27FC236}">
                    <a16:creationId xmlns:a16="http://schemas.microsoft.com/office/drawing/2014/main" id="{14F8C3C8-4888-7646-B9B4-64EB46A1DA23}"/>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7" name="Freeform 12">
                <a:extLst>
                  <a:ext uri="{FF2B5EF4-FFF2-40B4-BE49-F238E27FC236}">
                    <a16:creationId xmlns:a16="http://schemas.microsoft.com/office/drawing/2014/main" id="{D79D01D1-4E3E-F34B-97D7-2D387E68746E}"/>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8" name="Freeform 13">
                <a:extLst>
                  <a:ext uri="{FF2B5EF4-FFF2-40B4-BE49-F238E27FC236}">
                    <a16:creationId xmlns:a16="http://schemas.microsoft.com/office/drawing/2014/main" id="{46549898-6C52-B147-A8F6-A73FDBE6163B}"/>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grpSp>
      <p:sp>
        <p:nvSpPr>
          <p:cNvPr id="7" name="Date Placeholder 6"/>
          <p:cNvSpPr>
            <a:spLocks noGrp="1"/>
          </p:cNvSpPr>
          <p:nvPr>
            <p:ph type="dt" sz="half" idx="10"/>
          </p:nvPr>
        </p:nvSpPr>
        <p:spPr>
          <a:xfrm>
            <a:off x="0" y="0"/>
            <a:ext cx="0" cy="0"/>
          </a:xfrm>
          <a:prstGeom prst="rect">
            <a:avLst/>
          </a:prstGeom>
        </p:spPr>
        <p:txBody>
          <a:bodyPr/>
          <a:lstStyle>
            <a:lvl1pPr>
              <a:defRPr sz="100">
                <a:noFill/>
              </a:defRPr>
            </a:lvl1pPr>
          </a:lstStyle>
          <a:p>
            <a:r>
              <a:rPr lang="cs-CZ"/>
              <a:t>18. 11. 2019</a:t>
            </a:r>
            <a:endParaRPr lang="en-US" dirty="0"/>
          </a:p>
        </p:txBody>
      </p:sp>
      <p:sp>
        <p:nvSpPr>
          <p:cNvPr id="8" name="Footer Placeholder 7"/>
          <p:cNvSpPr>
            <a:spLocks noGrp="1"/>
          </p:cNvSpPr>
          <p:nvPr>
            <p:ph type="ftr" sz="quarter" idx="11"/>
          </p:nvPr>
        </p:nvSpPr>
        <p:spPr>
          <a:xfrm>
            <a:off x="0" y="0"/>
            <a:ext cx="0" cy="0"/>
          </a:xfrm>
          <a:prstGeom prst="rect">
            <a:avLst/>
          </a:prstGeom>
        </p:spPr>
        <p:txBody>
          <a:bodyPr/>
          <a:lstStyle>
            <a:lvl1pPr marL="0" indent="0">
              <a:buNone/>
              <a:defRPr sz="100">
                <a:noFill/>
              </a:defRPr>
            </a:lvl1pPr>
          </a:lstStyle>
          <a:p>
            <a:r>
              <a:rPr lang="pt-BR"/>
              <a:t>U&amp;A: Výzkum trhu placené TV v ČR 2019</a:t>
            </a:r>
            <a:endParaRPr lang="en-US" dirty="0"/>
          </a:p>
        </p:txBody>
      </p:sp>
      <p:sp>
        <p:nvSpPr>
          <p:cNvPr id="9" name="Slide Number Placeholder 8"/>
          <p:cNvSpPr>
            <a:spLocks noGrp="1"/>
          </p:cNvSpPr>
          <p:nvPr>
            <p:ph type="sldNum" sz="quarter" idx="12"/>
          </p:nvPr>
        </p:nvSpPr>
        <p:spPr>
          <a:xfrm>
            <a:off x="0" y="0"/>
            <a:ext cx="0" cy="0"/>
          </a:xfrm>
          <a:prstGeom prst="rect">
            <a:avLst/>
          </a:prstGeom>
        </p:spPr>
        <p:txBody>
          <a:bodyPr/>
          <a:lstStyle>
            <a:lvl1pPr>
              <a:defRPr sz="100">
                <a:noFill/>
              </a:defRPr>
            </a:lvl1pPr>
          </a:lstStyle>
          <a:p>
            <a:fld id="{8E3B25F7-8D1F-44B5-B485-EE3C438CFD7B}" type="slidenum">
              <a:rPr lang="en-US" smtClean="0"/>
              <a:pPr/>
              <a:t>‹#›</a:t>
            </a:fld>
            <a:endParaRPr lang="en-US"/>
          </a:p>
        </p:txBody>
      </p:sp>
      <p:sp>
        <p:nvSpPr>
          <p:cNvPr id="2" name="Title 1"/>
          <p:cNvSpPr>
            <a:spLocks noGrp="1"/>
          </p:cNvSpPr>
          <p:nvPr>
            <p:ph type="ctrTitle" hasCustomPrompt="1"/>
          </p:nvPr>
        </p:nvSpPr>
        <p:spPr>
          <a:xfrm>
            <a:off x="417600" y="1628775"/>
            <a:ext cx="3816000" cy="2236264"/>
          </a:xfrm>
        </p:spPr>
        <p:txBody>
          <a:bodyPr anchor="b"/>
          <a:lstStyle>
            <a:lvl1pPr algn="l">
              <a:defRPr sz="3600"/>
            </a:lvl1pPr>
          </a:lstStyle>
          <a:p>
            <a:r>
              <a:rPr lang="en-US" dirty="0"/>
              <a:t>Click to add presentation title</a:t>
            </a:r>
          </a:p>
        </p:txBody>
      </p:sp>
      <p:sp>
        <p:nvSpPr>
          <p:cNvPr id="3" name="Subtitle 2"/>
          <p:cNvSpPr>
            <a:spLocks noGrp="1"/>
          </p:cNvSpPr>
          <p:nvPr>
            <p:ph type="subTitle" idx="1" hasCustomPrompt="1"/>
          </p:nvPr>
        </p:nvSpPr>
        <p:spPr>
          <a:xfrm>
            <a:off x="417600" y="4094163"/>
            <a:ext cx="3816000" cy="1080000"/>
          </a:xfrm>
        </p:spPr>
        <p:txBody>
          <a:bodyPr/>
          <a:lstStyle>
            <a:lvl1pPr marL="0" indent="0" algn="l">
              <a:spcBef>
                <a:spcPts val="0"/>
              </a:spcBef>
              <a:buNone/>
              <a:defRPr sz="18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1" name="Text Placeholder 30"/>
          <p:cNvSpPr>
            <a:spLocks noGrp="1"/>
          </p:cNvSpPr>
          <p:nvPr>
            <p:ph type="body" sz="quarter" idx="14" hasCustomPrompt="1"/>
          </p:nvPr>
        </p:nvSpPr>
        <p:spPr>
          <a:xfrm>
            <a:off x="417600" y="5393268"/>
            <a:ext cx="3816000" cy="296332"/>
          </a:xfrm>
        </p:spPr>
        <p:txBody>
          <a:bodyPr wrap="none"/>
          <a:lstStyle>
            <a:lvl1pPr marL="0" indent="0">
              <a:spcBef>
                <a:spcPts val="0"/>
              </a:spcBef>
              <a:buNone/>
              <a:defRPr sz="1200"/>
            </a:lvl1pPr>
            <a:lvl2pPr marL="0" indent="0">
              <a:buNone/>
              <a:defRPr sz="1200"/>
            </a:lvl2pPr>
            <a:lvl3pPr marL="0" indent="0">
              <a:buNone/>
              <a:defRPr sz="1200"/>
            </a:lvl3pPr>
            <a:lvl4pPr marL="0">
              <a:buNone/>
              <a:defRPr sz="1200"/>
            </a:lvl4pPr>
            <a:lvl5pPr marL="0" indent="0">
              <a:buNone/>
              <a:defRPr sz="1200"/>
            </a:lvl5pPr>
          </a:lstStyle>
          <a:p>
            <a:pPr lvl="0"/>
            <a:r>
              <a:rPr lang="en-US" dirty="0"/>
              <a:t>Name</a:t>
            </a:r>
          </a:p>
        </p:txBody>
      </p:sp>
      <p:sp>
        <p:nvSpPr>
          <p:cNvPr id="34" name="Text Placeholder 30"/>
          <p:cNvSpPr>
            <a:spLocks noGrp="1"/>
          </p:cNvSpPr>
          <p:nvPr>
            <p:ph type="body" sz="quarter" idx="15" hasCustomPrompt="1"/>
          </p:nvPr>
        </p:nvSpPr>
        <p:spPr>
          <a:xfrm>
            <a:off x="417600" y="5691446"/>
            <a:ext cx="3816000" cy="296332"/>
          </a:xfrm>
        </p:spPr>
        <p:txBody>
          <a:bodyPr wrap="none"/>
          <a:lstStyle>
            <a:lvl1pPr marL="0" indent="0">
              <a:spcBef>
                <a:spcPts val="0"/>
              </a:spcBef>
              <a:buNone/>
              <a:defRPr sz="1200"/>
            </a:lvl1pPr>
            <a:lvl2pPr marL="0" indent="0">
              <a:buNone/>
              <a:defRPr sz="1200"/>
            </a:lvl2pPr>
            <a:lvl3pPr marL="0" indent="0">
              <a:buNone/>
              <a:defRPr sz="1200"/>
            </a:lvl3pPr>
            <a:lvl4pPr marL="0">
              <a:buNone/>
              <a:defRPr sz="1200"/>
            </a:lvl4pPr>
            <a:lvl5pPr marL="0" indent="0">
              <a:buNone/>
              <a:defRPr sz="1200"/>
            </a:lvl5pPr>
          </a:lstStyle>
          <a:p>
            <a:pPr lvl="0"/>
            <a:r>
              <a:rPr lang="en-US" dirty="0"/>
              <a:t>Department</a:t>
            </a:r>
          </a:p>
        </p:txBody>
      </p:sp>
    </p:spTree>
    <p:extLst>
      <p:ext uri="{BB962C8B-B14F-4D97-AF65-F5344CB8AC3E}">
        <p14:creationId xmlns:p14="http://schemas.microsoft.com/office/powerpoint/2010/main" val="1931108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12" name="Picture Placeholder 11"/>
          <p:cNvSpPr>
            <a:spLocks noGrp="1"/>
          </p:cNvSpPr>
          <p:nvPr>
            <p:ph type="pic" sz="quarter" idx="17" hasCustomPrompt="1"/>
          </p:nvPr>
        </p:nvSpPr>
        <p:spPr>
          <a:xfrm>
            <a:off x="-1" y="0"/>
            <a:ext cx="8822478" cy="6858000"/>
          </a:xfrm>
          <a:custGeom>
            <a:avLst/>
            <a:gdLst>
              <a:gd name="connsiteX0" fmla="*/ 0 w 8822478"/>
              <a:gd name="connsiteY0" fmla="*/ 0 h 6858000"/>
              <a:gd name="connsiteX1" fmla="*/ 8477306 w 8822478"/>
              <a:gd name="connsiteY1" fmla="*/ 0 h 6858000"/>
              <a:gd name="connsiteX2" fmla="*/ 6998505 w 8822478"/>
              <a:gd name="connsiteY2" fmla="*/ 3834029 h 6858000"/>
              <a:gd name="connsiteX3" fmla="*/ 8822478 w 8822478"/>
              <a:gd name="connsiteY3" fmla="*/ 6858000 h 6858000"/>
              <a:gd name="connsiteX4" fmla="*/ 0 w 8822478"/>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478" h="6858000">
                <a:moveTo>
                  <a:pt x="0" y="0"/>
                </a:moveTo>
                <a:lnTo>
                  <a:pt x="8477306" y="0"/>
                </a:lnTo>
                <a:lnTo>
                  <a:pt x="6998505" y="3834029"/>
                </a:lnTo>
                <a:lnTo>
                  <a:pt x="8822478" y="6858000"/>
                </a:lnTo>
                <a:lnTo>
                  <a:pt x="0" y="6858000"/>
                </a:lnTo>
                <a:close/>
              </a:path>
            </a:pathLst>
          </a:custGeom>
          <a:solidFill>
            <a:srgbClr val="D9DADB"/>
          </a:solidFill>
        </p:spPr>
        <p:txBody>
          <a:bodyPr wrap="square">
            <a:noAutofit/>
          </a:bodyPr>
          <a:lstStyle>
            <a:lvl1pPr marL="0" indent="0">
              <a:buNone/>
              <a:defRPr/>
            </a:lvl1pPr>
          </a:lstStyle>
          <a:p>
            <a:r>
              <a:rPr lang="en-US" dirty="0"/>
              <a:t>Insert picture</a:t>
            </a:r>
          </a:p>
        </p:txBody>
      </p:sp>
      <p:sp>
        <p:nvSpPr>
          <p:cNvPr id="21" name="Date Placeholder 20"/>
          <p:cNvSpPr>
            <a:spLocks noGrp="1"/>
          </p:cNvSpPr>
          <p:nvPr>
            <p:ph type="dt" sz="half" idx="14"/>
          </p:nvPr>
        </p:nvSpPr>
        <p:spPr/>
        <p:txBody>
          <a:bodyPr/>
          <a:lstStyle>
            <a:lvl1pPr>
              <a:defRPr>
                <a:solidFill>
                  <a:schemeClr val="bg1"/>
                </a:solidFill>
              </a:defRPr>
            </a:lvl1pPr>
          </a:lstStyle>
          <a:p>
            <a:r>
              <a:rPr lang="cs-CZ"/>
              <a:t>18. 11. 2019</a:t>
            </a:r>
            <a:endParaRPr lang="en-US"/>
          </a:p>
        </p:txBody>
      </p:sp>
      <p:sp>
        <p:nvSpPr>
          <p:cNvPr id="22" name="Footer Placeholder 21"/>
          <p:cNvSpPr>
            <a:spLocks noGrp="1"/>
          </p:cNvSpPr>
          <p:nvPr>
            <p:ph type="ftr" sz="quarter" idx="15"/>
          </p:nvPr>
        </p:nvSpPr>
        <p:spPr/>
        <p:txBody>
          <a:bodyPr/>
          <a:lstStyle>
            <a:lvl1pPr>
              <a:defRPr>
                <a:solidFill>
                  <a:schemeClr val="bg1"/>
                </a:solidFill>
              </a:defRPr>
            </a:lvl1p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lvl1pPr>
              <a:defRPr>
                <a:solidFill>
                  <a:schemeClr val="tx1"/>
                </a:solidFill>
              </a:defRPr>
            </a:lvl1pPr>
          </a:lstStyle>
          <a:p>
            <a:fld id="{5F3E29E4-0979-4FCA-B4C5-5FC6044C982A}" type="slidenum">
              <a:rPr lang="en-US" smtClean="0"/>
              <a:pPr/>
              <a:t>‹#›</a:t>
            </a:fld>
            <a:endParaRPr lang="en-US"/>
          </a:p>
        </p:txBody>
      </p:sp>
      <p:sp>
        <p:nvSpPr>
          <p:cNvPr id="2" name="Title 1"/>
          <p:cNvSpPr>
            <a:spLocks noGrp="1"/>
          </p:cNvSpPr>
          <p:nvPr>
            <p:ph type="title" hasCustomPrompt="1"/>
          </p:nvPr>
        </p:nvSpPr>
        <p:spPr>
          <a:xfrm>
            <a:off x="7737533" y="2908628"/>
            <a:ext cx="4082992" cy="2103640"/>
          </a:xfrm>
        </p:spPr>
        <p:txBody>
          <a:bodyPr/>
          <a:lstStyle>
            <a:lvl1pPr>
              <a:defRPr>
                <a:solidFill>
                  <a:schemeClr val="tx1"/>
                </a:solidFill>
              </a:defRPr>
            </a:lvl1pPr>
          </a:lstStyle>
          <a:p>
            <a:r>
              <a:rPr lang="en-US" dirty="0"/>
              <a:t>Click to add section title</a:t>
            </a:r>
          </a:p>
        </p:txBody>
      </p:sp>
    </p:spTree>
    <p:extLst>
      <p:ext uri="{BB962C8B-B14F-4D97-AF65-F5344CB8AC3E}">
        <p14:creationId xmlns:p14="http://schemas.microsoft.com/office/powerpoint/2010/main" val="1839897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2">
    <p:spTree>
      <p:nvGrpSpPr>
        <p:cNvPr id="1" name=""/>
        <p:cNvGrpSpPr/>
        <p:nvPr/>
      </p:nvGrpSpPr>
      <p:grpSpPr>
        <a:xfrm>
          <a:off x="0" y="0"/>
          <a:ext cx="0" cy="0"/>
          <a:chOff x="0" y="0"/>
          <a:chExt cx="0" cy="0"/>
        </a:xfrm>
      </p:grpSpPr>
      <p:sp>
        <p:nvSpPr>
          <p:cNvPr id="4" name="shp2"/>
          <p:cNvSpPr/>
          <p:nvPr/>
        </p:nvSpPr>
        <p:spPr>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Date Placeholder 20"/>
          <p:cNvSpPr>
            <a:spLocks noGrp="1"/>
          </p:cNvSpPr>
          <p:nvPr>
            <p:ph type="dt" sz="half" idx="14"/>
          </p:nvPr>
        </p:nvSpPr>
        <p:spPr bwMode="ltGray"/>
        <p:txBody>
          <a:bodyPr/>
          <a:lstStyle>
            <a:lvl1pPr>
              <a:defRPr>
                <a:solidFill>
                  <a:schemeClr val="bg1"/>
                </a:solidFill>
              </a:defRPr>
            </a:lvl1pPr>
          </a:lstStyle>
          <a:p>
            <a:r>
              <a:rPr lang="cs-CZ"/>
              <a:t>18. 11. 2019</a:t>
            </a:r>
            <a:endParaRPr lang="en-US"/>
          </a:p>
        </p:txBody>
      </p:sp>
      <p:sp>
        <p:nvSpPr>
          <p:cNvPr id="22" name="Footer Placeholder 21"/>
          <p:cNvSpPr>
            <a:spLocks noGrp="1"/>
          </p:cNvSpPr>
          <p:nvPr>
            <p:ph type="ftr" sz="quarter" idx="15"/>
          </p:nvPr>
        </p:nvSpPr>
        <p:spPr bwMode="ltGray"/>
        <p:txBody>
          <a:bodyPr/>
          <a:lstStyle>
            <a:lvl1pPr>
              <a:defRPr>
                <a:solidFill>
                  <a:schemeClr val="bg1"/>
                </a:solidFill>
              </a:defRPr>
            </a:lvl1pPr>
          </a:lstStyle>
          <a:p>
            <a:r>
              <a:rPr lang="pt-BR"/>
              <a:t>U&amp;A: Výzkum trhu placené TV v ČR 2019</a:t>
            </a:r>
            <a:endParaRPr lang="en-US" dirty="0"/>
          </a:p>
        </p:txBody>
      </p:sp>
      <p:sp>
        <p:nvSpPr>
          <p:cNvPr id="23" name="Slide Number Placeholder 22"/>
          <p:cNvSpPr>
            <a:spLocks noGrp="1"/>
          </p:cNvSpPr>
          <p:nvPr>
            <p:ph type="sldNum" sz="quarter" idx="16"/>
          </p:nvPr>
        </p:nvSpPr>
        <p:spPr bwMode="ltGray"/>
        <p:txBody>
          <a:bodyPr/>
          <a:lstStyle>
            <a:lvl1pPr>
              <a:defRPr>
                <a:solidFill>
                  <a:schemeClr val="bg1"/>
                </a:solidFill>
              </a:defRPr>
            </a:lvl1pPr>
          </a:lstStyle>
          <a:p>
            <a:fld id="{5F3E29E4-0979-4FCA-B4C5-5FC6044C982A}" type="slidenum">
              <a:rPr lang="en-US" smtClean="0"/>
              <a:pPr/>
              <a:t>‹#›</a:t>
            </a:fld>
            <a:endParaRPr lang="en-US"/>
          </a:p>
        </p:txBody>
      </p:sp>
      <p:sp>
        <p:nvSpPr>
          <p:cNvPr id="8" name="copyright"/>
          <p:cNvSpPr txBox="1"/>
          <p:nvPr/>
        </p:nvSpPr>
        <p:spPr>
          <a:xfrm>
            <a:off x="10672209" y="6237288"/>
            <a:ext cx="500617" cy="358173"/>
          </a:xfrm>
          <a:prstGeom prst="rect">
            <a:avLst/>
          </a:prstGeom>
          <a:noFill/>
        </p:spPr>
        <p:txBody>
          <a:bodyPr wrap="none" lIns="0" tIns="0" rIns="0" bIns="0" rtlCol="0" anchor="b" anchorCtr="0">
            <a:noAutofit/>
          </a:bodyPr>
          <a:lstStyle/>
          <a:p>
            <a:pPr marL="0" indent="0" algn="r">
              <a:lnSpc>
                <a:spcPct val="125000"/>
              </a:lnSpc>
              <a:buClr>
                <a:schemeClr val="tx2"/>
              </a:buClr>
              <a:buFont typeface="Wingdings" panose="05000000000000000000" pitchFamily="2" charset="2"/>
              <a:buNone/>
            </a:pPr>
            <a:r>
              <a:rPr lang="en-US" sz="800" dirty="0">
                <a:solidFill>
                  <a:schemeClr val="bg1"/>
                </a:solidFill>
              </a:rPr>
              <a:t>© GfK</a:t>
            </a:r>
          </a:p>
        </p:txBody>
      </p:sp>
      <p:sp>
        <p:nvSpPr>
          <p:cNvPr id="2" name="Title 1"/>
          <p:cNvSpPr>
            <a:spLocks noGrp="1"/>
          </p:cNvSpPr>
          <p:nvPr>
            <p:ph type="title" hasCustomPrompt="1"/>
          </p:nvPr>
        </p:nvSpPr>
        <p:spPr bwMode="ltGray">
          <a:xfrm>
            <a:off x="1075062" y="1519552"/>
            <a:ext cx="10097763" cy="2273171"/>
          </a:xfrm>
        </p:spPr>
        <p:txBody>
          <a:bodyPr/>
          <a:lstStyle>
            <a:lvl1pPr>
              <a:defRPr>
                <a:solidFill>
                  <a:schemeClr val="bg1"/>
                </a:solidFill>
              </a:defRPr>
            </a:lvl1pPr>
          </a:lstStyle>
          <a:p>
            <a:r>
              <a:rPr lang="en-US" dirty="0"/>
              <a:t>Click to add section title</a:t>
            </a:r>
          </a:p>
        </p:txBody>
      </p:sp>
      <p:grpSp>
        <p:nvGrpSpPr>
          <p:cNvPr id="9" name="logo">
            <a:extLst>
              <a:ext uri="{FF2B5EF4-FFF2-40B4-BE49-F238E27FC236}">
                <a16:creationId xmlns:a16="http://schemas.microsoft.com/office/drawing/2014/main" id="{57BD2C4C-DC67-B843-B26C-309622FC75F7}"/>
              </a:ext>
            </a:extLst>
          </p:cNvPr>
          <p:cNvGrpSpPr>
            <a:grpSpLocks noChangeAspect="1"/>
          </p:cNvGrpSpPr>
          <p:nvPr/>
        </p:nvGrpSpPr>
        <p:grpSpPr bwMode="gray">
          <a:xfrm>
            <a:off x="11174018" y="401441"/>
            <a:ext cx="644225" cy="646507"/>
            <a:chOff x="2711" y="1027"/>
            <a:chExt cx="2258" cy="2266"/>
          </a:xfrm>
        </p:grpSpPr>
        <p:sp>
          <p:nvSpPr>
            <p:cNvPr id="11" name="AutoShape 3">
              <a:extLst>
                <a:ext uri="{FF2B5EF4-FFF2-40B4-BE49-F238E27FC236}">
                  <a16:creationId xmlns:a16="http://schemas.microsoft.com/office/drawing/2014/main" id="{FE1DC41B-291E-574C-9F2C-874E70A40758}"/>
                </a:ext>
              </a:extLst>
            </p:cNvPr>
            <p:cNvSpPr>
              <a:spLocks noChangeAspect="1" noChangeArrowheads="1" noTextEdit="1"/>
            </p:cNvSpPr>
            <p:nvPr/>
          </p:nvSpPr>
          <p:spPr bwMode="gray">
            <a:xfrm>
              <a:off x="2711" y="1027"/>
              <a:ext cx="2258" cy="2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2" name="Freeform 5">
              <a:extLst>
                <a:ext uri="{FF2B5EF4-FFF2-40B4-BE49-F238E27FC236}">
                  <a16:creationId xmlns:a16="http://schemas.microsoft.com/office/drawing/2014/main" id="{D4B633C8-F761-C54B-9BD2-EB59D49A2DBC}"/>
                </a:ext>
              </a:extLst>
            </p:cNvPr>
            <p:cNvSpPr>
              <a:spLocks/>
            </p:cNvSpPr>
            <p:nvPr/>
          </p:nvSpPr>
          <p:spPr bwMode="gray">
            <a:xfrm>
              <a:off x="2709" y="1029"/>
              <a:ext cx="2260" cy="2262"/>
            </a:xfrm>
            <a:custGeom>
              <a:avLst/>
              <a:gdLst>
                <a:gd name="T0" fmla="*/ 2260 w 2260"/>
                <a:gd name="T1" fmla="*/ 0 h 2262"/>
                <a:gd name="T2" fmla="*/ 1612 w 2260"/>
                <a:gd name="T3" fmla="*/ 649 h 2262"/>
                <a:gd name="T4" fmla="*/ 1612 w 2260"/>
                <a:gd name="T5" fmla="*/ 649 h 2262"/>
                <a:gd name="T6" fmla="*/ 2035 w 2260"/>
                <a:gd name="T7" fmla="*/ 0 h 2262"/>
                <a:gd name="T8" fmla="*/ 0 w 2260"/>
                <a:gd name="T9" fmla="*/ 0 h 2262"/>
                <a:gd name="T10" fmla="*/ 0 w 2260"/>
                <a:gd name="T11" fmla="*/ 2262 h 2262"/>
                <a:gd name="T12" fmla="*/ 2260 w 2260"/>
                <a:gd name="T13" fmla="*/ 2262 h 2262"/>
                <a:gd name="T14" fmla="*/ 2260 w 2260"/>
                <a:gd name="T15" fmla="*/ 0 h 2262"/>
                <a:gd name="T16" fmla="*/ 2260 w 2260"/>
                <a:gd name="T17" fmla="*/ 0 h 2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0" h="2262">
                  <a:moveTo>
                    <a:pt x="2260" y="0"/>
                  </a:moveTo>
                  <a:lnTo>
                    <a:pt x="1612" y="649"/>
                  </a:lnTo>
                  <a:lnTo>
                    <a:pt x="1612" y="649"/>
                  </a:lnTo>
                  <a:lnTo>
                    <a:pt x="2035" y="0"/>
                  </a:lnTo>
                  <a:lnTo>
                    <a:pt x="0" y="0"/>
                  </a:lnTo>
                  <a:lnTo>
                    <a:pt x="0" y="2262"/>
                  </a:lnTo>
                  <a:lnTo>
                    <a:pt x="2260" y="2262"/>
                  </a:lnTo>
                  <a:lnTo>
                    <a:pt x="2260" y="0"/>
                  </a:lnTo>
                  <a:lnTo>
                    <a:pt x="2260" y="0"/>
                  </a:lnTo>
                  <a:close/>
                </a:path>
              </a:pathLst>
            </a:custGeom>
            <a:solidFill>
              <a:srgbClr val="E55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3" name="Freeform 6">
              <a:extLst>
                <a:ext uri="{FF2B5EF4-FFF2-40B4-BE49-F238E27FC236}">
                  <a16:creationId xmlns:a16="http://schemas.microsoft.com/office/drawing/2014/main" id="{B16BAAE4-1A41-C843-9754-490F7A1E127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4" name="Freeform 7">
              <a:extLst>
                <a:ext uri="{FF2B5EF4-FFF2-40B4-BE49-F238E27FC236}">
                  <a16:creationId xmlns:a16="http://schemas.microsoft.com/office/drawing/2014/main" id="{2F32DCBD-8628-F245-85CD-97686A20ECFD}"/>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5" name="Oval 8">
              <a:extLst>
                <a:ext uri="{FF2B5EF4-FFF2-40B4-BE49-F238E27FC236}">
                  <a16:creationId xmlns:a16="http://schemas.microsoft.com/office/drawing/2014/main" id="{60D97C11-1A3B-5449-A48D-98A3E79B3810}"/>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6" name="Freeform 9">
              <a:extLst>
                <a:ext uri="{FF2B5EF4-FFF2-40B4-BE49-F238E27FC236}">
                  <a16:creationId xmlns:a16="http://schemas.microsoft.com/office/drawing/2014/main" id="{5856770D-B8F0-244E-A05D-AED190086F1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7" name="Freeform 10">
              <a:extLst>
                <a:ext uri="{FF2B5EF4-FFF2-40B4-BE49-F238E27FC236}">
                  <a16:creationId xmlns:a16="http://schemas.microsoft.com/office/drawing/2014/main" id="{2B91B16B-BC11-E547-8FAC-B9B8D18EA449}"/>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8" name="Oval 11">
              <a:extLst>
                <a:ext uri="{FF2B5EF4-FFF2-40B4-BE49-F238E27FC236}">
                  <a16:creationId xmlns:a16="http://schemas.microsoft.com/office/drawing/2014/main" id="{14F8C3C8-4888-7646-B9B4-64EB46A1DA23}"/>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9" name="Freeform 12">
              <a:extLst>
                <a:ext uri="{FF2B5EF4-FFF2-40B4-BE49-F238E27FC236}">
                  <a16:creationId xmlns:a16="http://schemas.microsoft.com/office/drawing/2014/main" id="{D79D01D1-4E3E-F34B-97D7-2D387E68746E}"/>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0" name="Freeform 13">
              <a:extLst>
                <a:ext uri="{FF2B5EF4-FFF2-40B4-BE49-F238E27FC236}">
                  <a16:creationId xmlns:a16="http://schemas.microsoft.com/office/drawing/2014/main" id="{46549898-6C52-B147-A8F6-A73FDBE6163B}"/>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spTree>
    <p:extLst>
      <p:ext uri="{BB962C8B-B14F-4D97-AF65-F5344CB8AC3E}">
        <p14:creationId xmlns:p14="http://schemas.microsoft.com/office/powerpoint/2010/main" val="2538953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adline only">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9" name="Text Placeholder 4"/>
          <p:cNvSpPr>
            <a:spLocks noGrp="1"/>
          </p:cNvSpPr>
          <p:nvPr>
            <p:ph type="body" sz="quarter" idx="17"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6110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One content">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dirty="0"/>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p:txBody>
          <a:bodyPr/>
          <a:lstStyle>
            <a:lvl1pPr>
              <a:defRPr baseline="0"/>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7"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9462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and picture">
    <p:spTree>
      <p:nvGrpSpPr>
        <p:cNvPr id="1" name=""/>
        <p:cNvGrpSpPr/>
        <p:nvPr/>
      </p:nvGrpSpPr>
      <p:grpSpPr>
        <a:xfrm>
          <a:off x="0" y="0"/>
          <a:ext cx="0" cy="0"/>
          <a:chOff x="0" y="0"/>
          <a:chExt cx="0" cy="0"/>
        </a:xfrm>
      </p:grpSpPr>
      <p:sp>
        <p:nvSpPr>
          <p:cNvPr id="21" name="Date Placeholder 20"/>
          <p:cNvSpPr>
            <a:spLocks noGrp="1"/>
          </p:cNvSpPr>
          <p:nvPr>
            <p:ph type="dt" sz="half" idx="14"/>
          </p:nvPr>
        </p:nvSpPr>
        <p:spPr/>
        <p:txBody>
          <a:bodyPr/>
          <a:lstStyle/>
          <a:p>
            <a:r>
              <a:rPr lang="cs-CZ"/>
              <a:t>18. 11. 2019</a:t>
            </a:r>
            <a:endParaRPr lang="en-US"/>
          </a:p>
        </p:txBody>
      </p:sp>
      <p:sp>
        <p:nvSpPr>
          <p:cNvPr id="22" name="Footer Placeholder 21"/>
          <p:cNvSpPr>
            <a:spLocks noGrp="1"/>
          </p:cNvSpPr>
          <p:nvPr>
            <p:ph type="ftr" sz="quarter" idx="15"/>
          </p:nvPr>
        </p:nvSpPr>
        <p:spPr/>
        <p:txBody>
          <a:body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p>
            <a:fld id="{5F3E29E4-0979-4FCA-B4C5-5FC6044C982A}" type="slidenum">
              <a:rPr lang="en-US" smtClean="0"/>
              <a:t>‹#›</a:t>
            </a:fld>
            <a:endParaRPr lang="en-US"/>
          </a:p>
        </p:txBody>
      </p:sp>
      <p:sp>
        <p:nvSpPr>
          <p:cNvPr id="2" name="Title 1"/>
          <p:cNvSpPr>
            <a:spLocks noGrp="1"/>
          </p:cNvSpPr>
          <p:nvPr>
            <p:ph type="title" hasCustomPrompt="1"/>
          </p:nvPr>
        </p:nvSpPr>
        <p:spPr/>
        <p:txBody>
          <a:bodyPr/>
          <a:lstStyle>
            <a:lvl1pPr>
              <a:defRPr/>
            </a:lvl1pPr>
          </a:lstStyle>
          <a:p>
            <a:r>
              <a:rPr lang="en-US" dirty="0"/>
              <a:t>Click to add slide title</a:t>
            </a:r>
          </a:p>
        </p:txBody>
      </p:sp>
      <p:sp>
        <p:nvSpPr>
          <p:cNvPr id="7" name="Subtitle 2"/>
          <p:cNvSpPr>
            <a:spLocks noGrp="1"/>
          </p:cNvSpPr>
          <p:nvPr>
            <p:ph type="subTitle" idx="13" hasCustomPrompt="1"/>
          </p:nvPr>
        </p:nvSpPr>
        <p:spPr>
          <a:xfrm>
            <a:off x="1075061" y="964671"/>
            <a:ext cx="7910158" cy="490042"/>
          </a:xfrm>
        </p:spPr>
        <p:txBody>
          <a:bodyPr wrap="none"/>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 name="Content Placeholder 2"/>
          <p:cNvSpPr>
            <a:spLocks noGrp="1"/>
          </p:cNvSpPr>
          <p:nvPr>
            <p:ph idx="1" hasCustomPrompt="1"/>
          </p:nvPr>
        </p:nvSpPr>
        <p:spPr>
          <a:xfrm>
            <a:off x="1075062" y="1629618"/>
            <a:ext cx="5220000" cy="4139357"/>
          </a:xfrm>
        </p:spPr>
        <p:txBody>
          <a:bodyPr/>
          <a:lstStyle>
            <a:lvl1pPr>
              <a:defRPr/>
            </a:lvl1pPr>
          </a:lstStyle>
          <a:p>
            <a:pPr lvl="0"/>
            <a:r>
              <a:rPr lang="en-US" dirty="0"/>
              <a:t>Click to add text or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7" hasCustomPrompt="1"/>
          </p:nvPr>
        </p:nvSpPr>
        <p:spPr>
          <a:xfrm>
            <a:off x="6600525" y="1637783"/>
            <a:ext cx="5220000" cy="4599506"/>
          </a:xfrm>
          <a:solidFill>
            <a:srgbClr val="D9DADB"/>
          </a:solidFill>
        </p:spPr>
        <p:txBody>
          <a:bodyPr/>
          <a:lstStyle>
            <a:lvl1pPr marL="0" indent="0">
              <a:buNone/>
              <a:defRPr/>
            </a:lvl1pPr>
          </a:lstStyle>
          <a:p>
            <a:r>
              <a:rPr lang="en-US" dirty="0"/>
              <a:t>Insert picture</a:t>
            </a:r>
          </a:p>
        </p:txBody>
      </p:sp>
      <p:sp>
        <p:nvSpPr>
          <p:cNvPr id="10" name="Text Placeholder 4"/>
          <p:cNvSpPr>
            <a:spLocks noGrp="1"/>
          </p:cNvSpPr>
          <p:nvPr>
            <p:ph type="body" sz="quarter" idx="18"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lvl1pPr>
            <a:lvl2pPr marL="0" indent="0" algn="l">
              <a:lnSpc>
                <a:spcPct val="100000"/>
              </a:lnSpc>
              <a:spcBef>
                <a:spcPts val="0"/>
              </a:spcBef>
              <a:buNone/>
              <a:defRPr sz="800"/>
            </a:lvl2pPr>
            <a:lvl3pPr marL="0" indent="0" algn="l">
              <a:lnSpc>
                <a:spcPct val="100000"/>
              </a:lnSpc>
              <a:spcBef>
                <a:spcPts val="0"/>
              </a:spcBef>
              <a:buNone/>
              <a:defRPr sz="800"/>
            </a:lvl3pPr>
            <a:lvl4pPr marL="0" algn="l">
              <a:lnSpc>
                <a:spcPct val="100000"/>
              </a:lnSpc>
              <a:spcBef>
                <a:spcPts val="0"/>
              </a:spcBef>
              <a:buNone/>
              <a:defRPr sz="800"/>
            </a:lvl4pPr>
            <a:lvl5pPr marL="0" indent="0" algn="l">
              <a:lnSpc>
                <a:spcPct val="100000"/>
              </a:lnSpc>
              <a:spcBef>
                <a:spcPts val="0"/>
              </a:spcBef>
              <a:buNone/>
              <a:defRPr sz="800"/>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9894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full picture">
    <p:spTree>
      <p:nvGrpSpPr>
        <p:cNvPr id="1" name=""/>
        <p:cNvGrpSpPr/>
        <p:nvPr/>
      </p:nvGrpSpPr>
      <p:grpSpPr>
        <a:xfrm>
          <a:off x="0" y="0"/>
          <a:ext cx="0" cy="0"/>
          <a:chOff x="0" y="0"/>
          <a:chExt cx="0" cy="0"/>
        </a:xfrm>
      </p:grpSpPr>
      <p:sp>
        <p:nvSpPr>
          <p:cNvPr id="12" name="Picture Placeholder 11"/>
          <p:cNvSpPr>
            <a:spLocks noGrp="1"/>
          </p:cNvSpPr>
          <p:nvPr>
            <p:ph type="pic" sz="quarter" idx="17" hasCustomPrompt="1"/>
          </p:nvPr>
        </p:nvSpPr>
        <p:spPr>
          <a:xfrm>
            <a:off x="0" y="0"/>
            <a:ext cx="12193200" cy="6858000"/>
          </a:xfrm>
          <a:prstGeom prst="rect">
            <a:avLst/>
          </a:prstGeom>
          <a:solidFill>
            <a:srgbClr val="D9DADB"/>
          </a:solidFill>
        </p:spPr>
        <p:txBody>
          <a:bodyPr wrap="square">
            <a:noAutofit/>
          </a:bodyPr>
          <a:lstStyle>
            <a:lvl1pPr marL="0" indent="0">
              <a:buNone/>
              <a:defRPr/>
            </a:lvl1pPr>
          </a:lstStyle>
          <a:p>
            <a:r>
              <a:rPr lang="en-US" dirty="0"/>
              <a:t>Insert picture</a:t>
            </a:r>
          </a:p>
        </p:txBody>
      </p:sp>
      <p:sp>
        <p:nvSpPr>
          <p:cNvPr id="9" name="copyright"/>
          <p:cNvSpPr txBox="1"/>
          <p:nvPr/>
        </p:nvSpPr>
        <p:spPr>
          <a:xfrm>
            <a:off x="10672209" y="6237288"/>
            <a:ext cx="500617" cy="358173"/>
          </a:xfrm>
          <a:prstGeom prst="rect">
            <a:avLst/>
          </a:prstGeom>
          <a:noFill/>
        </p:spPr>
        <p:txBody>
          <a:bodyPr wrap="none" lIns="0" tIns="0" rIns="0" bIns="0" rtlCol="0" anchor="b" anchorCtr="0">
            <a:noAutofit/>
          </a:bodyPr>
          <a:lstStyle/>
          <a:p>
            <a:pPr marL="0" indent="0" algn="r">
              <a:lnSpc>
                <a:spcPct val="125000"/>
              </a:lnSpc>
              <a:buClr>
                <a:schemeClr val="tx2"/>
              </a:buClr>
              <a:buFont typeface="Wingdings" panose="05000000000000000000" pitchFamily="2" charset="2"/>
              <a:buNone/>
            </a:pPr>
            <a:r>
              <a:rPr lang="en-US" sz="800" dirty="0">
                <a:solidFill>
                  <a:schemeClr val="bg1"/>
                </a:solidFill>
              </a:rPr>
              <a:t>© GfK</a:t>
            </a:r>
          </a:p>
        </p:txBody>
      </p:sp>
      <p:sp>
        <p:nvSpPr>
          <p:cNvPr id="21" name="Date Placeholder 20"/>
          <p:cNvSpPr>
            <a:spLocks noGrp="1"/>
          </p:cNvSpPr>
          <p:nvPr>
            <p:ph type="dt" sz="half" idx="14"/>
          </p:nvPr>
        </p:nvSpPr>
        <p:spPr/>
        <p:txBody>
          <a:bodyPr/>
          <a:lstStyle>
            <a:lvl1pPr>
              <a:defRPr>
                <a:solidFill>
                  <a:schemeClr val="bg1"/>
                </a:solidFill>
              </a:defRPr>
            </a:lvl1pPr>
          </a:lstStyle>
          <a:p>
            <a:r>
              <a:rPr lang="cs-CZ"/>
              <a:t>18. 11. 2019</a:t>
            </a:r>
            <a:endParaRPr lang="en-US"/>
          </a:p>
        </p:txBody>
      </p:sp>
      <p:sp>
        <p:nvSpPr>
          <p:cNvPr id="22" name="Footer Placeholder 21"/>
          <p:cNvSpPr>
            <a:spLocks noGrp="1"/>
          </p:cNvSpPr>
          <p:nvPr>
            <p:ph type="ftr" sz="quarter" idx="15"/>
          </p:nvPr>
        </p:nvSpPr>
        <p:spPr/>
        <p:txBody>
          <a:bodyPr/>
          <a:lstStyle>
            <a:lvl1pPr>
              <a:defRPr>
                <a:solidFill>
                  <a:schemeClr val="bg1"/>
                </a:solidFill>
              </a:defRPr>
            </a:lvl1pPr>
          </a:lstStyle>
          <a:p>
            <a:r>
              <a:rPr lang="pt-BR"/>
              <a:t>U&amp;A: Výzkum trhu placené TV v ČR 2019</a:t>
            </a:r>
            <a:endParaRPr lang="en-US" dirty="0"/>
          </a:p>
        </p:txBody>
      </p:sp>
      <p:sp>
        <p:nvSpPr>
          <p:cNvPr id="23" name="Slide Number Placeholder 22"/>
          <p:cNvSpPr>
            <a:spLocks noGrp="1"/>
          </p:cNvSpPr>
          <p:nvPr>
            <p:ph type="sldNum" sz="quarter" idx="16"/>
          </p:nvPr>
        </p:nvSpPr>
        <p:spPr/>
        <p:txBody>
          <a:bodyPr/>
          <a:lstStyle>
            <a:lvl1pPr>
              <a:defRPr>
                <a:solidFill>
                  <a:schemeClr val="bg1"/>
                </a:solidFill>
              </a:defRPr>
            </a:lvl1pPr>
          </a:lstStyle>
          <a:p>
            <a:fld id="{5F3E29E4-0979-4FCA-B4C5-5FC6044C982A}" type="slidenum">
              <a:rPr lang="en-US" smtClean="0"/>
              <a:pPr/>
              <a:t>‹#›</a:t>
            </a:fld>
            <a:endParaRPr lang="en-US"/>
          </a:p>
        </p:txBody>
      </p:sp>
      <p:sp>
        <p:nvSpPr>
          <p:cNvPr id="2" name="Title 1"/>
          <p:cNvSpPr>
            <a:spLocks noGrp="1"/>
          </p:cNvSpPr>
          <p:nvPr>
            <p:ph type="title" hasCustomPrompt="1"/>
          </p:nvPr>
        </p:nvSpPr>
        <p:spPr>
          <a:xfrm>
            <a:off x="6543675" y="1519552"/>
            <a:ext cx="4629150" cy="4249423"/>
          </a:xfrm>
        </p:spPr>
        <p:txBody>
          <a:bodyPr/>
          <a:lstStyle>
            <a:lvl1pPr>
              <a:defRPr>
                <a:solidFill>
                  <a:schemeClr val="bg1"/>
                </a:solidFill>
              </a:defRPr>
            </a:lvl1pPr>
          </a:lstStyle>
          <a:p>
            <a:r>
              <a:rPr lang="en-US" dirty="0"/>
              <a:t>Click to add text</a:t>
            </a:r>
          </a:p>
        </p:txBody>
      </p:sp>
      <p:sp>
        <p:nvSpPr>
          <p:cNvPr id="8" name="Text Placeholder 4"/>
          <p:cNvSpPr>
            <a:spLocks noGrp="1"/>
          </p:cNvSpPr>
          <p:nvPr>
            <p:ph type="body" sz="quarter" idx="18" hasCustomPrompt="1"/>
          </p:nvPr>
        </p:nvSpPr>
        <p:spPr>
          <a:xfrm>
            <a:off x="1075063" y="6307665"/>
            <a:ext cx="8162717" cy="133200"/>
          </a:xfrm>
        </p:spPr>
        <p:txBody>
          <a:bodyPr lIns="0" tIns="0" rIns="0" bIns="0" anchor="b" anchorCtr="0"/>
          <a:lstStyle>
            <a:lvl1pPr marL="0" indent="0" algn="l">
              <a:lnSpc>
                <a:spcPct val="100000"/>
              </a:lnSpc>
              <a:spcBef>
                <a:spcPts val="0"/>
              </a:spcBef>
              <a:buNone/>
              <a:defRPr sz="800" baseline="0">
                <a:solidFill>
                  <a:schemeClr val="bg1"/>
                </a:solidFill>
              </a:defRPr>
            </a:lvl1pPr>
            <a:lvl2pPr marL="0" indent="0" algn="l">
              <a:lnSpc>
                <a:spcPct val="100000"/>
              </a:lnSpc>
              <a:spcBef>
                <a:spcPts val="0"/>
              </a:spcBef>
              <a:buNone/>
              <a:defRPr sz="800">
                <a:solidFill>
                  <a:schemeClr val="bg1"/>
                </a:solidFill>
              </a:defRPr>
            </a:lvl2pPr>
            <a:lvl3pPr marL="0" indent="0" algn="l">
              <a:lnSpc>
                <a:spcPct val="100000"/>
              </a:lnSpc>
              <a:spcBef>
                <a:spcPts val="0"/>
              </a:spcBef>
              <a:buNone/>
              <a:defRPr sz="800">
                <a:solidFill>
                  <a:schemeClr val="bg1"/>
                </a:solidFill>
              </a:defRPr>
            </a:lvl3pPr>
            <a:lvl4pPr marL="0" algn="l">
              <a:lnSpc>
                <a:spcPct val="100000"/>
              </a:lnSpc>
              <a:spcBef>
                <a:spcPts val="0"/>
              </a:spcBef>
              <a:buNone/>
              <a:defRPr sz="800">
                <a:solidFill>
                  <a:schemeClr val="bg1"/>
                </a:solidFill>
              </a:defRPr>
            </a:lvl4pPr>
            <a:lvl5pPr marL="0" indent="0" algn="l">
              <a:lnSpc>
                <a:spcPct val="100000"/>
              </a:lnSpc>
              <a:spcBef>
                <a:spcPts val="0"/>
              </a:spcBef>
              <a:buNone/>
              <a:defRPr sz="800">
                <a:solidFill>
                  <a:schemeClr val="bg1"/>
                </a:solidFill>
              </a:defRPr>
            </a:lvl5pPr>
          </a:lstStyle>
          <a:p>
            <a:pPr lvl="0"/>
            <a:r>
              <a:rPr lang="en-US" dirty="0"/>
              <a:t>Source line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1733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3" name="logo">
            <a:extLst>
              <a:ext uri="{FF2B5EF4-FFF2-40B4-BE49-F238E27FC236}">
                <a16:creationId xmlns:a16="http://schemas.microsoft.com/office/drawing/2014/main" id="{57BD2C4C-DC67-B843-B26C-309622FC75F7}"/>
              </a:ext>
            </a:extLst>
          </p:cNvPr>
          <p:cNvGrpSpPr>
            <a:grpSpLocks noChangeAspect="1"/>
          </p:cNvGrpSpPr>
          <p:nvPr/>
        </p:nvGrpSpPr>
        <p:grpSpPr bwMode="gray">
          <a:xfrm>
            <a:off x="11174018" y="401441"/>
            <a:ext cx="644225" cy="646507"/>
            <a:chOff x="2711" y="1027"/>
            <a:chExt cx="2258" cy="2266"/>
          </a:xfrm>
        </p:grpSpPr>
        <p:sp>
          <p:nvSpPr>
            <p:cNvPr id="14" name="AutoShape 3">
              <a:extLst>
                <a:ext uri="{FF2B5EF4-FFF2-40B4-BE49-F238E27FC236}">
                  <a16:creationId xmlns:a16="http://schemas.microsoft.com/office/drawing/2014/main" id="{FE1DC41B-291E-574C-9F2C-874E70A40758}"/>
                </a:ext>
              </a:extLst>
            </p:cNvPr>
            <p:cNvSpPr>
              <a:spLocks noChangeAspect="1" noChangeArrowheads="1" noTextEdit="1"/>
            </p:cNvSpPr>
            <p:nvPr/>
          </p:nvSpPr>
          <p:spPr bwMode="gray">
            <a:xfrm>
              <a:off x="2711" y="1027"/>
              <a:ext cx="2258" cy="2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5" name="Freeform 5">
              <a:extLst>
                <a:ext uri="{FF2B5EF4-FFF2-40B4-BE49-F238E27FC236}">
                  <a16:creationId xmlns:a16="http://schemas.microsoft.com/office/drawing/2014/main" id="{D4B633C8-F761-C54B-9BD2-EB59D49A2DBC}"/>
                </a:ext>
              </a:extLst>
            </p:cNvPr>
            <p:cNvSpPr>
              <a:spLocks/>
            </p:cNvSpPr>
            <p:nvPr/>
          </p:nvSpPr>
          <p:spPr bwMode="gray">
            <a:xfrm>
              <a:off x="2709" y="1029"/>
              <a:ext cx="2260" cy="2262"/>
            </a:xfrm>
            <a:custGeom>
              <a:avLst/>
              <a:gdLst>
                <a:gd name="T0" fmla="*/ 2260 w 2260"/>
                <a:gd name="T1" fmla="*/ 0 h 2262"/>
                <a:gd name="T2" fmla="*/ 1612 w 2260"/>
                <a:gd name="T3" fmla="*/ 649 h 2262"/>
                <a:gd name="T4" fmla="*/ 1612 w 2260"/>
                <a:gd name="T5" fmla="*/ 649 h 2262"/>
                <a:gd name="T6" fmla="*/ 2035 w 2260"/>
                <a:gd name="T7" fmla="*/ 0 h 2262"/>
                <a:gd name="T8" fmla="*/ 0 w 2260"/>
                <a:gd name="T9" fmla="*/ 0 h 2262"/>
                <a:gd name="T10" fmla="*/ 0 w 2260"/>
                <a:gd name="T11" fmla="*/ 2262 h 2262"/>
                <a:gd name="T12" fmla="*/ 2260 w 2260"/>
                <a:gd name="T13" fmla="*/ 2262 h 2262"/>
                <a:gd name="T14" fmla="*/ 2260 w 2260"/>
                <a:gd name="T15" fmla="*/ 0 h 2262"/>
                <a:gd name="T16" fmla="*/ 2260 w 2260"/>
                <a:gd name="T17" fmla="*/ 0 h 2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0" h="2262">
                  <a:moveTo>
                    <a:pt x="2260" y="0"/>
                  </a:moveTo>
                  <a:lnTo>
                    <a:pt x="1612" y="649"/>
                  </a:lnTo>
                  <a:lnTo>
                    <a:pt x="1612" y="649"/>
                  </a:lnTo>
                  <a:lnTo>
                    <a:pt x="2035" y="0"/>
                  </a:lnTo>
                  <a:lnTo>
                    <a:pt x="0" y="0"/>
                  </a:lnTo>
                  <a:lnTo>
                    <a:pt x="0" y="2262"/>
                  </a:lnTo>
                  <a:lnTo>
                    <a:pt x="2260" y="2262"/>
                  </a:lnTo>
                  <a:lnTo>
                    <a:pt x="2260" y="0"/>
                  </a:lnTo>
                  <a:lnTo>
                    <a:pt x="2260" y="0"/>
                  </a:lnTo>
                  <a:close/>
                </a:path>
              </a:pathLst>
            </a:custGeom>
            <a:solidFill>
              <a:srgbClr val="E55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6" name="Freeform 6">
              <a:extLst>
                <a:ext uri="{FF2B5EF4-FFF2-40B4-BE49-F238E27FC236}">
                  <a16:creationId xmlns:a16="http://schemas.microsoft.com/office/drawing/2014/main" id="{B16BAAE4-1A41-C843-9754-490F7A1E127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7" name="Freeform 7">
              <a:extLst>
                <a:ext uri="{FF2B5EF4-FFF2-40B4-BE49-F238E27FC236}">
                  <a16:creationId xmlns:a16="http://schemas.microsoft.com/office/drawing/2014/main" id="{2F32DCBD-8628-F245-85CD-97686A20ECFD}"/>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8" name="Oval 8">
              <a:extLst>
                <a:ext uri="{FF2B5EF4-FFF2-40B4-BE49-F238E27FC236}">
                  <a16:creationId xmlns:a16="http://schemas.microsoft.com/office/drawing/2014/main" id="{60D97C11-1A3B-5449-A48D-98A3E79B3810}"/>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19" name="Freeform 9">
              <a:extLst>
                <a:ext uri="{FF2B5EF4-FFF2-40B4-BE49-F238E27FC236}">
                  <a16:creationId xmlns:a16="http://schemas.microsoft.com/office/drawing/2014/main" id="{5856770D-B8F0-244E-A05D-AED190086F10}"/>
                </a:ext>
              </a:extLst>
            </p:cNvPr>
            <p:cNvSpPr>
              <a:spLocks noEditPoints="1"/>
            </p:cNvSpPr>
            <p:nvPr/>
          </p:nvSpPr>
          <p:spPr bwMode="gray">
            <a:xfrm>
              <a:off x="3623" y="1696"/>
              <a:ext cx="1167" cy="922"/>
            </a:xfrm>
            <a:custGeom>
              <a:avLst/>
              <a:gdLst>
                <a:gd name="T0" fmla="*/ 411 w 580"/>
                <a:gd name="T1" fmla="*/ 213 h 458"/>
                <a:gd name="T2" fmla="*/ 570 w 580"/>
                <a:gd name="T3" fmla="*/ 37 h 458"/>
                <a:gd name="T4" fmla="*/ 580 w 580"/>
                <a:gd name="T5" fmla="*/ 20 h 458"/>
                <a:gd name="T6" fmla="*/ 545 w 580"/>
                <a:gd name="T7" fmla="*/ 0 h 458"/>
                <a:gd name="T8" fmla="*/ 519 w 580"/>
                <a:gd name="T9" fmla="*/ 16 h 458"/>
                <a:gd name="T10" fmla="*/ 344 w 580"/>
                <a:gd name="T11" fmla="*/ 210 h 458"/>
                <a:gd name="T12" fmla="*/ 334 w 580"/>
                <a:gd name="T13" fmla="*/ 229 h 458"/>
                <a:gd name="T14" fmla="*/ 344 w 580"/>
                <a:gd name="T15" fmla="*/ 248 h 458"/>
                <a:gd name="T16" fmla="*/ 519 w 580"/>
                <a:gd name="T17" fmla="*/ 442 h 458"/>
                <a:gd name="T18" fmla="*/ 545 w 580"/>
                <a:gd name="T19" fmla="*/ 458 h 458"/>
                <a:gd name="T20" fmla="*/ 580 w 580"/>
                <a:gd name="T21" fmla="*/ 438 h 458"/>
                <a:gd name="T22" fmla="*/ 570 w 580"/>
                <a:gd name="T23" fmla="*/ 421 h 458"/>
                <a:gd name="T24" fmla="*/ 411 w 580"/>
                <a:gd name="T25" fmla="*/ 245 h 458"/>
                <a:gd name="T26" fmla="*/ 399 w 580"/>
                <a:gd name="T27" fmla="*/ 229 h 458"/>
                <a:gd name="T28" fmla="*/ 411 w 580"/>
                <a:gd name="T29" fmla="*/ 213 h 458"/>
                <a:gd name="T30" fmla="*/ 252 w 580"/>
                <a:gd name="T31" fmla="*/ 439 h 458"/>
                <a:gd name="T32" fmla="*/ 281 w 580"/>
                <a:gd name="T33" fmla="*/ 454 h 458"/>
                <a:gd name="T34" fmla="*/ 309 w 580"/>
                <a:gd name="T35" fmla="*/ 439 h 458"/>
                <a:gd name="T36" fmla="*/ 309 w 580"/>
                <a:gd name="T37" fmla="*/ 19 h 458"/>
                <a:gd name="T38" fmla="*/ 281 w 580"/>
                <a:gd name="T39" fmla="*/ 4 h 458"/>
                <a:gd name="T40" fmla="*/ 252 w 580"/>
                <a:gd name="T41" fmla="*/ 19 h 458"/>
                <a:gd name="T42" fmla="*/ 252 w 580"/>
                <a:gd name="T43" fmla="*/ 439 h 458"/>
                <a:gd name="T44" fmla="*/ 0 w 580"/>
                <a:gd name="T45" fmla="*/ 439 h 458"/>
                <a:gd name="T46" fmla="*/ 28 w 580"/>
                <a:gd name="T47" fmla="*/ 454 h 458"/>
                <a:gd name="T48" fmla="*/ 56 w 580"/>
                <a:gd name="T49" fmla="*/ 439 h 458"/>
                <a:gd name="T50" fmla="*/ 56 w 580"/>
                <a:gd name="T51" fmla="*/ 157 h 458"/>
                <a:gd name="T52" fmla="*/ 165 w 580"/>
                <a:gd name="T53" fmla="*/ 53 h 458"/>
                <a:gd name="T54" fmla="*/ 180 w 580"/>
                <a:gd name="T55" fmla="*/ 53 h 458"/>
                <a:gd name="T56" fmla="*/ 196 w 580"/>
                <a:gd name="T57" fmla="*/ 27 h 458"/>
                <a:gd name="T58" fmla="*/ 154 w 580"/>
                <a:gd name="T59" fmla="*/ 4 h 458"/>
                <a:gd name="T60" fmla="*/ 0 w 580"/>
                <a:gd name="T61" fmla="*/ 152 h 458"/>
                <a:gd name="T62" fmla="*/ 0 w 580"/>
                <a:gd name="T63" fmla="*/ 4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0" h="458">
                  <a:moveTo>
                    <a:pt x="411" y="213"/>
                  </a:moveTo>
                  <a:cubicBezTo>
                    <a:pt x="570" y="37"/>
                    <a:pt x="570" y="37"/>
                    <a:pt x="570" y="37"/>
                  </a:cubicBezTo>
                  <a:cubicBezTo>
                    <a:pt x="576" y="30"/>
                    <a:pt x="580" y="25"/>
                    <a:pt x="580" y="20"/>
                  </a:cubicBezTo>
                  <a:cubicBezTo>
                    <a:pt x="580" y="10"/>
                    <a:pt x="559" y="0"/>
                    <a:pt x="545" y="0"/>
                  </a:cubicBezTo>
                  <a:cubicBezTo>
                    <a:pt x="535" y="0"/>
                    <a:pt x="526" y="8"/>
                    <a:pt x="519" y="16"/>
                  </a:cubicBezTo>
                  <a:cubicBezTo>
                    <a:pt x="344" y="210"/>
                    <a:pt x="344" y="210"/>
                    <a:pt x="344" y="210"/>
                  </a:cubicBezTo>
                  <a:cubicBezTo>
                    <a:pt x="336" y="219"/>
                    <a:pt x="334" y="224"/>
                    <a:pt x="334" y="229"/>
                  </a:cubicBezTo>
                  <a:cubicBezTo>
                    <a:pt x="334" y="234"/>
                    <a:pt x="336" y="239"/>
                    <a:pt x="344" y="248"/>
                  </a:cubicBezTo>
                  <a:cubicBezTo>
                    <a:pt x="519" y="442"/>
                    <a:pt x="519" y="442"/>
                    <a:pt x="519" y="442"/>
                  </a:cubicBezTo>
                  <a:cubicBezTo>
                    <a:pt x="526" y="450"/>
                    <a:pt x="535" y="458"/>
                    <a:pt x="545" y="458"/>
                  </a:cubicBezTo>
                  <a:cubicBezTo>
                    <a:pt x="559" y="458"/>
                    <a:pt x="580" y="448"/>
                    <a:pt x="580" y="438"/>
                  </a:cubicBezTo>
                  <a:cubicBezTo>
                    <a:pt x="580" y="433"/>
                    <a:pt x="576" y="428"/>
                    <a:pt x="570" y="421"/>
                  </a:cubicBezTo>
                  <a:cubicBezTo>
                    <a:pt x="411" y="245"/>
                    <a:pt x="411" y="245"/>
                    <a:pt x="411" y="245"/>
                  </a:cubicBezTo>
                  <a:cubicBezTo>
                    <a:pt x="403" y="236"/>
                    <a:pt x="399" y="232"/>
                    <a:pt x="399" y="229"/>
                  </a:cubicBezTo>
                  <a:cubicBezTo>
                    <a:pt x="399" y="226"/>
                    <a:pt x="403" y="222"/>
                    <a:pt x="411" y="213"/>
                  </a:cubicBezTo>
                  <a:moveTo>
                    <a:pt x="252" y="439"/>
                  </a:moveTo>
                  <a:cubicBezTo>
                    <a:pt x="252" y="449"/>
                    <a:pt x="261" y="454"/>
                    <a:pt x="281" y="454"/>
                  </a:cubicBezTo>
                  <a:cubicBezTo>
                    <a:pt x="300" y="454"/>
                    <a:pt x="309" y="449"/>
                    <a:pt x="309" y="439"/>
                  </a:cubicBezTo>
                  <a:cubicBezTo>
                    <a:pt x="309" y="19"/>
                    <a:pt x="309" y="19"/>
                    <a:pt x="309" y="19"/>
                  </a:cubicBezTo>
                  <a:cubicBezTo>
                    <a:pt x="309" y="9"/>
                    <a:pt x="300" y="4"/>
                    <a:pt x="281" y="4"/>
                  </a:cubicBezTo>
                  <a:cubicBezTo>
                    <a:pt x="261" y="4"/>
                    <a:pt x="252" y="9"/>
                    <a:pt x="252" y="19"/>
                  </a:cubicBezTo>
                  <a:lnTo>
                    <a:pt x="252" y="439"/>
                  </a:lnTo>
                  <a:close/>
                  <a:moveTo>
                    <a:pt x="0" y="439"/>
                  </a:moveTo>
                  <a:cubicBezTo>
                    <a:pt x="0" y="449"/>
                    <a:pt x="8" y="454"/>
                    <a:pt x="28" y="454"/>
                  </a:cubicBezTo>
                  <a:cubicBezTo>
                    <a:pt x="48" y="454"/>
                    <a:pt x="56" y="449"/>
                    <a:pt x="56" y="439"/>
                  </a:cubicBezTo>
                  <a:cubicBezTo>
                    <a:pt x="56" y="157"/>
                    <a:pt x="56" y="157"/>
                    <a:pt x="56" y="157"/>
                  </a:cubicBezTo>
                  <a:cubicBezTo>
                    <a:pt x="56" y="83"/>
                    <a:pt x="85" y="53"/>
                    <a:pt x="165" y="53"/>
                  </a:cubicBezTo>
                  <a:cubicBezTo>
                    <a:pt x="180" y="53"/>
                    <a:pt x="180" y="53"/>
                    <a:pt x="180" y="53"/>
                  </a:cubicBezTo>
                  <a:cubicBezTo>
                    <a:pt x="192" y="53"/>
                    <a:pt x="196" y="43"/>
                    <a:pt x="196" y="27"/>
                  </a:cubicBezTo>
                  <a:cubicBezTo>
                    <a:pt x="196" y="8"/>
                    <a:pt x="185" y="4"/>
                    <a:pt x="154" y="4"/>
                  </a:cubicBezTo>
                  <a:cubicBezTo>
                    <a:pt x="64" y="4"/>
                    <a:pt x="0" y="43"/>
                    <a:pt x="0" y="152"/>
                  </a:cubicBezTo>
                  <a:lnTo>
                    <a:pt x="0" y="4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2" name="Freeform 10">
              <a:extLst>
                <a:ext uri="{FF2B5EF4-FFF2-40B4-BE49-F238E27FC236}">
                  <a16:creationId xmlns:a16="http://schemas.microsoft.com/office/drawing/2014/main" id="{2B91B16B-BC11-E547-8FAC-B9B8D18EA449}"/>
                </a:ext>
              </a:extLst>
            </p:cNvPr>
            <p:cNvSpPr>
              <a:spLocks/>
            </p:cNvSpPr>
            <p:nvPr/>
          </p:nvSpPr>
          <p:spPr bwMode="gray">
            <a:xfrm>
              <a:off x="2880" y="1704"/>
              <a:ext cx="618" cy="916"/>
            </a:xfrm>
            <a:custGeom>
              <a:avLst/>
              <a:gdLst>
                <a:gd name="T0" fmla="*/ 307 w 307"/>
                <a:gd name="T1" fmla="*/ 405 h 455"/>
                <a:gd name="T2" fmla="*/ 307 w 307"/>
                <a:gd name="T3" fmla="*/ 244 h 455"/>
                <a:gd name="T4" fmla="*/ 279 w 307"/>
                <a:gd name="T5" fmla="*/ 229 h 455"/>
                <a:gd name="T6" fmla="*/ 250 w 307"/>
                <a:gd name="T7" fmla="*/ 244 h 455"/>
                <a:gd name="T8" fmla="*/ 250 w 307"/>
                <a:gd name="T9" fmla="*/ 378 h 455"/>
                <a:gd name="T10" fmla="*/ 199 w 307"/>
                <a:gd name="T11" fmla="*/ 408 h 455"/>
                <a:gd name="T12" fmla="*/ 61 w 307"/>
                <a:gd name="T13" fmla="*/ 231 h 455"/>
                <a:gd name="T14" fmla="*/ 238 w 307"/>
                <a:gd name="T15" fmla="*/ 49 h 455"/>
                <a:gd name="T16" fmla="*/ 270 w 307"/>
                <a:gd name="T17" fmla="*/ 49 h 455"/>
                <a:gd name="T18" fmla="*/ 286 w 307"/>
                <a:gd name="T19" fmla="*/ 23 h 455"/>
                <a:gd name="T20" fmla="*/ 244 w 307"/>
                <a:gd name="T21" fmla="*/ 0 h 455"/>
                <a:gd name="T22" fmla="*/ 231 w 307"/>
                <a:gd name="T23" fmla="*/ 0 h 455"/>
                <a:gd name="T24" fmla="*/ 0 w 307"/>
                <a:gd name="T25" fmla="*/ 232 h 455"/>
                <a:gd name="T26" fmla="*/ 198 w 307"/>
                <a:gd name="T27" fmla="*/ 455 h 455"/>
                <a:gd name="T28" fmla="*/ 307 w 307"/>
                <a:gd name="T29" fmla="*/ 40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455">
                  <a:moveTo>
                    <a:pt x="307" y="405"/>
                  </a:moveTo>
                  <a:cubicBezTo>
                    <a:pt x="307" y="244"/>
                    <a:pt x="307" y="244"/>
                    <a:pt x="307" y="244"/>
                  </a:cubicBezTo>
                  <a:cubicBezTo>
                    <a:pt x="307" y="234"/>
                    <a:pt x="298" y="229"/>
                    <a:pt x="279" y="229"/>
                  </a:cubicBezTo>
                  <a:cubicBezTo>
                    <a:pt x="259" y="229"/>
                    <a:pt x="250" y="234"/>
                    <a:pt x="250" y="244"/>
                  </a:cubicBezTo>
                  <a:cubicBezTo>
                    <a:pt x="250" y="378"/>
                    <a:pt x="250" y="378"/>
                    <a:pt x="250" y="378"/>
                  </a:cubicBezTo>
                  <a:cubicBezTo>
                    <a:pt x="250" y="399"/>
                    <a:pt x="241" y="408"/>
                    <a:pt x="199" y="408"/>
                  </a:cubicBezTo>
                  <a:cubicBezTo>
                    <a:pt x="114" y="408"/>
                    <a:pt x="61" y="342"/>
                    <a:pt x="61" y="231"/>
                  </a:cubicBezTo>
                  <a:cubicBezTo>
                    <a:pt x="61" y="115"/>
                    <a:pt x="126" y="49"/>
                    <a:pt x="238" y="49"/>
                  </a:cubicBezTo>
                  <a:cubicBezTo>
                    <a:pt x="270" y="49"/>
                    <a:pt x="270" y="49"/>
                    <a:pt x="270" y="49"/>
                  </a:cubicBezTo>
                  <a:cubicBezTo>
                    <a:pt x="282" y="49"/>
                    <a:pt x="286" y="39"/>
                    <a:pt x="286" y="23"/>
                  </a:cubicBezTo>
                  <a:cubicBezTo>
                    <a:pt x="286" y="4"/>
                    <a:pt x="275" y="0"/>
                    <a:pt x="244" y="0"/>
                  </a:cubicBezTo>
                  <a:cubicBezTo>
                    <a:pt x="231" y="0"/>
                    <a:pt x="231" y="0"/>
                    <a:pt x="231" y="0"/>
                  </a:cubicBezTo>
                  <a:cubicBezTo>
                    <a:pt x="101" y="0"/>
                    <a:pt x="0" y="71"/>
                    <a:pt x="0" y="232"/>
                  </a:cubicBezTo>
                  <a:cubicBezTo>
                    <a:pt x="0" y="386"/>
                    <a:pt x="88" y="455"/>
                    <a:pt x="198" y="455"/>
                  </a:cubicBezTo>
                  <a:cubicBezTo>
                    <a:pt x="286" y="455"/>
                    <a:pt x="307" y="430"/>
                    <a:pt x="307" y="4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3" name="Oval 11">
              <a:extLst>
                <a:ext uri="{FF2B5EF4-FFF2-40B4-BE49-F238E27FC236}">
                  <a16:creationId xmlns:a16="http://schemas.microsoft.com/office/drawing/2014/main" id="{14F8C3C8-4888-7646-B9B4-64EB46A1DA23}"/>
                </a:ext>
              </a:extLst>
            </p:cNvPr>
            <p:cNvSpPr>
              <a:spLocks noChangeArrowheads="1"/>
            </p:cNvSpPr>
            <p:nvPr/>
          </p:nvSpPr>
          <p:spPr bwMode="gray">
            <a:xfrm>
              <a:off x="3778" y="2099"/>
              <a:ext cx="122" cy="12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4" name="Freeform 12">
              <a:extLst>
                <a:ext uri="{FF2B5EF4-FFF2-40B4-BE49-F238E27FC236}">
                  <a16:creationId xmlns:a16="http://schemas.microsoft.com/office/drawing/2014/main" id="{D79D01D1-4E3E-F34B-97D7-2D387E68746E}"/>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sp>
          <p:nvSpPr>
            <p:cNvPr id="26" name="Freeform 13">
              <a:extLst>
                <a:ext uri="{FF2B5EF4-FFF2-40B4-BE49-F238E27FC236}">
                  <a16:creationId xmlns:a16="http://schemas.microsoft.com/office/drawing/2014/main" id="{46549898-6C52-B147-A8F6-A73FDBE6163B}"/>
                </a:ext>
              </a:extLst>
            </p:cNvPr>
            <p:cNvSpPr>
              <a:spLocks/>
            </p:cNvSpPr>
            <p:nvPr/>
          </p:nvSpPr>
          <p:spPr bwMode="gray">
            <a:xfrm>
              <a:off x="4321" y="1029"/>
              <a:ext cx="648" cy="649"/>
            </a:xfrm>
            <a:custGeom>
              <a:avLst/>
              <a:gdLst>
                <a:gd name="T0" fmla="*/ 0 w 648"/>
                <a:gd name="T1" fmla="*/ 649 h 649"/>
                <a:gd name="T2" fmla="*/ 2 w 648"/>
                <a:gd name="T3" fmla="*/ 649 h 649"/>
                <a:gd name="T4" fmla="*/ 648 w 648"/>
                <a:gd name="T5" fmla="*/ 0 h 649"/>
                <a:gd name="T6" fmla="*/ 423 w 648"/>
                <a:gd name="T7" fmla="*/ 0 h 649"/>
                <a:gd name="T8" fmla="*/ 0 w 648"/>
                <a:gd name="T9" fmla="*/ 649 h 649"/>
              </a:gdLst>
              <a:ahLst/>
              <a:cxnLst>
                <a:cxn ang="0">
                  <a:pos x="T0" y="T1"/>
                </a:cxn>
                <a:cxn ang="0">
                  <a:pos x="T2" y="T3"/>
                </a:cxn>
                <a:cxn ang="0">
                  <a:pos x="T4" y="T5"/>
                </a:cxn>
                <a:cxn ang="0">
                  <a:pos x="T6" y="T7"/>
                </a:cxn>
                <a:cxn ang="0">
                  <a:pos x="T8" y="T9"/>
                </a:cxn>
              </a:cxnLst>
              <a:rect l="0" t="0" r="r" b="b"/>
              <a:pathLst>
                <a:path w="648" h="649">
                  <a:moveTo>
                    <a:pt x="0" y="649"/>
                  </a:moveTo>
                  <a:lnTo>
                    <a:pt x="2" y="649"/>
                  </a:lnTo>
                  <a:lnTo>
                    <a:pt x="648" y="0"/>
                  </a:lnTo>
                  <a:lnTo>
                    <a:pt x="423" y="0"/>
                  </a:lnTo>
                  <a:lnTo>
                    <a:pt x="0" y="6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351" dirty="0"/>
            </a:p>
          </p:txBody>
        </p:sp>
      </p:grpSp>
      <p:sp>
        <p:nvSpPr>
          <p:cNvPr id="20" name="shp1">
            <a:extLst>
              <a:ext uri="{FF2B5EF4-FFF2-40B4-BE49-F238E27FC236}">
                <a16:creationId xmlns:a16="http://schemas.microsoft.com/office/drawing/2014/main" id="{1AD9883E-0B1C-504A-A979-9C5803172360}"/>
              </a:ext>
            </a:extLst>
          </p:cNvPr>
          <p:cNvSpPr/>
          <p:nvPr/>
        </p:nvSpPr>
        <p:spPr>
          <a:xfrm>
            <a:off x="192088" y="1"/>
            <a:ext cx="215900" cy="14493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sz="1351"/>
          </a:p>
        </p:txBody>
      </p:sp>
      <p:sp>
        <p:nvSpPr>
          <p:cNvPr id="7" name="copyright"/>
          <p:cNvSpPr txBox="1"/>
          <p:nvPr/>
        </p:nvSpPr>
        <p:spPr>
          <a:xfrm>
            <a:off x="10672209" y="6461671"/>
            <a:ext cx="500617" cy="133790"/>
          </a:xfrm>
          <a:prstGeom prst="rect">
            <a:avLst/>
          </a:prstGeom>
          <a:noFill/>
        </p:spPr>
        <p:txBody>
          <a:bodyPr wrap="none" lIns="0" tIns="0" rIns="0" bIns="0" rtlCol="0" anchor="b" anchorCtr="0">
            <a:noAutofit/>
          </a:bodyPr>
          <a:lstStyle/>
          <a:p>
            <a:pPr marL="0" indent="0" algn="r">
              <a:lnSpc>
                <a:spcPct val="125000"/>
              </a:lnSpc>
              <a:buClr>
                <a:schemeClr val="tx2"/>
              </a:buClr>
              <a:buFont typeface="Wingdings" panose="05000000000000000000" pitchFamily="2" charset="2"/>
              <a:buNone/>
            </a:pPr>
            <a:r>
              <a:rPr lang="en-US" sz="800" dirty="0"/>
              <a:t>© GfK</a:t>
            </a:r>
          </a:p>
        </p:txBody>
      </p:sp>
      <p:sp>
        <p:nvSpPr>
          <p:cNvPr id="28" name="Date Placeholder 27"/>
          <p:cNvSpPr>
            <a:spLocks noGrp="1"/>
          </p:cNvSpPr>
          <p:nvPr>
            <p:ph type="dt" sz="half" idx="2"/>
          </p:nvPr>
        </p:nvSpPr>
        <p:spPr>
          <a:xfrm>
            <a:off x="192088" y="6461671"/>
            <a:ext cx="761512" cy="133790"/>
          </a:xfrm>
          <a:prstGeom prst="rect">
            <a:avLst/>
          </a:prstGeom>
        </p:spPr>
        <p:txBody>
          <a:bodyPr vert="horz" wrap="none" lIns="0" tIns="0" rIns="0" bIns="0" rtlCol="0" anchor="b" anchorCtr="0"/>
          <a:lstStyle>
            <a:lvl1pPr algn="r">
              <a:defRPr sz="800">
                <a:solidFill>
                  <a:schemeClr val="tx1"/>
                </a:solidFill>
              </a:defRPr>
            </a:lvl1pPr>
          </a:lstStyle>
          <a:p>
            <a:r>
              <a:rPr lang="cs-CZ"/>
              <a:t>18. 11. 2019</a:t>
            </a:r>
            <a:endParaRPr lang="en-US" dirty="0"/>
          </a:p>
        </p:txBody>
      </p:sp>
      <p:sp>
        <p:nvSpPr>
          <p:cNvPr id="29" name="Footer Placeholder 28"/>
          <p:cNvSpPr>
            <a:spLocks noGrp="1"/>
          </p:cNvSpPr>
          <p:nvPr>
            <p:ph type="ftr" sz="quarter" idx="3"/>
          </p:nvPr>
        </p:nvSpPr>
        <p:spPr>
          <a:xfrm>
            <a:off x="1076400" y="6461671"/>
            <a:ext cx="8162717" cy="133790"/>
          </a:xfrm>
          <a:prstGeom prst="rect">
            <a:avLst/>
          </a:prstGeom>
        </p:spPr>
        <p:txBody>
          <a:bodyPr vert="horz" lIns="0" tIns="0" rIns="0" bIns="0" rtlCol="0" anchor="b" anchorCtr="0"/>
          <a:lstStyle>
            <a:lvl1pPr marL="144000" indent="-144000" algn="l">
              <a:buClr>
                <a:schemeClr val="tx2"/>
              </a:buClr>
              <a:buFont typeface="Wingdings" panose="05000000000000000000" pitchFamily="2" charset="2"/>
              <a:buChar char="§"/>
              <a:defRPr sz="800">
                <a:solidFill>
                  <a:schemeClr val="tx1"/>
                </a:solidFill>
              </a:defRPr>
            </a:lvl1pPr>
          </a:lstStyle>
          <a:p>
            <a:r>
              <a:rPr lang="pt-BR"/>
              <a:t>U&amp;A: Výzkum trhu placené TV v ČR 2019</a:t>
            </a:r>
            <a:endParaRPr lang="en-US" dirty="0"/>
          </a:p>
        </p:txBody>
      </p:sp>
      <p:sp>
        <p:nvSpPr>
          <p:cNvPr id="30" name="Slide Number Placeholder 29"/>
          <p:cNvSpPr>
            <a:spLocks noGrp="1"/>
          </p:cNvSpPr>
          <p:nvPr>
            <p:ph type="sldNum" sz="quarter" idx="4"/>
          </p:nvPr>
        </p:nvSpPr>
        <p:spPr>
          <a:xfrm>
            <a:off x="11186669" y="6461671"/>
            <a:ext cx="648000" cy="133790"/>
          </a:xfrm>
          <a:prstGeom prst="rect">
            <a:avLst/>
          </a:prstGeom>
        </p:spPr>
        <p:txBody>
          <a:bodyPr vert="horz" lIns="0" tIns="0" rIns="0" bIns="0" rtlCol="0" anchor="b" anchorCtr="0"/>
          <a:lstStyle>
            <a:lvl1pPr algn="r">
              <a:defRPr sz="800">
                <a:solidFill>
                  <a:schemeClr val="tx1"/>
                </a:solidFill>
              </a:defRPr>
            </a:lvl1pPr>
          </a:lstStyle>
          <a:p>
            <a:fld id="{5F3E29E4-0979-4FCA-B4C5-5FC6044C982A}" type="slidenum">
              <a:rPr lang="en-US" smtClean="0"/>
              <a:pPr/>
              <a:t>‹#›</a:t>
            </a:fld>
            <a:endParaRPr lang="en-US"/>
          </a:p>
        </p:txBody>
      </p:sp>
      <p:sp>
        <p:nvSpPr>
          <p:cNvPr id="2" name="Title Placeholder 1"/>
          <p:cNvSpPr>
            <a:spLocks noGrp="1"/>
          </p:cNvSpPr>
          <p:nvPr>
            <p:ph type="title"/>
          </p:nvPr>
        </p:nvSpPr>
        <p:spPr>
          <a:xfrm>
            <a:off x="1075061" y="288922"/>
            <a:ext cx="7910158" cy="6480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075062" y="1629618"/>
            <a:ext cx="10097764" cy="4139357"/>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9522332" y="560408"/>
            <a:ext cx="1340973" cy="326862"/>
          </a:xfrm>
          <a:prstGeom prst="rect">
            <a:avLst/>
          </a:prstGeom>
        </p:spPr>
      </p:pic>
    </p:spTree>
    <p:extLst>
      <p:ext uri="{BB962C8B-B14F-4D97-AF65-F5344CB8AC3E}">
        <p14:creationId xmlns:p14="http://schemas.microsoft.com/office/powerpoint/2010/main" val="3262029566"/>
      </p:ext>
    </p:extLst>
  </p:cSld>
  <p:clrMap bg1="lt1" tx1="dk1" bg2="lt2" tx2="dk2" accent1="accent1" accent2="accent2" accent3="accent3" accent4="accent4" accent5="accent5" accent6="accent6" hlink="hlink" folHlink="folHlink"/>
  <p:sldLayoutIdLst>
    <p:sldLayoutId id="2147483682" r:id="rId1"/>
    <p:sldLayoutId id="2147483669" r:id="rId2"/>
    <p:sldLayoutId id="2147483649" r:id="rId3"/>
    <p:sldLayoutId id="2147483666" r:id="rId4"/>
    <p:sldLayoutId id="2147483662" r:id="rId5"/>
    <p:sldLayoutId id="2147483668" r:id="rId6"/>
    <p:sldLayoutId id="2147483650" r:id="rId7"/>
    <p:sldLayoutId id="2147483660" r:id="rId8"/>
    <p:sldLayoutId id="2147483664" r:id="rId9"/>
    <p:sldLayoutId id="2147483661" r:id="rId10"/>
    <p:sldLayoutId id="2147483670" r:id="rId11"/>
    <p:sldLayoutId id="2147483671" r:id="rId12"/>
    <p:sldLayoutId id="2147483674" r:id="rId13"/>
    <p:sldLayoutId id="2147483675" r:id="rId14"/>
    <p:sldLayoutId id="2147483673" r:id="rId15"/>
    <p:sldLayoutId id="2147483677" r:id="rId16"/>
    <p:sldLayoutId id="2147483676" r:id="rId17"/>
    <p:sldLayoutId id="2147483683" r:id="rId18"/>
    <p:sldLayoutId id="2147483684" r:id="rId19"/>
    <p:sldLayoutId id="2147483681" r:id="rId20"/>
    <p:sldLayoutId id="2147483678" r:id="rId21"/>
    <p:sldLayoutId id="2147483679" r:id="rId22"/>
    <p:sldLayoutId id="2147483680" r:id="rId23"/>
    <p:sldLayoutId id="2147483667" r:id="rId24"/>
    <p:sldLayoutId id="2147483655" r:id="rId25"/>
    <p:sldLayoutId id="2147483658" r:id="rId26"/>
    <p:sldLayoutId id="2147483659" r:id="rId27"/>
  </p:sldLayoutIdLst>
  <p:hf hdr="0"/>
  <p:txStyles>
    <p:titleStyle>
      <a:lvl1pPr algn="l" defTabSz="914400"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319">
          <p15:clr>
            <a:srgbClr val="5ACBF0"/>
          </p15:clr>
        </p15:guide>
        <p15:guide id="3" pos="257">
          <p15:clr>
            <a:srgbClr val="5ACBF0"/>
          </p15:clr>
        </p15:guide>
        <p15:guide id="4" pos="675" userDrawn="1">
          <p15:clr>
            <a:srgbClr val="5ACBF0"/>
          </p15:clr>
        </p15:guide>
        <p15:guide id="5" pos="7038">
          <p15:clr>
            <a:srgbClr val="5ACBF0"/>
          </p15:clr>
        </p15:guide>
        <p15:guide id="6" pos="7446">
          <p15:clr>
            <a:srgbClr val="5ACBF0"/>
          </p15:clr>
        </p15:guide>
        <p15:guide id="7" orient="horz" pos="255">
          <p15:clr>
            <a:srgbClr val="5ACBF0"/>
          </p15:clr>
        </p15:guide>
        <p15:guide id="8" orient="horz" pos="663">
          <p15:clr>
            <a:srgbClr val="5ACBF0"/>
          </p15:clr>
        </p15:guide>
        <p15:guide id="9" orient="horz" pos="799">
          <p15:clr>
            <a:srgbClr val="5ACBF0"/>
          </p15:clr>
        </p15:guide>
        <p15:guide id="10" orient="horz" pos="1026">
          <p15:clr>
            <a:srgbClr val="5ACBF0"/>
          </p15:clr>
        </p15:guide>
        <p15:guide id="11" orient="horz" pos="3634">
          <p15:clr>
            <a:srgbClr val="5ACBF0"/>
          </p15:clr>
        </p15:guide>
        <p15:guide id="12" orient="horz" pos="3929">
          <p15:clr>
            <a:srgbClr val="5ACBF0"/>
          </p15:clr>
        </p15:guide>
        <p15:guide id="13" orient="horz" pos="4133">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notesSlide" Target="../notesSlides/notesSlide6.xml"/><Relationship Id="rId5" Type="http://schemas.openxmlformats.org/officeDocument/2006/relationships/slideLayout" Target="../slideLayouts/slideLayout7.xml"/><Relationship Id="rId4" Type="http://schemas.openxmlformats.org/officeDocument/2006/relationships/tags" Target="../tags/tag39.xml"/></Relationships>
</file>

<file path=ppt/slides/_rels/slide15.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chart" Target="../charts/chart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7.xml"/><Relationship Id="rId5" Type="http://schemas.openxmlformats.org/officeDocument/2006/relationships/slideLayout" Target="../slideLayouts/slideLayout7.xml"/><Relationship Id="rId4" Type="http://schemas.openxmlformats.org/officeDocument/2006/relationships/tags" Target="../tags/tag43.xml"/></Relationships>
</file>

<file path=ppt/slides/_rels/slide16.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notesSlide" Target="../notesSlides/notesSlide8.xml"/><Relationship Id="rId5" Type="http://schemas.openxmlformats.org/officeDocument/2006/relationships/slideLayout" Target="../slideLayouts/slideLayout7.xml"/><Relationship Id="rId4" Type="http://schemas.openxmlformats.org/officeDocument/2006/relationships/tags" Target="../tags/tag4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package" Target="../embeddings/Microsoft_Excel_Worksheet2.xlsx"/><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package" Target="../embeddings/Microsoft_Excel_Worksheet4.xlsx"/><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9.wmf"/><Relationship Id="rId5" Type="http://schemas.openxmlformats.org/officeDocument/2006/relationships/package" Target="../embeddings/Microsoft_Excel_Worksheet6.xlsx"/><Relationship Id="rId4" Type="http://schemas.openxmlformats.org/officeDocument/2006/relationships/chart" Target="../charts/char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9.wmf"/><Relationship Id="rId5" Type="http://schemas.openxmlformats.org/officeDocument/2006/relationships/package" Target="../embeddings/Microsoft_Excel_Worksheet8.xlsx"/><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notesSlide" Target="../notesSlides/notesSlide13.xml"/><Relationship Id="rId5" Type="http://schemas.openxmlformats.org/officeDocument/2006/relationships/slideLayout" Target="../slideLayouts/slideLayout7.xml"/><Relationship Id="rId4" Type="http://schemas.openxmlformats.org/officeDocument/2006/relationships/tags" Target="../tags/tag5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chart" Target="../charts/chart8.xml"/><Relationship Id="rId4"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chart" Target="../charts/chart9.xml"/><Relationship Id="rId4"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slideLayout" Target="../slideLayouts/slideLayout12.xml"/><Relationship Id="rId1" Type="http://schemas.openxmlformats.org/officeDocument/2006/relationships/tags" Target="../tags/tag58.xml"/><Relationship Id="rId4" Type="http://schemas.openxmlformats.org/officeDocument/2006/relationships/chart" Target="../charts/char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Layout" Target="../slideLayouts/slideLayout6.xml"/><Relationship Id="rId4" Type="http://schemas.openxmlformats.org/officeDocument/2006/relationships/tags" Target="../tags/tag14.xml"/><Relationship Id="rId9" Type="http://schemas.openxmlformats.org/officeDocument/2006/relationships/tags" Target="../tags/tag19.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chart" Target="../charts/chart13.xml"/></Relationships>
</file>

<file path=ppt/slides/_rels/slide3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chart" Target="../charts/chart14.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15.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chart" Target="../charts/chart16.xml"/><Relationship Id="rId4"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12.xml"/><Relationship Id="rId4" Type="http://schemas.openxmlformats.org/officeDocument/2006/relationships/chart" Target="../charts/chart19.xml"/></Relationships>
</file>

<file path=ppt/slides/_rels/slide3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chart" Target="../charts/chart21.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chart" Target="../charts/chart20.xm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2.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chart" Target="../charts/chart2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12.xml"/><Relationship Id="rId4" Type="http://schemas.openxmlformats.org/officeDocument/2006/relationships/chart" Target="../charts/chart25.xml"/></Relationships>
</file>

<file path=ppt/slides/_rels/slide38.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chart" Target="../charts/chart30.xml"/><Relationship Id="rId4"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slideLayout" Target="../slideLayouts/slideLayout12.xml"/><Relationship Id="rId1" Type="http://schemas.openxmlformats.org/officeDocument/2006/relationships/tags" Target="../tags/tag6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slide" Target="slide13.xml"/><Relationship Id="rId4" Type="http://schemas.openxmlformats.org/officeDocument/2006/relationships/chart" Target="../charts/chart32.xml"/></Relationships>
</file>

<file path=ppt/slides/_rels/slide44.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chart" Target="../charts/chart34.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4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chart" Target="../charts/chart3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chart" Target="../charts/chart37.xml"/><Relationship Id="rId5" Type="http://schemas.openxmlformats.org/officeDocument/2006/relationships/slideLayout" Target="../slideLayouts/slideLayout11.xml"/><Relationship Id="rId4" Type="http://schemas.openxmlformats.org/officeDocument/2006/relationships/tags" Target="../tags/tag73.xml"/></Relationships>
</file>

<file path=ppt/slides/_rels/slide49.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chart" Target="../charts/chart38.xml"/><Relationship Id="rId4"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40.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slideLayout" Target="../slideLayouts/slideLayout11.xml"/><Relationship Id="rId1" Type="http://schemas.openxmlformats.org/officeDocument/2006/relationships/tags" Target="../tags/tag77.xml"/></Relationships>
</file>

<file path=ppt/slides/_rels/slide5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chart" Target="../charts/chart43.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18.png"/></Relationships>
</file>

<file path=ppt/slides/_rels/slide5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chart" Target="../charts/chart46.xml"/><Relationship Id="rId1" Type="http://schemas.openxmlformats.org/officeDocument/2006/relationships/slideLayout" Target="../slideLayouts/slideLayout11.xml"/><Relationship Id="rId4" Type="http://schemas.openxmlformats.org/officeDocument/2006/relationships/chart" Target="../charts/chart48.xml"/></Relationships>
</file>

<file path=ppt/slides/_rels/slide62.xml.rels><?xml version="1.0" encoding="UTF-8" standalone="yes"?>
<Relationships xmlns="http://schemas.openxmlformats.org/package/2006/relationships"><Relationship Id="rId2" Type="http://schemas.openxmlformats.org/officeDocument/2006/relationships/hyperlink" Target="https://www.gfk.com/cz/" TargetMode="Externa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22.xml"/><Relationship Id="rId4" Type="http://schemas.openxmlformats.org/officeDocument/2006/relationships/image" Target="../media/image46.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tags" Target="../tags/tag32.xml"/><Relationship Id="rId18" Type="http://schemas.openxmlformats.org/officeDocument/2006/relationships/notesSlide" Target="../notesSlides/notesSlide4.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tags" Target="../tags/tag31.xml"/><Relationship Id="rId17" Type="http://schemas.openxmlformats.org/officeDocument/2006/relationships/slideLayout" Target="../slideLayouts/slideLayout7.xml"/><Relationship Id="rId2" Type="http://schemas.openxmlformats.org/officeDocument/2006/relationships/tags" Target="../tags/tag21.xml"/><Relationship Id="rId16" Type="http://schemas.openxmlformats.org/officeDocument/2006/relationships/tags" Target="../tags/tag35.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5" Type="http://schemas.openxmlformats.org/officeDocument/2006/relationships/tags" Target="../tags/tag24.xml"/><Relationship Id="rId15" Type="http://schemas.openxmlformats.org/officeDocument/2006/relationships/tags" Target="../tags/tag34.xml"/><Relationship Id="rId10" Type="http://schemas.openxmlformats.org/officeDocument/2006/relationships/tags" Target="../tags/tag29.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tags" Target="../tags/tag3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cs-CZ"/>
              <a:t>18. 11. 2019</a:t>
            </a:r>
            <a:endParaRPr lang="en-US" dirty="0"/>
          </a:p>
        </p:txBody>
      </p:sp>
      <p:sp>
        <p:nvSpPr>
          <p:cNvPr id="3" name="Footer Placeholder 2"/>
          <p:cNvSpPr>
            <a:spLocks noGrp="1"/>
          </p:cNvSpPr>
          <p:nvPr>
            <p:ph type="ftr" sz="quarter" idx="11"/>
          </p:nvPr>
        </p:nvSpPr>
        <p:spPr/>
        <p:txBody>
          <a:bodyPr/>
          <a:lstStyle/>
          <a:p>
            <a:r>
              <a:rPr lang="pt-BR"/>
              <a:t>U&amp;A: Výzkum trhu placené TV v ČR 2019</a:t>
            </a:r>
            <a:endParaRPr lang="en-US" dirty="0"/>
          </a:p>
        </p:txBody>
      </p:sp>
      <p:sp>
        <p:nvSpPr>
          <p:cNvPr id="4" name="Slide Number Placeholder 3"/>
          <p:cNvSpPr>
            <a:spLocks noGrp="1"/>
          </p:cNvSpPr>
          <p:nvPr>
            <p:ph type="sldNum" sz="quarter" idx="12"/>
          </p:nvPr>
        </p:nvSpPr>
        <p:spPr/>
        <p:txBody>
          <a:bodyPr/>
          <a:lstStyle/>
          <a:p>
            <a:fld id="{8E3B25F7-8D1F-44B5-B485-EE3C438CFD7B}" type="slidenum">
              <a:rPr lang="en-US" smtClean="0"/>
              <a:pPr/>
              <a:t>1</a:t>
            </a:fld>
            <a:endParaRPr lang="en-US"/>
          </a:p>
        </p:txBody>
      </p:sp>
      <p:sp>
        <p:nvSpPr>
          <p:cNvPr id="9" name="Title 8"/>
          <p:cNvSpPr>
            <a:spLocks noGrp="1"/>
          </p:cNvSpPr>
          <p:nvPr>
            <p:ph type="ctrTitle"/>
          </p:nvPr>
        </p:nvSpPr>
        <p:spPr>
          <a:xfrm>
            <a:off x="417600" y="1988990"/>
            <a:ext cx="3911119" cy="2236264"/>
          </a:xfrm>
        </p:spPr>
        <p:txBody>
          <a:bodyPr/>
          <a:lstStyle/>
          <a:p>
            <a:r>
              <a:rPr lang="pt-BR" sz="3200" dirty="0"/>
              <a:t>U&amp;A</a:t>
            </a:r>
            <a:r>
              <a:rPr lang="cs-CZ" sz="3200" dirty="0"/>
              <a:t>:</a:t>
            </a:r>
            <a:br>
              <a:rPr lang="pt-BR" sz="3200" dirty="0"/>
            </a:br>
            <a:r>
              <a:rPr lang="pt-BR" sz="3200" dirty="0"/>
              <a:t>Výzkum trhu placené TV v ČR 2019</a:t>
            </a:r>
            <a:endParaRPr lang="en-US" sz="3200" dirty="0"/>
          </a:p>
        </p:txBody>
      </p:sp>
      <p:sp>
        <p:nvSpPr>
          <p:cNvPr id="10" name="Subtitle 9"/>
          <p:cNvSpPr>
            <a:spLocks noGrp="1"/>
          </p:cNvSpPr>
          <p:nvPr>
            <p:ph type="subTitle" idx="1"/>
          </p:nvPr>
        </p:nvSpPr>
        <p:spPr>
          <a:xfrm>
            <a:off x="417600" y="4454378"/>
            <a:ext cx="3480145" cy="717825"/>
          </a:xfrm>
        </p:spPr>
        <p:txBody>
          <a:bodyPr/>
          <a:lstStyle/>
          <a:p>
            <a:r>
              <a:rPr lang="cs-CZ" dirty="0"/>
              <a:t>Zpráva z kvantitativního výzkumu pro DIGI CZ s.r.o.</a:t>
            </a:r>
            <a:endParaRPr lang="en-US" dirty="0"/>
          </a:p>
        </p:txBody>
      </p:sp>
      <p:sp>
        <p:nvSpPr>
          <p:cNvPr id="13" name="Text Placeholder 12"/>
          <p:cNvSpPr>
            <a:spLocks noGrp="1"/>
          </p:cNvSpPr>
          <p:nvPr>
            <p:ph type="body" sz="quarter" idx="15"/>
          </p:nvPr>
        </p:nvSpPr>
        <p:spPr>
          <a:xfrm>
            <a:off x="417600" y="5339108"/>
            <a:ext cx="2342378" cy="296332"/>
          </a:xfrm>
        </p:spPr>
        <p:txBody>
          <a:bodyPr/>
          <a:lstStyle/>
          <a:p>
            <a:r>
              <a:rPr lang="en-US" dirty="0"/>
              <a:t>GfK Marketing Effectiveness </a:t>
            </a:r>
          </a:p>
          <a:p>
            <a:r>
              <a:rPr lang="en-US" dirty="0"/>
              <a:t>&amp; Consumer Insights</a:t>
            </a:r>
          </a:p>
          <a:p>
            <a:endParaRPr lang="en-US" dirty="0"/>
          </a:p>
          <a:p>
            <a:r>
              <a:rPr lang="cs-CZ"/>
              <a:t>UPDATE 25</a:t>
            </a:r>
            <a:r>
              <a:rPr lang="en-US"/>
              <a:t>. </a:t>
            </a:r>
            <a:r>
              <a:rPr lang="en-US" dirty="0"/>
              <a:t>11. 2019</a:t>
            </a:r>
            <a:endParaRPr lang="cs-CZ" dirty="0"/>
          </a:p>
        </p:txBody>
      </p:sp>
      <p:pic>
        <p:nvPicPr>
          <p:cNvPr id="16" name="Picture Placeholder 15">
            <a:extLst>
              <a:ext uri="{FF2B5EF4-FFF2-40B4-BE49-F238E27FC236}">
                <a16:creationId xmlns:a16="http://schemas.microsoft.com/office/drawing/2014/main" id="{EA08F6B0-87ED-41E8-84E5-63958DD33AB5}"/>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4069"/>
          <a:stretch/>
        </p:blipFill>
        <p:spPr>
          <a:xfrm>
            <a:off x="3376226" y="0"/>
            <a:ext cx="8815774" cy="6858000"/>
          </a:xfrm>
        </p:spPr>
      </p:pic>
    </p:spTree>
    <p:extLst>
      <p:ext uri="{BB962C8B-B14F-4D97-AF65-F5344CB8AC3E}">
        <p14:creationId xmlns:p14="http://schemas.microsoft.com/office/powerpoint/2010/main" val="478265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C76417-A4AE-4538-937C-C614D549F350}"/>
              </a:ext>
            </a:extLst>
          </p:cNvPr>
          <p:cNvSpPr>
            <a:spLocks noGrp="1"/>
          </p:cNvSpPr>
          <p:nvPr>
            <p:ph type="dt" sz="half" idx="14"/>
          </p:nvPr>
        </p:nvSpPr>
        <p:spPr/>
        <p:txBody>
          <a:bodyPr/>
          <a:lstStyle/>
          <a:p>
            <a:r>
              <a:rPr lang="cs-CZ"/>
              <a:t>18. 11. 2019</a:t>
            </a:r>
            <a:endParaRPr lang="en-US" dirty="0"/>
          </a:p>
        </p:txBody>
      </p:sp>
      <p:sp>
        <p:nvSpPr>
          <p:cNvPr id="3" name="Footer Placeholder 2">
            <a:extLst>
              <a:ext uri="{FF2B5EF4-FFF2-40B4-BE49-F238E27FC236}">
                <a16:creationId xmlns:a16="http://schemas.microsoft.com/office/drawing/2014/main" id="{E2B02CB0-23B9-49E3-9C3D-5F1EBCCBA9B7}"/>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AA5529F6-0E20-4872-AAE9-CDB62C96F4AB}"/>
              </a:ext>
            </a:extLst>
          </p:cNvPr>
          <p:cNvSpPr>
            <a:spLocks noGrp="1"/>
          </p:cNvSpPr>
          <p:nvPr>
            <p:ph type="sldNum" sz="quarter" idx="16"/>
          </p:nvPr>
        </p:nvSpPr>
        <p:spPr/>
        <p:txBody>
          <a:bodyPr/>
          <a:lstStyle/>
          <a:p>
            <a:fld id="{5F3E29E4-0979-4FCA-B4C5-5FC6044C982A}" type="slidenum">
              <a:rPr lang="en-US" smtClean="0"/>
              <a:t>10</a:t>
            </a:fld>
            <a:endParaRPr lang="en-US"/>
          </a:p>
        </p:txBody>
      </p:sp>
      <p:sp>
        <p:nvSpPr>
          <p:cNvPr id="5" name="Title 4">
            <a:extLst>
              <a:ext uri="{FF2B5EF4-FFF2-40B4-BE49-F238E27FC236}">
                <a16:creationId xmlns:a16="http://schemas.microsoft.com/office/drawing/2014/main" id="{E584D7E9-76C0-4080-9447-ABC03A3D9A41}"/>
              </a:ext>
            </a:extLst>
          </p:cNvPr>
          <p:cNvSpPr>
            <a:spLocks noGrp="1"/>
          </p:cNvSpPr>
          <p:nvPr>
            <p:ph type="title"/>
          </p:nvPr>
        </p:nvSpPr>
        <p:spPr/>
        <p:txBody>
          <a:bodyPr/>
          <a:lstStyle/>
          <a:p>
            <a:r>
              <a:rPr lang="cs-CZ" dirty="0"/>
              <a:t>Doporučení</a:t>
            </a:r>
          </a:p>
        </p:txBody>
      </p:sp>
      <p:sp>
        <p:nvSpPr>
          <p:cNvPr id="6" name="Subtitle 5">
            <a:extLst>
              <a:ext uri="{FF2B5EF4-FFF2-40B4-BE49-F238E27FC236}">
                <a16:creationId xmlns:a16="http://schemas.microsoft.com/office/drawing/2014/main" id="{9E52CA38-FF75-4BAD-B320-4CA3639B6E37}"/>
              </a:ext>
            </a:extLst>
          </p:cNvPr>
          <p:cNvSpPr>
            <a:spLocks noGrp="1"/>
          </p:cNvSpPr>
          <p:nvPr>
            <p:ph type="subTitle" idx="13"/>
          </p:nvPr>
        </p:nvSpPr>
        <p:spPr/>
        <p:txBody>
          <a:bodyPr/>
          <a:lstStyle/>
          <a:p>
            <a:r>
              <a:rPr lang="cs-CZ" dirty="0"/>
              <a:t>Doporučení pro rebranding značky DIGI na značku </a:t>
            </a:r>
            <a:r>
              <a:rPr lang="cs-CZ" dirty="0" err="1"/>
              <a:t>Telly</a:t>
            </a:r>
            <a:endParaRPr lang="cs-CZ" dirty="0"/>
          </a:p>
        </p:txBody>
      </p:sp>
      <p:sp>
        <p:nvSpPr>
          <p:cNvPr id="9" name="Zástupný obsah 6">
            <a:extLst>
              <a:ext uri="{FF2B5EF4-FFF2-40B4-BE49-F238E27FC236}">
                <a16:creationId xmlns:a16="http://schemas.microsoft.com/office/drawing/2014/main" id="{11D9E1D7-C64B-4D3D-8AC9-1DB21D8BBC16}"/>
              </a:ext>
            </a:extLst>
          </p:cNvPr>
          <p:cNvSpPr>
            <a:spLocks noGrp="1"/>
          </p:cNvSpPr>
          <p:nvPr>
            <p:ph idx="1"/>
          </p:nvPr>
        </p:nvSpPr>
        <p:spPr>
          <a:xfrm>
            <a:off x="1075061" y="1629618"/>
            <a:ext cx="8859623" cy="648000"/>
          </a:xfrm>
        </p:spPr>
        <p:txBody>
          <a:bodyPr/>
          <a:lstStyle/>
          <a:p>
            <a:r>
              <a:rPr lang="cs-CZ" sz="1400" dirty="0"/>
              <a:t>Rebranding je příležitostí umocnit to, co je na značce DIGI nosné. Je také příležitostí nastavit vyšší standard komunikace a identity značky.</a:t>
            </a:r>
          </a:p>
          <a:p>
            <a:r>
              <a:rPr lang="cs-CZ" sz="1400" dirty="0"/>
              <a:t>Cílem </a:t>
            </a:r>
            <a:r>
              <a:rPr lang="cs-CZ" sz="1400" dirty="0" err="1"/>
              <a:t>rebrandingu</a:t>
            </a:r>
            <a:r>
              <a:rPr lang="cs-CZ" sz="1400" dirty="0"/>
              <a:t> by mělo být:</a:t>
            </a:r>
          </a:p>
          <a:p>
            <a:pPr lvl="1"/>
            <a:r>
              <a:rPr lang="cs-CZ" sz="1400" b="1" dirty="0"/>
              <a:t>Přenést silné vlastnosti značky DIGI:</a:t>
            </a:r>
          </a:p>
          <a:p>
            <a:pPr lvl="2"/>
            <a:r>
              <a:rPr lang="cs-CZ" sz="1400" dirty="0"/>
              <a:t>Značka není ukotvená v jednom typu příjmu (jako Skylink nebo freeSAT), umožňuje kombinaci s internetem. Stávající bázi zákazníků se satelitním připojením může pod značkou </a:t>
            </a:r>
            <a:r>
              <a:rPr lang="cs-CZ" sz="1400" dirty="0" err="1"/>
              <a:t>Telly</a:t>
            </a:r>
            <a:r>
              <a:rPr lang="cs-CZ" sz="1400" dirty="0"/>
              <a:t> nabídnout lepší produkt (pokročilé funkce internetové televize) za stejnou nebo obdobnou cenu. Může tak zároveň posílit atributy spolehlivé značky, která má kvalitní zákaznický servis, o vše se postará a jedná férově a transparentně.</a:t>
            </a:r>
          </a:p>
          <a:p>
            <a:pPr lvl="2"/>
            <a:r>
              <a:rPr lang="cs-CZ" sz="1400" dirty="0"/>
              <a:t>DIGI má renomé středně velké značky s tradicí, která zároveň nepatří mezi „giganty“ telekomunikačního průmyslu – O2, T-Mobile a UPC/Vodafone. Mimo „gigantů“ je DIGI nejznámějším poskytovatelem služeb na síti CETIN, s dostatečným náskokem např. na AIM / </a:t>
            </a:r>
            <a:r>
              <a:rPr lang="cs-CZ" sz="1400" dirty="0" err="1"/>
              <a:t>Avonet</a:t>
            </a:r>
            <a:r>
              <a:rPr lang="cs-CZ" sz="1400" dirty="0"/>
              <a:t> s Kuki TV.</a:t>
            </a:r>
          </a:p>
        </p:txBody>
      </p:sp>
      <p:pic>
        <p:nvPicPr>
          <p:cNvPr id="12" name="Picture 11">
            <a:extLst>
              <a:ext uri="{FF2B5EF4-FFF2-40B4-BE49-F238E27FC236}">
                <a16:creationId xmlns:a16="http://schemas.microsoft.com/office/drawing/2014/main" id="{7AA94360-8AC7-438C-BB9B-D80A7AEFAF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5527" y="2543423"/>
            <a:ext cx="1638300" cy="952500"/>
          </a:xfrm>
          <a:prstGeom prst="rect">
            <a:avLst/>
          </a:prstGeom>
        </p:spPr>
      </p:pic>
      <p:sp>
        <p:nvSpPr>
          <p:cNvPr id="15" name="Rectangle 14">
            <a:extLst>
              <a:ext uri="{FF2B5EF4-FFF2-40B4-BE49-F238E27FC236}">
                <a16:creationId xmlns:a16="http://schemas.microsoft.com/office/drawing/2014/main" id="{56876F87-0C29-4B4A-BF44-BA0C4251E703}"/>
              </a:ext>
            </a:extLst>
          </p:cNvPr>
          <p:cNvSpPr/>
          <p:nvPr/>
        </p:nvSpPr>
        <p:spPr>
          <a:xfrm>
            <a:off x="9934686" y="2092752"/>
            <a:ext cx="1899983" cy="1434518"/>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13" name="TextBox 12">
            <a:extLst>
              <a:ext uri="{FF2B5EF4-FFF2-40B4-BE49-F238E27FC236}">
                <a16:creationId xmlns:a16="http://schemas.microsoft.com/office/drawing/2014/main" id="{FB6EDCE3-8852-4D0F-8E3A-A3EF7F4BBB11}"/>
              </a:ext>
            </a:extLst>
          </p:cNvPr>
          <p:cNvSpPr txBox="1"/>
          <p:nvPr/>
        </p:nvSpPr>
        <p:spPr>
          <a:xfrm>
            <a:off x="10193459" y="1875240"/>
            <a:ext cx="1382435" cy="532400"/>
          </a:xfrm>
          <a:prstGeom prst="rect">
            <a:avLst/>
          </a:prstGeom>
          <a:solidFill>
            <a:schemeClr val="bg1"/>
          </a:solidFill>
        </p:spPr>
        <p:txBody>
          <a:bodyPr wrap="square" lIns="0" tIns="0" rIns="0" bIns="0" rtlCol="0">
            <a:noAutofit/>
          </a:bodyPr>
          <a:lstStyle/>
          <a:p>
            <a:pPr algn="ctr">
              <a:lnSpc>
                <a:spcPct val="125000"/>
              </a:lnSpc>
              <a:buClr>
                <a:schemeClr val="tx2"/>
              </a:buClr>
            </a:pPr>
            <a:r>
              <a:rPr lang="cs-CZ" sz="1000" dirty="0"/>
              <a:t>Rebranding je možno pojmout jako pozvolný přechod</a:t>
            </a:r>
          </a:p>
        </p:txBody>
      </p:sp>
      <p:sp>
        <p:nvSpPr>
          <p:cNvPr id="17" name="Zástupný obsah 6">
            <a:extLst>
              <a:ext uri="{FF2B5EF4-FFF2-40B4-BE49-F238E27FC236}">
                <a16:creationId xmlns:a16="http://schemas.microsoft.com/office/drawing/2014/main" id="{2C0A2066-C441-4427-955D-337CABBEABD4}"/>
              </a:ext>
            </a:extLst>
          </p:cNvPr>
          <p:cNvSpPr txBox="1">
            <a:spLocks/>
          </p:cNvSpPr>
          <p:nvPr/>
        </p:nvSpPr>
        <p:spPr>
          <a:xfrm>
            <a:off x="1075060" y="5171989"/>
            <a:ext cx="10396761" cy="648000"/>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baseline="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lvl="1"/>
            <a:r>
              <a:rPr lang="cs-CZ" sz="1400" b="1" dirty="0"/>
              <a:t>Pracovat na aspektech, kde má značka DIGI potenciál pro zlepšení:</a:t>
            </a:r>
          </a:p>
          <a:p>
            <a:pPr lvl="2"/>
            <a:r>
              <a:rPr lang="cs-CZ" sz="1400" dirty="0"/>
              <a:t>Nedostatečně sjednocená vizuální a komunikační identita</a:t>
            </a:r>
          </a:p>
          <a:p>
            <a:pPr lvl="2"/>
            <a:r>
              <a:rPr lang="cs-CZ" sz="1400" dirty="0"/>
              <a:t>Image lidové značky poskytující služby pro „obyčejného člověka“ za hubičku. </a:t>
            </a:r>
            <a:r>
              <a:rPr lang="cs-CZ" sz="1400" dirty="0" err="1"/>
              <a:t>Telly</a:t>
            </a:r>
            <a:r>
              <a:rPr lang="cs-CZ" sz="1400" dirty="0"/>
              <a:t> by měla být hlasatelem moderní, duševně mladé televize, která se přizpůsobuje tužbám a potřebám uživatele.</a:t>
            </a:r>
          </a:p>
        </p:txBody>
      </p:sp>
    </p:spTree>
    <p:extLst>
      <p:ext uri="{BB962C8B-B14F-4D97-AF65-F5344CB8AC3E}">
        <p14:creationId xmlns:p14="http://schemas.microsoft.com/office/powerpoint/2010/main" val="53306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C76417-A4AE-4538-937C-C614D549F350}"/>
              </a:ext>
            </a:extLst>
          </p:cNvPr>
          <p:cNvSpPr>
            <a:spLocks noGrp="1"/>
          </p:cNvSpPr>
          <p:nvPr>
            <p:ph type="dt" sz="half" idx="14"/>
          </p:nvPr>
        </p:nvSpPr>
        <p:spPr/>
        <p:txBody>
          <a:bodyPr/>
          <a:lstStyle/>
          <a:p>
            <a:r>
              <a:rPr lang="cs-CZ"/>
              <a:t>18. 11. 2019</a:t>
            </a:r>
            <a:endParaRPr lang="en-US" dirty="0"/>
          </a:p>
        </p:txBody>
      </p:sp>
      <p:sp>
        <p:nvSpPr>
          <p:cNvPr id="3" name="Footer Placeholder 2">
            <a:extLst>
              <a:ext uri="{FF2B5EF4-FFF2-40B4-BE49-F238E27FC236}">
                <a16:creationId xmlns:a16="http://schemas.microsoft.com/office/drawing/2014/main" id="{E2B02CB0-23B9-49E3-9C3D-5F1EBCCBA9B7}"/>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AA5529F6-0E20-4872-AAE9-CDB62C96F4AB}"/>
              </a:ext>
            </a:extLst>
          </p:cNvPr>
          <p:cNvSpPr>
            <a:spLocks noGrp="1"/>
          </p:cNvSpPr>
          <p:nvPr>
            <p:ph type="sldNum" sz="quarter" idx="16"/>
          </p:nvPr>
        </p:nvSpPr>
        <p:spPr/>
        <p:txBody>
          <a:bodyPr/>
          <a:lstStyle/>
          <a:p>
            <a:fld id="{5F3E29E4-0979-4FCA-B4C5-5FC6044C982A}" type="slidenum">
              <a:rPr lang="en-US" smtClean="0"/>
              <a:t>11</a:t>
            </a:fld>
            <a:endParaRPr lang="en-US"/>
          </a:p>
        </p:txBody>
      </p:sp>
      <p:sp>
        <p:nvSpPr>
          <p:cNvPr id="5" name="Title 4">
            <a:extLst>
              <a:ext uri="{FF2B5EF4-FFF2-40B4-BE49-F238E27FC236}">
                <a16:creationId xmlns:a16="http://schemas.microsoft.com/office/drawing/2014/main" id="{E584D7E9-76C0-4080-9447-ABC03A3D9A41}"/>
              </a:ext>
            </a:extLst>
          </p:cNvPr>
          <p:cNvSpPr>
            <a:spLocks noGrp="1"/>
          </p:cNvSpPr>
          <p:nvPr>
            <p:ph type="title"/>
          </p:nvPr>
        </p:nvSpPr>
        <p:spPr/>
        <p:txBody>
          <a:bodyPr/>
          <a:lstStyle/>
          <a:p>
            <a:r>
              <a:rPr lang="cs-CZ" dirty="0"/>
              <a:t>Doporučení</a:t>
            </a:r>
          </a:p>
        </p:txBody>
      </p:sp>
      <p:graphicFrame>
        <p:nvGraphicFramePr>
          <p:cNvPr id="18" name="Table 17">
            <a:extLst>
              <a:ext uri="{FF2B5EF4-FFF2-40B4-BE49-F238E27FC236}">
                <a16:creationId xmlns:a16="http://schemas.microsoft.com/office/drawing/2014/main" id="{9C01F9E0-D23E-4C90-9233-F9F0A8D21272}"/>
              </a:ext>
            </a:extLst>
          </p:cNvPr>
          <p:cNvGraphicFramePr>
            <a:graphicFrameLocks noGrp="1"/>
          </p:cNvGraphicFramePr>
          <p:nvPr>
            <p:extLst>
              <p:ext uri="{D42A27DB-BD31-4B8C-83A1-F6EECF244321}">
                <p14:modId xmlns:p14="http://schemas.microsoft.com/office/powerpoint/2010/main" val="2698708527"/>
              </p:ext>
            </p:extLst>
          </p:nvPr>
        </p:nvGraphicFramePr>
        <p:xfrm>
          <a:off x="1075061" y="1454713"/>
          <a:ext cx="10759608" cy="4776003"/>
        </p:xfrm>
        <a:graphic>
          <a:graphicData uri="http://schemas.openxmlformats.org/drawingml/2006/table">
            <a:tbl>
              <a:tblPr>
                <a:tableStyleId>{5C22544A-7EE6-4342-B048-85BDC9FD1C3A}</a:tableStyleId>
              </a:tblPr>
              <a:tblGrid>
                <a:gridCol w="3935376">
                  <a:extLst>
                    <a:ext uri="{9D8B030D-6E8A-4147-A177-3AD203B41FA5}">
                      <a16:colId xmlns:a16="http://schemas.microsoft.com/office/drawing/2014/main" val="20000"/>
                    </a:ext>
                  </a:extLst>
                </a:gridCol>
                <a:gridCol w="779170">
                  <a:extLst>
                    <a:ext uri="{9D8B030D-6E8A-4147-A177-3AD203B41FA5}">
                      <a16:colId xmlns:a16="http://schemas.microsoft.com/office/drawing/2014/main" val="2974838979"/>
                    </a:ext>
                  </a:extLst>
                </a:gridCol>
                <a:gridCol w="6045062">
                  <a:extLst>
                    <a:ext uri="{9D8B030D-6E8A-4147-A177-3AD203B41FA5}">
                      <a16:colId xmlns:a16="http://schemas.microsoft.com/office/drawing/2014/main" val="2707976540"/>
                    </a:ext>
                  </a:extLst>
                </a:gridCol>
              </a:tblGrid>
              <a:tr h="360000">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2400" kern="1200" baseline="0" dirty="0">
                          <a:solidFill>
                            <a:schemeClr val="tx1"/>
                          </a:solidFill>
                          <a:latin typeface="+mn-lt"/>
                          <a:ea typeface="+mn-ea"/>
                          <a:cs typeface="+mn-cs"/>
                        </a:rPr>
                        <a:t>Zjištění:</a:t>
                      </a:r>
                      <a:endParaRPr lang="en-US" sz="2400" kern="1200" baseline="0" dirty="0">
                        <a:solidFill>
                          <a:schemeClr val="tx1"/>
                        </a:solidFill>
                        <a:latin typeface="+mn-lt"/>
                        <a:ea typeface="+mn-ea"/>
                        <a:cs typeface="+mn-cs"/>
                      </a:endParaRPr>
                    </a:p>
                  </a:txBody>
                  <a:tcPr marL="72000" marR="108000" marT="0" marB="0" anchor="ctr">
                    <a:lnL w="12700" cap="flat" cmpd="sng" algn="ctr">
                      <a:no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endParaRPr lang="cs-CZ" sz="3200" noProof="0" dirty="0">
                        <a:solidFill>
                          <a:schemeClr val="bg1"/>
                        </a:solidFill>
                        <a:latin typeface="+mj-lt"/>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2400" kern="1200" baseline="0" dirty="0">
                          <a:solidFill>
                            <a:schemeClr val="tx1"/>
                          </a:solidFill>
                          <a:latin typeface="+mn-lt"/>
                          <a:ea typeface="+mn-ea"/>
                          <a:cs typeface="+mn-cs"/>
                        </a:rPr>
                        <a:t>Doporučení:</a:t>
                      </a:r>
                      <a:endParaRPr lang="en-US" sz="2400" kern="1200" baseline="0" dirty="0">
                        <a:solidFill>
                          <a:schemeClr val="tx1"/>
                        </a:solidFill>
                        <a:latin typeface="+mn-lt"/>
                        <a:ea typeface="+mn-ea"/>
                        <a:cs typeface="+mn-cs"/>
                      </a:endParaRPr>
                    </a:p>
                  </a:txBody>
                  <a:tcPr marL="36000" marR="216000" marT="0" marB="0" anchor="ctr">
                    <a:lnL w="12700" cap="flat" cmpd="sng" algn="ctr">
                      <a:noFill/>
                      <a:prstDash val="solid"/>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0335596"/>
                  </a:ext>
                </a:extLst>
              </a:tr>
              <a:tr h="142944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tx1"/>
                          </a:solidFill>
                          <a:latin typeface="+mn-lt"/>
                          <a:ea typeface="+mn-ea"/>
                          <a:cs typeface="+mn-cs"/>
                        </a:rPr>
                        <a:t>Internetová televize pomalu roste na úkor satelitního typu příjmu; 70 procent uživatelů kabelové a internetové TV využívá od svého poskytovatele i internet.</a:t>
                      </a:r>
                      <a:endParaRPr lang="cs-CZ" sz="1400" noProof="0" dirty="0">
                        <a:solidFill>
                          <a:schemeClr val="tx1"/>
                        </a:solidFill>
                        <a:latin typeface="+mn-lt"/>
                      </a:endParaRPr>
                    </a:p>
                  </a:txBody>
                  <a:tcPr marL="72000" marR="108000" marT="0" marB="0" anchor="ctr">
                    <a:lnL w="12700" cap="flat" cmpd="sng" algn="ctr">
                      <a:noFill/>
                      <a:prstDash val="sysDot"/>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3200" noProof="0" dirty="0">
                          <a:solidFill>
                            <a:schemeClr val="bg1"/>
                          </a:solidFill>
                          <a:latin typeface="+mj-lt"/>
                          <a:sym typeface="Wingdings" panose="05000000000000000000" pitchFamily="2" charset="2"/>
                        </a:rPr>
                        <a:t></a:t>
                      </a:r>
                      <a:endParaRPr lang="cs-CZ" sz="3200" noProof="0" dirty="0">
                        <a:solidFill>
                          <a:schemeClr val="bg1"/>
                        </a:solidFill>
                        <a:latin typeface="+mj-lt"/>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noProof="0" dirty="0">
                          <a:solidFill>
                            <a:schemeClr val="bg1"/>
                          </a:solidFill>
                          <a:latin typeface="+mj-lt"/>
                        </a:rPr>
                        <a:t>Zaměřte svou pozornost na internetovou televizi, komunikujte její výhody. Motivujte stávající zákazníky se satelitní televizí k přechodu na OTT, kde to dovolí rychlost internetu. Kde ne, zajistěte retenci na satelitním příjmu.</a:t>
                      </a:r>
                    </a:p>
                  </a:txBody>
                  <a:tcPr marL="36000" marR="216000" marT="0" marB="0" anchor="ctr">
                    <a:lnL w="6350" cap="flat" cmpd="sng" algn="ctr">
                      <a:solidFill>
                        <a:schemeClr val="tx1"/>
                      </a:solidFill>
                      <a:prstDash val="solid"/>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8190"/>
                    </a:solidFill>
                  </a:tcPr>
                </a:tc>
                <a:extLst>
                  <a:ext uri="{0D108BD9-81ED-4DB2-BD59-A6C34878D82A}">
                    <a16:rowId xmlns:a16="http://schemas.microsoft.com/office/drawing/2014/main" val="10000"/>
                  </a:ext>
                </a:extLst>
              </a:tr>
              <a:tr h="142944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tx1"/>
                          </a:solidFill>
                          <a:latin typeface="+mn-lt"/>
                          <a:ea typeface="+mn-ea"/>
                          <a:cs typeface="+mn-cs"/>
                        </a:rPr>
                        <a:t>Ačkoliv placenou televizi v ČR využívá „jen“ 60 procent populace, téměř všichni v nějaké formě sledují televizi a mají k ní postoj. Na základě postojů k funkcionalitám televize lze připravit segmentaci aplikovatelnou na populaci.</a:t>
                      </a:r>
                    </a:p>
                  </a:txBody>
                  <a:tcPr marL="72000" marR="108000" marT="0" marB="0" anchor="ctr">
                    <a:lnL w="12700" cap="flat" cmpd="sng" algn="ctr">
                      <a:noFill/>
                      <a:prstDash val="sysDot"/>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3200" kern="1200" noProof="0" dirty="0">
                          <a:solidFill>
                            <a:schemeClr val="bg1"/>
                          </a:solidFill>
                          <a:latin typeface="+mj-lt"/>
                          <a:ea typeface="+mn-ea"/>
                          <a:cs typeface="+mn-cs"/>
                          <a:sym typeface="Wingdings" panose="05000000000000000000" pitchFamily="2" charset="2"/>
                        </a:rPr>
                        <a:t></a:t>
                      </a:r>
                      <a:endParaRPr lang="cs-CZ" sz="3200" kern="1200" noProof="0" dirty="0">
                        <a:solidFill>
                          <a:schemeClr val="bg1"/>
                        </a:solidFill>
                        <a:latin typeface="+mj-lt"/>
                        <a:ea typeface="+mn-ea"/>
                        <a:cs typeface="+mn-cs"/>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bg1"/>
                          </a:solidFill>
                          <a:latin typeface="+mj-lt"/>
                          <a:ea typeface="+mn-ea"/>
                          <a:cs typeface="+mn-cs"/>
                        </a:rPr>
                        <a:t>Komunikujte sdělení relevantní pro daný segment. Pro někoho je důležité, aby vše fungovalo, </a:t>
                      </a:r>
                      <a:r>
                        <a:rPr lang="pl-PL" sz="1400" kern="1200" noProof="0" dirty="0">
                          <a:solidFill>
                            <a:schemeClr val="bg1"/>
                          </a:solidFill>
                          <a:latin typeface="+mj-lt"/>
                          <a:ea typeface="+mn-ea"/>
                          <a:cs typeface="+mn-cs"/>
                        </a:rPr>
                        <a:t>jak má, aby nemuseli nic nastavovat nebo řešit. Jiní se zajímají o archiv a videotéku. Pro někoho je klíček rozsah kanálů a exkluzivní obsah (např. sport). Dejte lidem ten správný důvod zvolit vaší značku.</a:t>
                      </a:r>
                      <a:endParaRPr lang="cs-CZ" sz="1400" kern="1200" noProof="0" dirty="0">
                        <a:solidFill>
                          <a:schemeClr val="bg1"/>
                        </a:solidFill>
                        <a:latin typeface="+mj-lt"/>
                        <a:ea typeface="+mn-ea"/>
                        <a:cs typeface="+mn-cs"/>
                      </a:endParaRPr>
                    </a:p>
                  </a:txBody>
                  <a:tcPr marL="36000" marR="216000" marT="0" marB="0" anchor="ctr">
                    <a:lnL w="6350" cap="flat" cmpd="sng" algn="ctr">
                      <a:solidFill>
                        <a:schemeClr val="tx1"/>
                      </a:solidFill>
                      <a:prstDash val="solid"/>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8190"/>
                    </a:solidFill>
                  </a:tcPr>
                </a:tc>
                <a:extLst>
                  <a:ext uri="{0D108BD9-81ED-4DB2-BD59-A6C34878D82A}">
                    <a16:rowId xmlns:a16="http://schemas.microsoft.com/office/drawing/2014/main" val="10001"/>
                  </a:ext>
                </a:extLst>
              </a:tr>
              <a:tr h="142944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tx1"/>
                          </a:solidFill>
                          <a:latin typeface="+mn-lt"/>
                          <a:ea typeface="+mn-ea"/>
                          <a:cs typeface="+mn-cs"/>
                        </a:rPr>
                        <a:t>Image DIGI není ve srovnání s leadery trhu silný ani významně diferencovaný. Přesto je na co navazovat.</a:t>
                      </a:r>
                    </a:p>
                  </a:txBody>
                  <a:tcPr marL="72000" marR="108000" marT="0" marB="0" anchor="ctr">
                    <a:lnL w="12700" cap="flat" cmpd="sng" algn="ctr">
                      <a:noFill/>
                      <a:prstDash val="sysDot"/>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3200" kern="1200" noProof="0" dirty="0">
                          <a:solidFill>
                            <a:schemeClr val="bg1"/>
                          </a:solidFill>
                          <a:latin typeface="+mj-lt"/>
                          <a:ea typeface="+mn-ea"/>
                          <a:cs typeface="+mn-cs"/>
                          <a:sym typeface="Wingdings" panose="05000000000000000000" pitchFamily="2" charset="2"/>
                        </a:rPr>
                        <a:t></a:t>
                      </a:r>
                      <a:endParaRPr lang="cs-CZ" sz="3200" kern="1200" noProof="0" dirty="0">
                        <a:solidFill>
                          <a:schemeClr val="bg1"/>
                        </a:solidFill>
                        <a:latin typeface="+mj-lt"/>
                        <a:ea typeface="+mn-ea"/>
                        <a:cs typeface="+mn-cs"/>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bg1"/>
                          </a:solidFill>
                          <a:latin typeface="+mj-lt"/>
                          <a:ea typeface="+mn-ea"/>
                          <a:cs typeface="+mn-cs"/>
                        </a:rPr>
                        <a:t>Vymezujte se proti „arogantním mužům v obleku“ – „gigantům“ telekomunikačního průmyslu. Buďte hbití a pružní, moderní, sympatičtí a féroví. Navažte na svou relativní silnou stránku: poskytování relevantních kanálů, tedy nikoliv záplavy kanálů, ale právě ty kanály, o které mají uživatelé zájem.</a:t>
                      </a:r>
                    </a:p>
                  </a:txBody>
                  <a:tcPr marL="36000" marR="216000" marT="0" marB="0" anchor="ctr">
                    <a:lnL w="6350" cap="flat" cmpd="sng" algn="ctr">
                      <a:solidFill>
                        <a:schemeClr val="tx1"/>
                      </a:solidFill>
                      <a:prstDash val="solid"/>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798190"/>
                    </a:solidFill>
                  </a:tcPr>
                </a:tc>
                <a:extLst>
                  <a:ext uri="{0D108BD9-81ED-4DB2-BD59-A6C34878D82A}">
                    <a16:rowId xmlns:a16="http://schemas.microsoft.com/office/drawing/2014/main" val="10002"/>
                  </a:ext>
                </a:extLst>
              </a:tr>
            </a:tbl>
          </a:graphicData>
        </a:graphic>
      </p:graphicFrame>
      <p:sp>
        <p:nvSpPr>
          <p:cNvPr id="21" name="Subtitle 9">
            <a:extLst>
              <a:ext uri="{FF2B5EF4-FFF2-40B4-BE49-F238E27FC236}">
                <a16:creationId xmlns:a16="http://schemas.microsoft.com/office/drawing/2014/main" id="{92A2BFAB-821A-4703-9305-82A9C74DD5F8}"/>
              </a:ext>
            </a:extLst>
          </p:cNvPr>
          <p:cNvSpPr txBox="1">
            <a:spLocks/>
          </p:cNvSpPr>
          <p:nvPr/>
        </p:nvSpPr>
        <p:spPr>
          <a:xfrm>
            <a:off x="4701258" y="1519900"/>
            <a:ext cx="3871774" cy="490042"/>
          </a:xfrm>
          <a:prstGeom prst="rect">
            <a:avLst/>
          </a:prstGeom>
        </p:spPr>
        <p:txBody>
          <a:bodyPr vert="horz" wrap="none" lIns="0" tIns="0" rIns="0" bIns="0" rtlCol="0">
            <a:noAutofit/>
          </a:bodyPr>
          <a:lstStyle>
            <a:lvl1pPr marL="0" indent="0" algn="l" defTabSz="914400" rtl="0" eaLnBrk="1" latinLnBrk="0" hangingPunct="1">
              <a:lnSpc>
                <a:spcPct val="110000"/>
              </a:lnSpc>
              <a:spcBef>
                <a:spcPts val="0"/>
              </a:spcBef>
              <a:buClr>
                <a:schemeClr val="tx2"/>
              </a:buClr>
              <a:buFont typeface="Wingdings" panose="05000000000000000000" pitchFamily="2" charset="2"/>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600"/>
              </a:spcBef>
              <a:buClr>
                <a:schemeClr val="tx2"/>
              </a:buClr>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600"/>
              </a:spcBef>
              <a:buClr>
                <a:schemeClr val="tx2"/>
              </a:buClr>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600"/>
              </a:spcBef>
              <a:buClr>
                <a:schemeClr val="tx2"/>
              </a:buClr>
              <a:buFont typeface="Lato" panose="020F0502020204030203"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6pPr>
            <a:lvl7pPr marL="27432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7pPr>
            <a:lvl8pPr marL="32004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8pPr>
            <a:lvl9pPr marL="36576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9pPr>
          </a:lstStyle>
          <a:p>
            <a:endParaRPr lang="en-US" dirty="0"/>
          </a:p>
        </p:txBody>
      </p:sp>
      <p:sp>
        <p:nvSpPr>
          <p:cNvPr id="14" name="Subtitle 13">
            <a:extLst>
              <a:ext uri="{FF2B5EF4-FFF2-40B4-BE49-F238E27FC236}">
                <a16:creationId xmlns:a16="http://schemas.microsoft.com/office/drawing/2014/main" id="{BFD5B2FA-6F52-4DC4-9514-4DA2019E51C8}"/>
              </a:ext>
            </a:extLst>
          </p:cNvPr>
          <p:cNvSpPr>
            <a:spLocks noGrp="1"/>
          </p:cNvSpPr>
          <p:nvPr>
            <p:ph type="subTitle" idx="13"/>
          </p:nvPr>
        </p:nvSpPr>
        <p:spPr/>
        <p:txBody>
          <a:bodyPr/>
          <a:lstStyle/>
          <a:p>
            <a:r>
              <a:rPr lang="cs-CZ" dirty="0"/>
              <a:t>Obecná doporučení 1/2</a:t>
            </a:r>
          </a:p>
        </p:txBody>
      </p:sp>
    </p:spTree>
    <p:extLst>
      <p:ext uri="{BB962C8B-B14F-4D97-AF65-F5344CB8AC3E}">
        <p14:creationId xmlns:p14="http://schemas.microsoft.com/office/powerpoint/2010/main" val="321554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C76417-A4AE-4538-937C-C614D549F350}"/>
              </a:ext>
            </a:extLst>
          </p:cNvPr>
          <p:cNvSpPr>
            <a:spLocks noGrp="1"/>
          </p:cNvSpPr>
          <p:nvPr>
            <p:ph type="dt" sz="half" idx="14"/>
          </p:nvPr>
        </p:nvSpPr>
        <p:spPr/>
        <p:txBody>
          <a:bodyPr/>
          <a:lstStyle/>
          <a:p>
            <a:r>
              <a:rPr lang="cs-CZ"/>
              <a:t>18. 11. 2019</a:t>
            </a:r>
            <a:endParaRPr lang="en-US" dirty="0"/>
          </a:p>
        </p:txBody>
      </p:sp>
      <p:sp>
        <p:nvSpPr>
          <p:cNvPr id="3" name="Footer Placeholder 2">
            <a:extLst>
              <a:ext uri="{FF2B5EF4-FFF2-40B4-BE49-F238E27FC236}">
                <a16:creationId xmlns:a16="http://schemas.microsoft.com/office/drawing/2014/main" id="{E2B02CB0-23B9-49E3-9C3D-5F1EBCCBA9B7}"/>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AA5529F6-0E20-4872-AAE9-CDB62C96F4AB}"/>
              </a:ext>
            </a:extLst>
          </p:cNvPr>
          <p:cNvSpPr>
            <a:spLocks noGrp="1"/>
          </p:cNvSpPr>
          <p:nvPr>
            <p:ph type="sldNum" sz="quarter" idx="16"/>
          </p:nvPr>
        </p:nvSpPr>
        <p:spPr/>
        <p:txBody>
          <a:bodyPr/>
          <a:lstStyle/>
          <a:p>
            <a:fld id="{5F3E29E4-0979-4FCA-B4C5-5FC6044C982A}" type="slidenum">
              <a:rPr lang="en-US" smtClean="0"/>
              <a:t>12</a:t>
            </a:fld>
            <a:endParaRPr lang="en-US"/>
          </a:p>
        </p:txBody>
      </p:sp>
      <p:sp>
        <p:nvSpPr>
          <p:cNvPr id="5" name="Title 4">
            <a:extLst>
              <a:ext uri="{FF2B5EF4-FFF2-40B4-BE49-F238E27FC236}">
                <a16:creationId xmlns:a16="http://schemas.microsoft.com/office/drawing/2014/main" id="{E584D7E9-76C0-4080-9447-ABC03A3D9A41}"/>
              </a:ext>
            </a:extLst>
          </p:cNvPr>
          <p:cNvSpPr>
            <a:spLocks noGrp="1"/>
          </p:cNvSpPr>
          <p:nvPr>
            <p:ph type="title"/>
          </p:nvPr>
        </p:nvSpPr>
        <p:spPr/>
        <p:txBody>
          <a:bodyPr/>
          <a:lstStyle/>
          <a:p>
            <a:r>
              <a:rPr lang="cs-CZ" dirty="0"/>
              <a:t>Doporučení</a:t>
            </a:r>
          </a:p>
        </p:txBody>
      </p:sp>
      <p:graphicFrame>
        <p:nvGraphicFramePr>
          <p:cNvPr id="18" name="Table 17">
            <a:extLst>
              <a:ext uri="{FF2B5EF4-FFF2-40B4-BE49-F238E27FC236}">
                <a16:creationId xmlns:a16="http://schemas.microsoft.com/office/drawing/2014/main" id="{9C01F9E0-D23E-4C90-9233-F9F0A8D21272}"/>
              </a:ext>
            </a:extLst>
          </p:cNvPr>
          <p:cNvGraphicFramePr>
            <a:graphicFrameLocks noGrp="1"/>
          </p:cNvGraphicFramePr>
          <p:nvPr>
            <p:extLst>
              <p:ext uri="{D42A27DB-BD31-4B8C-83A1-F6EECF244321}">
                <p14:modId xmlns:p14="http://schemas.microsoft.com/office/powerpoint/2010/main" val="1304021151"/>
              </p:ext>
            </p:extLst>
          </p:nvPr>
        </p:nvGraphicFramePr>
        <p:xfrm>
          <a:off x="1075061" y="1454713"/>
          <a:ext cx="10759608" cy="3346562"/>
        </p:xfrm>
        <a:graphic>
          <a:graphicData uri="http://schemas.openxmlformats.org/drawingml/2006/table">
            <a:tbl>
              <a:tblPr>
                <a:tableStyleId>{5C22544A-7EE6-4342-B048-85BDC9FD1C3A}</a:tableStyleId>
              </a:tblPr>
              <a:tblGrid>
                <a:gridCol w="3935376">
                  <a:extLst>
                    <a:ext uri="{9D8B030D-6E8A-4147-A177-3AD203B41FA5}">
                      <a16:colId xmlns:a16="http://schemas.microsoft.com/office/drawing/2014/main" val="20000"/>
                    </a:ext>
                  </a:extLst>
                </a:gridCol>
                <a:gridCol w="779170">
                  <a:extLst>
                    <a:ext uri="{9D8B030D-6E8A-4147-A177-3AD203B41FA5}">
                      <a16:colId xmlns:a16="http://schemas.microsoft.com/office/drawing/2014/main" val="2974838979"/>
                    </a:ext>
                  </a:extLst>
                </a:gridCol>
                <a:gridCol w="6045062">
                  <a:extLst>
                    <a:ext uri="{9D8B030D-6E8A-4147-A177-3AD203B41FA5}">
                      <a16:colId xmlns:a16="http://schemas.microsoft.com/office/drawing/2014/main" val="2707976540"/>
                    </a:ext>
                  </a:extLst>
                </a:gridCol>
              </a:tblGrid>
              <a:tr h="360000">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2400" kern="1200" baseline="0" dirty="0">
                          <a:solidFill>
                            <a:schemeClr val="tx1"/>
                          </a:solidFill>
                          <a:latin typeface="+mn-lt"/>
                          <a:ea typeface="+mn-ea"/>
                          <a:cs typeface="+mn-cs"/>
                        </a:rPr>
                        <a:t>Zjištění:</a:t>
                      </a:r>
                      <a:endParaRPr lang="en-US" sz="2400" kern="1200" baseline="0" dirty="0">
                        <a:solidFill>
                          <a:schemeClr val="tx1"/>
                        </a:solidFill>
                        <a:latin typeface="+mn-lt"/>
                        <a:ea typeface="+mn-ea"/>
                        <a:cs typeface="+mn-cs"/>
                      </a:endParaRPr>
                    </a:p>
                  </a:txBody>
                  <a:tcPr marL="72000" marR="108000" marT="0" marB="0" anchor="ctr">
                    <a:lnL w="12700" cap="flat" cmpd="sng" algn="ctr">
                      <a:no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endParaRPr lang="cs-CZ" sz="3200" noProof="0" dirty="0">
                        <a:solidFill>
                          <a:schemeClr val="bg1"/>
                        </a:solidFill>
                        <a:latin typeface="+mj-lt"/>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2400" kern="1200" baseline="0" dirty="0">
                          <a:solidFill>
                            <a:schemeClr val="tx1"/>
                          </a:solidFill>
                          <a:latin typeface="+mn-lt"/>
                          <a:ea typeface="+mn-ea"/>
                          <a:cs typeface="+mn-cs"/>
                        </a:rPr>
                        <a:t>Doporučení:</a:t>
                      </a:r>
                      <a:endParaRPr lang="en-US" sz="2400" kern="1200" baseline="0" dirty="0">
                        <a:solidFill>
                          <a:schemeClr val="tx1"/>
                        </a:solidFill>
                        <a:latin typeface="+mn-lt"/>
                        <a:ea typeface="+mn-ea"/>
                        <a:cs typeface="+mn-cs"/>
                      </a:endParaRPr>
                    </a:p>
                  </a:txBody>
                  <a:tcPr marL="36000" marR="216000" marT="0" marB="0" anchor="ctr">
                    <a:lnL w="12700" cap="flat" cmpd="sng" algn="ctr">
                      <a:noFill/>
                      <a:prstDash val="solid"/>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0335596"/>
                  </a:ext>
                </a:extLst>
              </a:tr>
              <a:tr h="142944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tx1"/>
                          </a:solidFill>
                          <a:latin typeface="+mn-lt"/>
                          <a:ea typeface="+mn-ea"/>
                          <a:cs typeface="+mn-cs"/>
                        </a:rPr>
                        <a:t>Ačkoliv si ne vždy zákazníci myslí o svých poskytovatelích placené TV pěkné věci, zákaznická loajalita je vysoká, neboť je postavená – obdobně jako u energií – na neochotě řešit změnu.</a:t>
                      </a:r>
                    </a:p>
                  </a:txBody>
                  <a:tcPr marL="72000" marR="108000" marT="0" marB="0" anchor="ctr">
                    <a:lnL w="12700" cap="flat" cmpd="sng" algn="ctr">
                      <a:noFill/>
                      <a:prstDash val="sysDot"/>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3200" noProof="0" dirty="0">
                          <a:solidFill>
                            <a:schemeClr val="bg1"/>
                          </a:solidFill>
                          <a:latin typeface="+mj-lt"/>
                          <a:sym typeface="Wingdings" panose="05000000000000000000" pitchFamily="2" charset="2"/>
                        </a:rPr>
                        <a:t></a:t>
                      </a:r>
                      <a:endParaRPr lang="cs-CZ" sz="3200" noProof="0" dirty="0">
                        <a:solidFill>
                          <a:schemeClr val="bg1"/>
                        </a:solidFill>
                        <a:latin typeface="+mj-lt"/>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bg1"/>
                          </a:solidFill>
                          <a:latin typeface="+mj-lt"/>
                          <a:ea typeface="+mn-ea"/>
                          <a:cs typeface="+mn-cs"/>
                        </a:rPr>
                        <a:t>Nebuďte urputní, nedržte zákazníky </a:t>
                      </a:r>
                      <a:r>
                        <a:rPr lang="cs-CZ" sz="1400" kern="1200" noProof="0" dirty="0" err="1">
                          <a:solidFill>
                            <a:schemeClr val="bg1"/>
                          </a:solidFill>
                          <a:latin typeface="+mj-lt"/>
                          <a:ea typeface="+mn-ea"/>
                          <a:cs typeface="+mn-cs"/>
                        </a:rPr>
                        <a:t>zasmluvněním</a:t>
                      </a:r>
                      <a:r>
                        <a:rPr lang="cs-CZ" sz="1400" kern="1200" noProof="0" dirty="0">
                          <a:solidFill>
                            <a:schemeClr val="bg1"/>
                          </a:solidFill>
                          <a:latin typeface="+mj-lt"/>
                          <a:ea typeface="+mn-ea"/>
                          <a:cs typeface="+mn-cs"/>
                        </a:rPr>
                        <a:t> s drakonickými sankcemi (přinejmenším to tak nekomunikujte v kontaktu se zákazníkem). Důvěřujte jim, že k vám zůstanou loajální z důvodu spokojenosti se službami (ta je u DIGI poměrně vysoká)… nebo alespoň z nehybnosti, která je silnější, než je leckterý zákazník ochotný připustit.</a:t>
                      </a:r>
                    </a:p>
                  </a:txBody>
                  <a:tcPr marL="36000" marR="36000" marT="0" marB="0" anchor="ctr">
                    <a:lnL w="6350" cap="flat" cmpd="sng" algn="ctr">
                      <a:solidFill>
                        <a:schemeClr val="tx1"/>
                      </a:solidFill>
                      <a:prstDash val="solid"/>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8190"/>
                    </a:solidFill>
                  </a:tcPr>
                </a:tc>
                <a:extLst>
                  <a:ext uri="{0D108BD9-81ED-4DB2-BD59-A6C34878D82A}">
                    <a16:rowId xmlns:a16="http://schemas.microsoft.com/office/drawing/2014/main" val="10000"/>
                  </a:ext>
                </a:extLst>
              </a:tr>
              <a:tr h="142944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tx1"/>
                          </a:solidFill>
                          <a:latin typeface="+mn-lt"/>
                          <a:ea typeface="+mn-ea"/>
                          <a:cs typeface="+mn-cs"/>
                        </a:rPr>
                        <a:t>Ochota </a:t>
                      </a:r>
                      <a:r>
                        <a:rPr lang="cs-CZ" sz="1400" kern="1200" noProof="0" dirty="0" err="1">
                          <a:solidFill>
                            <a:schemeClr val="tx1"/>
                          </a:solidFill>
                          <a:latin typeface="+mn-lt"/>
                          <a:ea typeface="+mn-ea"/>
                          <a:cs typeface="+mn-cs"/>
                        </a:rPr>
                        <a:t>nezákazníků</a:t>
                      </a:r>
                      <a:r>
                        <a:rPr lang="cs-CZ" sz="1400" kern="1200" noProof="0" dirty="0">
                          <a:solidFill>
                            <a:schemeClr val="tx1"/>
                          </a:solidFill>
                          <a:latin typeface="+mn-lt"/>
                          <a:ea typeface="+mn-ea"/>
                          <a:cs typeface="+mn-cs"/>
                        </a:rPr>
                        <a:t> přejít na služby placené TV se zvýšila (byť zřejmě ne kvůli „hrozbě“ adaptace na DVB-T2).</a:t>
                      </a:r>
                    </a:p>
                  </a:txBody>
                  <a:tcPr marL="72000" marR="108000" marT="0" marB="0" anchor="ctr">
                    <a:lnL w="12700" cap="flat" cmpd="sng" algn="ctr">
                      <a:noFill/>
                      <a:prstDash val="sysDot"/>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3200" kern="1200" noProof="0" dirty="0">
                          <a:solidFill>
                            <a:schemeClr val="bg1"/>
                          </a:solidFill>
                          <a:latin typeface="+mj-lt"/>
                          <a:ea typeface="+mn-ea"/>
                          <a:cs typeface="+mn-cs"/>
                          <a:sym typeface="Wingdings" panose="05000000000000000000" pitchFamily="2" charset="2"/>
                        </a:rPr>
                        <a:t></a:t>
                      </a:r>
                      <a:endParaRPr lang="cs-CZ" sz="3200" kern="1200" noProof="0" dirty="0">
                        <a:solidFill>
                          <a:schemeClr val="bg1"/>
                        </a:solidFill>
                        <a:latin typeface="+mj-lt"/>
                        <a:ea typeface="+mn-ea"/>
                        <a:cs typeface="+mn-cs"/>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bg1"/>
                          </a:solidFill>
                          <a:latin typeface="+mj-lt"/>
                          <a:ea typeface="+mn-ea"/>
                          <a:cs typeface="+mn-cs"/>
                        </a:rPr>
                        <a:t>Oslovujte </a:t>
                      </a:r>
                      <a:r>
                        <a:rPr lang="cs-CZ" sz="1400" kern="1200" noProof="0" dirty="0" err="1">
                          <a:solidFill>
                            <a:schemeClr val="bg1"/>
                          </a:solidFill>
                          <a:latin typeface="+mj-lt"/>
                          <a:ea typeface="+mn-ea"/>
                          <a:cs typeface="+mn-cs"/>
                        </a:rPr>
                        <a:t>nezákazníky</a:t>
                      </a:r>
                      <a:r>
                        <a:rPr lang="cs-CZ" sz="1400" kern="1200" noProof="0" dirty="0">
                          <a:solidFill>
                            <a:schemeClr val="bg1"/>
                          </a:solidFill>
                          <a:latin typeface="+mj-lt"/>
                          <a:ea typeface="+mn-ea"/>
                          <a:cs typeface="+mn-cs"/>
                        </a:rPr>
                        <a:t> nabídkou „startovní“ internetové TV za zvýhodněnou cenu. </a:t>
                      </a:r>
                    </a:p>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endParaRPr lang="cs-CZ" sz="1400" kern="1200" noProof="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cs-CZ" sz="1400" kern="1200" noProof="0" dirty="0">
                          <a:solidFill>
                            <a:schemeClr val="bg1"/>
                          </a:solidFill>
                          <a:latin typeface="+mj-lt"/>
                          <a:ea typeface="+mn-ea"/>
                          <a:cs typeface="+mn-cs"/>
                        </a:rPr>
                        <a:t>Buďte připraveni pochytat stávající </a:t>
                      </a:r>
                      <a:r>
                        <a:rPr lang="cs-CZ" sz="1400" kern="1200" noProof="0" dirty="0" err="1">
                          <a:solidFill>
                            <a:schemeClr val="bg1"/>
                          </a:solidFill>
                          <a:latin typeface="+mj-lt"/>
                          <a:ea typeface="+mn-ea"/>
                          <a:cs typeface="+mn-cs"/>
                        </a:rPr>
                        <a:t>nezákazníky</a:t>
                      </a:r>
                      <a:r>
                        <a:rPr lang="cs-CZ" sz="1400" kern="1200" noProof="0" dirty="0">
                          <a:solidFill>
                            <a:schemeClr val="bg1"/>
                          </a:solidFill>
                          <a:latin typeface="+mj-lt"/>
                          <a:ea typeface="+mn-ea"/>
                          <a:cs typeface="+mn-cs"/>
                        </a:rPr>
                        <a:t> migrující na placenou TV v důsledku omezování dostupnosti kanálů Prima a Nova (v HD).</a:t>
                      </a:r>
                    </a:p>
                  </a:txBody>
                  <a:tcPr marL="36000" marR="36000" marT="0" marB="0" anchor="ctr">
                    <a:lnL w="6350" cap="flat" cmpd="sng" algn="ctr">
                      <a:solidFill>
                        <a:schemeClr val="tx1"/>
                      </a:solidFill>
                      <a:prstDash val="solid"/>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98190"/>
                    </a:solidFill>
                  </a:tcPr>
                </a:tc>
                <a:extLst>
                  <a:ext uri="{0D108BD9-81ED-4DB2-BD59-A6C34878D82A}">
                    <a16:rowId xmlns:a16="http://schemas.microsoft.com/office/drawing/2014/main" val="10001"/>
                  </a:ext>
                </a:extLst>
              </a:tr>
            </a:tbl>
          </a:graphicData>
        </a:graphic>
      </p:graphicFrame>
      <p:sp>
        <p:nvSpPr>
          <p:cNvPr id="21" name="Subtitle 9">
            <a:extLst>
              <a:ext uri="{FF2B5EF4-FFF2-40B4-BE49-F238E27FC236}">
                <a16:creationId xmlns:a16="http://schemas.microsoft.com/office/drawing/2014/main" id="{92A2BFAB-821A-4703-9305-82A9C74DD5F8}"/>
              </a:ext>
            </a:extLst>
          </p:cNvPr>
          <p:cNvSpPr txBox="1">
            <a:spLocks/>
          </p:cNvSpPr>
          <p:nvPr/>
        </p:nvSpPr>
        <p:spPr>
          <a:xfrm>
            <a:off x="4701258" y="1519900"/>
            <a:ext cx="3871774" cy="490042"/>
          </a:xfrm>
          <a:prstGeom prst="rect">
            <a:avLst/>
          </a:prstGeom>
        </p:spPr>
        <p:txBody>
          <a:bodyPr vert="horz" wrap="none" lIns="0" tIns="0" rIns="0" bIns="0" rtlCol="0">
            <a:noAutofit/>
          </a:bodyPr>
          <a:lstStyle>
            <a:lvl1pPr marL="0" indent="0" algn="l" defTabSz="914400" rtl="0" eaLnBrk="1" latinLnBrk="0" hangingPunct="1">
              <a:lnSpc>
                <a:spcPct val="110000"/>
              </a:lnSpc>
              <a:spcBef>
                <a:spcPts val="0"/>
              </a:spcBef>
              <a:buClr>
                <a:schemeClr val="tx2"/>
              </a:buClr>
              <a:buFont typeface="Wingdings" panose="05000000000000000000" pitchFamily="2" charset="2"/>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600"/>
              </a:spcBef>
              <a:buClr>
                <a:schemeClr val="tx2"/>
              </a:buClr>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600"/>
              </a:spcBef>
              <a:buClr>
                <a:schemeClr val="tx2"/>
              </a:buClr>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600"/>
              </a:spcBef>
              <a:buClr>
                <a:schemeClr val="tx2"/>
              </a:buClr>
              <a:buFont typeface="Lato" panose="020F0502020204030203"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6pPr>
            <a:lvl7pPr marL="27432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7pPr>
            <a:lvl8pPr marL="32004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8pPr>
            <a:lvl9pPr marL="36576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9pPr>
          </a:lstStyle>
          <a:p>
            <a:endParaRPr lang="en-US" dirty="0"/>
          </a:p>
        </p:txBody>
      </p:sp>
      <p:sp>
        <p:nvSpPr>
          <p:cNvPr id="14" name="Subtitle 13">
            <a:extLst>
              <a:ext uri="{FF2B5EF4-FFF2-40B4-BE49-F238E27FC236}">
                <a16:creationId xmlns:a16="http://schemas.microsoft.com/office/drawing/2014/main" id="{BFD5B2FA-6F52-4DC4-9514-4DA2019E51C8}"/>
              </a:ext>
            </a:extLst>
          </p:cNvPr>
          <p:cNvSpPr>
            <a:spLocks noGrp="1"/>
          </p:cNvSpPr>
          <p:nvPr>
            <p:ph type="subTitle" idx="13"/>
          </p:nvPr>
        </p:nvSpPr>
        <p:spPr/>
        <p:txBody>
          <a:bodyPr/>
          <a:lstStyle/>
          <a:p>
            <a:r>
              <a:rPr lang="cs-CZ" dirty="0"/>
              <a:t>Obecná doporučení </a:t>
            </a:r>
            <a:r>
              <a:rPr lang="en-US" dirty="0"/>
              <a:t>2</a:t>
            </a:r>
            <a:r>
              <a:rPr lang="cs-CZ" dirty="0"/>
              <a:t>/2</a:t>
            </a:r>
          </a:p>
        </p:txBody>
      </p:sp>
    </p:spTree>
    <p:extLst>
      <p:ext uri="{BB962C8B-B14F-4D97-AF65-F5344CB8AC3E}">
        <p14:creationId xmlns:p14="http://schemas.microsoft.com/office/powerpoint/2010/main" val="859360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9F9DD8C1-7295-4E5C-9C96-2F64B51F3A7D}"/>
              </a:ext>
            </a:extLst>
          </p:cNvPr>
          <p:cNvSpPr>
            <a:spLocks noGrp="1"/>
          </p:cNvSpPr>
          <p:nvPr>
            <p:ph type="dt" sz="half" idx="14"/>
          </p:nvPr>
        </p:nvSpPr>
        <p:spPr/>
        <p:txBody>
          <a:bodyPr/>
          <a:lstStyle/>
          <a:p>
            <a:r>
              <a:rPr lang="cs-CZ"/>
              <a:t>18. 11. 2019</a:t>
            </a:r>
            <a:endParaRPr lang="en-US"/>
          </a:p>
        </p:txBody>
      </p:sp>
      <p:sp>
        <p:nvSpPr>
          <p:cNvPr id="4" name="Zástupný symbol pro zápatí 3">
            <a:extLst>
              <a:ext uri="{FF2B5EF4-FFF2-40B4-BE49-F238E27FC236}">
                <a16:creationId xmlns:a16="http://schemas.microsoft.com/office/drawing/2014/main" id="{046CD19B-163E-4252-AC86-5ED729955F6A}"/>
              </a:ext>
            </a:extLst>
          </p:cNvPr>
          <p:cNvSpPr>
            <a:spLocks noGrp="1"/>
          </p:cNvSpPr>
          <p:nvPr>
            <p:ph type="ftr" sz="quarter" idx="15"/>
          </p:nvPr>
        </p:nvSpPr>
        <p:spPr/>
        <p:txBody>
          <a:bodyPr/>
          <a:lstStyle/>
          <a:p>
            <a:r>
              <a:rPr lang="pt-BR"/>
              <a:t>U&amp;A: Výzkum trhu placené TV v ČR 2019</a:t>
            </a:r>
            <a:endParaRPr lang="en-US" dirty="0"/>
          </a:p>
        </p:txBody>
      </p:sp>
      <p:sp>
        <p:nvSpPr>
          <p:cNvPr id="5" name="Zástupný symbol pro číslo snímku 4">
            <a:extLst>
              <a:ext uri="{FF2B5EF4-FFF2-40B4-BE49-F238E27FC236}">
                <a16:creationId xmlns:a16="http://schemas.microsoft.com/office/drawing/2014/main" id="{895A4108-FACA-456F-B782-468D6797CF27}"/>
              </a:ext>
            </a:extLst>
          </p:cNvPr>
          <p:cNvSpPr>
            <a:spLocks noGrp="1"/>
          </p:cNvSpPr>
          <p:nvPr>
            <p:ph type="sldNum" sz="quarter" idx="16"/>
          </p:nvPr>
        </p:nvSpPr>
        <p:spPr/>
        <p:txBody>
          <a:bodyPr/>
          <a:lstStyle/>
          <a:p>
            <a:fld id="{5F3E29E4-0979-4FCA-B4C5-5FC6044C982A}" type="slidenum">
              <a:rPr lang="en-US" smtClean="0"/>
              <a:pPr/>
              <a:t>13</a:t>
            </a:fld>
            <a:endParaRPr lang="en-US"/>
          </a:p>
        </p:txBody>
      </p:sp>
      <p:sp>
        <p:nvSpPr>
          <p:cNvPr id="6" name="Nadpis 5">
            <a:extLst>
              <a:ext uri="{FF2B5EF4-FFF2-40B4-BE49-F238E27FC236}">
                <a16:creationId xmlns:a16="http://schemas.microsoft.com/office/drawing/2014/main" id="{87066393-7028-4B62-B432-0BABCB7E0563}"/>
              </a:ext>
            </a:extLst>
          </p:cNvPr>
          <p:cNvSpPr>
            <a:spLocks noGrp="1"/>
          </p:cNvSpPr>
          <p:nvPr>
            <p:ph type="title"/>
          </p:nvPr>
        </p:nvSpPr>
        <p:spPr>
          <a:xfrm>
            <a:off x="8394639" y="2841516"/>
            <a:ext cx="2998048" cy="2103640"/>
          </a:xfrm>
        </p:spPr>
        <p:txBody>
          <a:bodyPr/>
          <a:lstStyle/>
          <a:p>
            <a:r>
              <a:rPr lang="cs-CZ" dirty="0"/>
              <a:t>Segmentace (potenciálních) zákazníků placené TV</a:t>
            </a:r>
            <a:endParaRPr lang="en-GB" dirty="0"/>
          </a:p>
        </p:txBody>
      </p:sp>
      <p:pic>
        <p:nvPicPr>
          <p:cNvPr id="10" name="Picture Placeholder 9">
            <a:extLst>
              <a:ext uri="{FF2B5EF4-FFF2-40B4-BE49-F238E27FC236}">
                <a16:creationId xmlns:a16="http://schemas.microsoft.com/office/drawing/2014/main" id="{B749FFF6-8BA2-4B9A-8B51-9F1E8609B2D6}"/>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336" r="7336"/>
          <a:stretch>
            <a:fillRect/>
          </a:stretch>
        </p:blipFill>
        <p:spPr/>
      </p:pic>
    </p:spTree>
    <p:extLst>
      <p:ext uri="{BB962C8B-B14F-4D97-AF65-F5344CB8AC3E}">
        <p14:creationId xmlns:p14="http://schemas.microsoft.com/office/powerpoint/2010/main" val="3868950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14</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Hlavní zjištění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Segmentace</a:t>
            </a:r>
            <a:endParaRPr lang="en-GB" dirty="0"/>
          </a:p>
        </p:txBody>
      </p:sp>
      <p:sp>
        <p:nvSpPr>
          <p:cNvPr id="7" name="Zástupný obsah 6">
            <a:extLst>
              <a:ext uri="{FF2B5EF4-FFF2-40B4-BE49-F238E27FC236}">
                <a16:creationId xmlns:a16="http://schemas.microsoft.com/office/drawing/2014/main" id="{4CAA3470-EB3B-4274-A9D5-757827E7D516}"/>
              </a:ext>
            </a:extLst>
          </p:cNvPr>
          <p:cNvSpPr>
            <a:spLocks noGrp="1"/>
          </p:cNvSpPr>
          <p:nvPr>
            <p:ph idx="1"/>
          </p:nvPr>
        </p:nvSpPr>
        <p:spPr>
          <a:xfrm>
            <a:off x="1075062" y="1629618"/>
            <a:ext cx="10097764" cy="648000"/>
          </a:xfrm>
        </p:spPr>
        <p:txBody>
          <a:bodyPr/>
          <a:lstStyle/>
          <a:p>
            <a:r>
              <a:rPr lang="cs-CZ" sz="1400" dirty="0"/>
              <a:t>Na základě vnímání důležitosti potažmo atraktivity jednotlivých atributů placené TV jsme připravili segmentaci, která dělí populaci rozhodovatelů o záležitostech spojených s TV v ČR na 4 obdobně velké skupiny:</a:t>
            </a:r>
          </a:p>
        </p:txBody>
      </p:sp>
      <p:graphicFrame>
        <p:nvGraphicFramePr>
          <p:cNvPr id="5" name="Table 4">
            <a:extLst>
              <a:ext uri="{FF2B5EF4-FFF2-40B4-BE49-F238E27FC236}">
                <a16:creationId xmlns:a16="http://schemas.microsoft.com/office/drawing/2014/main" id="{266DA596-EF04-4519-A7DD-B2A1DCEFBF33}"/>
              </a:ext>
            </a:extLst>
          </p:cNvPr>
          <p:cNvGraphicFramePr>
            <a:graphicFrameLocks noGrp="1"/>
          </p:cNvGraphicFramePr>
          <p:nvPr>
            <p:extLst>
              <p:ext uri="{D42A27DB-BD31-4B8C-83A1-F6EECF244321}">
                <p14:modId xmlns:p14="http://schemas.microsoft.com/office/powerpoint/2010/main" val="404685489"/>
              </p:ext>
            </p:extLst>
          </p:nvPr>
        </p:nvGraphicFramePr>
        <p:xfrm>
          <a:off x="672389" y="2287267"/>
          <a:ext cx="10759609" cy="4021252"/>
        </p:xfrm>
        <a:graphic>
          <a:graphicData uri="http://schemas.openxmlformats.org/drawingml/2006/table">
            <a:tbl>
              <a:tblPr firstRow="1" bandRow="1">
                <a:tableStyleId>{C115FB49-3FBE-41CF-8DFC-A938FE5134F0}</a:tableStyleId>
              </a:tblPr>
              <a:tblGrid>
                <a:gridCol w="1299023">
                  <a:extLst>
                    <a:ext uri="{9D8B030D-6E8A-4147-A177-3AD203B41FA5}">
                      <a16:colId xmlns:a16="http://schemas.microsoft.com/office/drawing/2014/main" val="3243533335"/>
                    </a:ext>
                  </a:extLst>
                </a:gridCol>
                <a:gridCol w="4730293">
                  <a:extLst>
                    <a:ext uri="{9D8B030D-6E8A-4147-A177-3AD203B41FA5}">
                      <a16:colId xmlns:a16="http://schemas.microsoft.com/office/drawing/2014/main" val="2041266385"/>
                    </a:ext>
                  </a:extLst>
                </a:gridCol>
                <a:gridCol w="4730293">
                  <a:extLst>
                    <a:ext uri="{9D8B030D-6E8A-4147-A177-3AD203B41FA5}">
                      <a16:colId xmlns:a16="http://schemas.microsoft.com/office/drawing/2014/main" val="625122021"/>
                    </a:ext>
                  </a:extLst>
                </a:gridCol>
              </a:tblGrid>
              <a:tr h="387271">
                <a:tc>
                  <a:txBody>
                    <a:bodyPr/>
                    <a:lstStyle/>
                    <a:p>
                      <a:r>
                        <a:rPr lang="cs-CZ" sz="1000" b="1" kern="1200" baseline="0" noProof="0" dirty="0">
                          <a:solidFill>
                            <a:schemeClr val="tx1"/>
                          </a:solidFill>
                          <a:latin typeface="+mn-lt"/>
                          <a:ea typeface="+mn-ea"/>
                          <a:cs typeface="+mn-cs"/>
                        </a:rPr>
                        <a:t>Jméno segmentu: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360000"/>
                      <a:r>
                        <a:rPr lang="cs-CZ" noProof="0" dirty="0">
                          <a:solidFill>
                            <a:schemeClr val="bg1"/>
                          </a:solidFill>
                        </a:rPr>
                        <a:t>Odpůrci reklamy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5280F"/>
                    </a:solidFill>
                  </a:tcPr>
                </a:tc>
                <a:tc>
                  <a:txBody>
                    <a:bodyPr/>
                    <a:lstStyle/>
                    <a:p>
                      <a:pPr marL="360000"/>
                      <a:r>
                        <a:rPr lang="cs-CZ" noProof="0" dirty="0">
                          <a:solidFill>
                            <a:schemeClr val="bg1"/>
                          </a:solidFill>
                        </a:rPr>
                        <a:t>Hračičkové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496249"/>
                    </a:solidFill>
                  </a:tcPr>
                </a:tc>
                <a:extLst>
                  <a:ext uri="{0D108BD9-81ED-4DB2-BD59-A6C34878D82A}">
                    <a16:rowId xmlns:a16="http://schemas.microsoft.com/office/drawing/2014/main" val="1452528300"/>
                  </a:ext>
                </a:extLst>
              </a:tr>
              <a:tr h="732101">
                <a:tc>
                  <a:txBody>
                    <a:bodyPr/>
                    <a:lstStyle/>
                    <a:p>
                      <a:r>
                        <a:rPr lang="cs-CZ" sz="1000" kern="1200" baseline="0" noProof="0" dirty="0">
                          <a:solidFill>
                            <a:schemeClr val="tx1"/>
                          </a:solidFill>
                          <a:latin typeface="+mn-lt"/>
                          <a:ea typeface="+mn-ea"/>
                          <a:cs typeface="+mn-cs"/>
                        </a:rPr>
                        <a:t>Popis segmentu z hlediska preferencí: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cs-CZ" sz="1000" kern="1200" baseline="0" noProof="0" dirty="0">
                          <a:solidFill>
                            <a:schemeClr val="tx1"/>
                          </a:solidFill>
                          <a:latin typeface="+mn-lt"/>
                          <a:ea typeface="+mn-ea"/>
                          <a:cs typeface="+mn-cs"/>
                        </a:rPr>
                        <a:t>Klíčový atribut pro tyto diváky je </a:t>
                      </a:r>
                      <a:r>
                        <a:rPr lang="cs-CZ" sz="1000" b="1" kern="1200" baseline="0" noProof="0" dirty="0">
                          <a:solidFill>
                            <a:schemeClr val="tx1"/>
                          </a:solidFill>
                          <a:latin typeface="+mn-lt"/>
                          <a:ea typeface="+mn-ea"/>
                          <a:cs typeface="+mn-cs"/>
                        </a:rPr>
                        <a:t>možnost přeskočit reklamy</a:t>
                      </a:r>
                      <a:r>
                        <a:rPr lang="cs-CZ" sz="1000" kern="1200" baseline="0" noProof="0" dirty="0">
                          <a:solidFill>
                            <a:schemeClr val="tx1"/>
                          </a:solidFill>
                          <a:latin typeface="+mn-lt"/>
                          <a:ea typeface="+mn-ea"/>
                          <a:cs typeface="+mn-cs"/>
                        </a:rPr>
                        <a:t>. </a:t>
                      </a:r>
                    </a:p>
                    <a:p>
                      <a:r>
                        <a:rPr lang="cs-CZ" sz="1000" kern="1200" baseline="0" noProof="0" dirty="0">
                          <a:solidFill>
                            <a:schemeClr val="tx1"/>
                          </a:solidFill>
                          <a:latin typeface="+mn-lt"/>
                          <a:ea typeface="+mn-ea"/>
                          <a:cs typeface="+mn-cs"/>
                        </a:rPr>
                        <a:t>Ocení také přístup k </a:t>
                      </a:r>
                      <a:r>
                        <a:rPr lang="cs-CZ" sz="1000" b="1" kern="1200" baseline="0" noProof="0" dirty="0">
                          <a:solidFill>
                            <a:schemeClr val="tx1"/>
                          </a:solidFill>
                          <a:latin typeface="+mn-lt"/>
                          <a:ea typeface="+mn-ea"/>
                          <a:cs typeface="+mn-cs"/>
                        </a:rPr>
                        <a:t>archivu pořadů</a:t>
                      </a:r>
                      <a:r>
                        <a:rPr lang="cs-CZ" sz="1000" kern="1200" baseline="0" noProof="0" dirty="0">
                          <a:solidFill>
                            <a:schemeClr val="tx1"/>
                          </a:solidFill>
                          <a:latin typeface="+mn-lt"/>
                          <a:ea typeface="+mn-ea"/>
                          <a:cs typeface="+mn-cs"/>
                        </a:rPr>
                        <a:t>, nicméně nemají zájem o videotéku.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cs-CZ" sz="1000" kern="1200" baseline="0" noProof="0" dirty="0">
                          <a:solidFill>
                            <a:schemeClr val="tx1"/>
                          </a:solidFill>
                          <a:latin typeface="+mn-lt"/>
                          <a:ea typeface="+mn-ea"/>
                          <a:cs typeface="+mn-cs"/>
                        </a:rPr>
                        <a:t>Klíčovými vlastnostmi placené TV pro tento segment jsou </a:t>
                      </a:r>
                      <a:r>
                        <a:rPr lang="cs-CZ" sz="1000" b="1" kern="1200" baseline="0" noProof="0" dirty="0">
                          <a:solidFill>
                            <a:schemeClr val="tx1"/>
                          </a:solidFill>
                          <a:latin typeface="+mn-lt"/>
                          <a:ea typeface="+mn-ea"/>
                          <a:cs typeface="+mn-cs"/>
                        </a:rPr>
                        <a:t>vysoký počet kanálů </a:t>
                      </a:r>
                      <a:r>
                        <a:rPr lang="cs-CZ" sz="1000" kern="1200" baseline="0" noProof="0" dirty="0">
                          <a:solidFill>
                            <a:schemeClr val="tx1"/>
                          </a:solidFill>
                          <a:latin typeface="+mn-lt"/>
                          <a:ea typeface="+mn-ea"/>
                          <a:cs typeface="+mn-cs"/>
                        </a:rPr>
                        <a:t>a </a:t>
                      </a:r>
                      <a:r>
                        <a:rPr lang="cs-CZ" sz="1000" b="1" kern="1200" baseline="0" noProof="0" dirty="0">
                          <a:solidFill>
                            <a:schemeClr val="tx1"/>
                          </a:solidFill>
                          <a:latin typeface="+mn-lt"/>
                          <a:ea typeface="+mn-ea"/>
                          <a:cs typeface="+mn-cs"/>
                        </a:rPr>
                        <a:t>možnost sledovat na různých zařízeních</a:t>
                      </a:r>
                      <a:r>
                        <a:rPr lang="cs-CZ" sz="1000" kern="1200" baseline="0" noProof="0" dirty="0">
                          <a:solidFill>
                            <a:schemeClr val="tx1"/>
                          </a:solidFill>
                          <a:latin typeface="+mn-lt"/>
                          <a:ea typeface="+mn-ea"/>
                          <a:cs typeface="+mn-cs"/>
                        </a:rPr>
                        <a:t>. Malý důraz kladou na snadnost ovládání a instalace, protože věří, že to zvládnou. Naopak často mají zájem o </a:t>
                      </a:r>
                      <a:r>
                        <a:rPr lang="cs-CZ" sz="1000" b="1" kern="1200" baseline="0" noProof="0" dirty="0">
                          <a:solidFill>
                            <a:schemeClr val="tx1"/>
                          </a:solidFill>
                          <a:latin typeface="+mn-lt"/>
                          <a:ea typeface="+mn-ea"/>
                          <a:cs typeface="+mn-cs"/>
                        </a:rPr>
                        <a:t>sportovní přenosy</a:t>
                      </a:r>
                      <a:r>
                        <a:rPr lang="cs-CZ" sz="1000" kern="1200" baseline="0" noProof="0" dirty="0">
                          <a:solidFill>
                            <a:schemeClr val="tx1"/>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91071853"/>
                  </a:ext>
                </a:extLst>
              </a:tr>
              <a:tr h="891254">
                <a:tc>
                  <a:txBody>
                    <a:bodyPr/>
                    <a:lstStyle/>
                    <a:p>
                      <a:r>
                        <a:rPr lang="cs-CZ" sz="1000" kern="1200" baseline="0" noProof="0" dirty="0">
                          <a:solidFill>
                            <a:schemeClr val="tx1"/>
                          </a:solidFill>
                          <a:latin typeface="+mn-lt"/>
                          <a:ea typeface="+mn-ea"/>
                          <a:cs typeface="+mn-cs"/>
                        </a:rPr>
                        <a:t>Popis z hlediska sociodemografie: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cs-CZ" sz="1000" kern="1200" baseline="0" noProof="0" dirty="0">
                          <a:solidFill>
                            <a:schemeClr val="tx1"/>
                          </a:solidFill>
                          <a:latin typeface="+mn-lt"/>
                          <a:ea typeface="+mn-ea"/>
                          <a:cs typeface="+mn-cs"/>
                        </a:rPr>
                        <a:t>Častěji </a:t>
                      </a:r>
                      <a:r>
                        <a:rPr lang="cs-CZ" sz="1000" kern="1200" baseline="0" noProof="0" dirty="0" err="1">
                          <a:solidFill>
                            <a:schemeClr val="tx1"/>
                          </a:solidFill>
                          <a:latin typeface="+mn-lt"/>
                          <a:ea typeface="+mn-ea"/>
                          <a:cs typeface="+mn-cs"/>
                        </a:rPr>
                        <a:t>spolurozhodovatelé</a:t>
                      </a:r>
                      <a:r>
                        <a:rPr lang="cs-CZ" sz="1000" kern="1200" baseline="0" noProof="0" dirty="0">
                          <a:solidFill>
                            <a:schemeClr val="tx1"/>
                          </a:solidFill>
                          <a:latin typeface="+mn-lt"/>
                          <a:ea typeface="+mn-ea"/>
                          <a:cs typeface="+mn-cs"/>
                        </a:rPr>
                        <a:t>; skupina se častěji skládá z mladých lidí (18 – 29 let) nebo naopak starších (60+ let) – tedy z těch, které je obtížné oslovit masovou reklamou, častěji se zde vyskytují příležitostní diváci. Méně často zvažují pořízení placené TV, pokud jí již nemají, častěji jsou nespokojení se svým stávajícím dodavatelem placené TV, obzvlášť v případě satelitního příjmu.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cs-CZ" sz="1000" kern="1200" baseline="0" noProof="0" dirty="0">
                          <a:solidFill>
                            <a:schemeClr val="tx1"/>
                          </a:solidFill>
                          <a:latin typeface="+mn-lt"/>
                          <a:ea typeface="+mn-ea"/>
                          <a:cs typeface="+mn-cs"/>
                        </a:rPr>
                        <a:t>Častěji muži, častěji lidé ve věku 30 – 39 let. Častěji tráví u televize 5 hodin a více denně, častěji s vyšším příjmem domácnosti, častěji uživatelé IPTV/OTT, častěji předplatitelé </a:t>
                      </a:r>
                      <a:r>
                        <a:rPr lang="cs-CZ" sz="1000" kern="1200" baseline="0" noProof="0" dirty="0" err="1">
                          <a:solidFill>
                            <a:schemeClr val="tx1"/>
                          </a:solidFill>
                          <a:latin typeface="+mn-lt"/>
                          <a:ea typeface="+mn-ea"/>
                          <a:cs typeface="+mn-cs"/>
                        </a:rPr>
                        <a:t>streamingových</a:t>
                      </a:r>
                      <a:r>
                        <a:rPr lang="cs-CZ" sz="1000" kern="1200" baseline="0" noProof="0" dirty="0">
                          <a:solidFill>
                            <a:schemeClr val="tx1"/>
                          </a:solidFill>
                          <a:latin typeface="+mn-lt"/>
                          <a:ea typeface="+mn-ea"/>
                          <a:cs typeface="+mn-cs"/>
                        </a:rPr>
                        <a:t> služeb. Častěji se vyznají v poskytovatelích služeb placené TV, častěji mají zájem o sportovní přenosy a fotbalové ligy, zajímají je nicméně častěji i dětské a zahraniční cizojazyčné kanály.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6291069"/>
                  </a:ext>
                </a:extLst>
              </a:tr>
              <a:tr h="387271">
                <a:tc>
                  <a:txBody>
                    <a:bodyPr/>
                    <a:lstStyle/>
                    <a:p>
                      <a:r>
                        <a:rPr lang="cs-CZ" sz="1000" b="1" kern="1200" baseline="0" noProof="0" dirty="0">
                          <a:solidFill>
                            <a:schemeClr val="tx1"/>
                          </a:solidFill>
                          <a:latin typeface="+mn-lt"/>
                          <a:ea typeface="+mn-ea"/>
                          <a:cs typeface="+mn-cs"/>
                        </a:rPr>
                        <a:t>Jméno segmentu: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360000"/>
                      <a:r>
                        <a:rPr lang="cs-CZ" noProof="0" dirty="0">
                          <a:solidFill>
                            <a:schemeClr val="bg1"/>
                          </a:solidFill>
                        </a:rPr>
                        <a:t>Pohodlní konzumenti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71ADA7"/>
                    </a:solidFill>
                  </a:tcPr>
                </a:tc>
                <a:tc>
                  <a:txBody>
                    <a:bodyPr/>
                    <a:lstStyle/>
                    <a:p>
                      <a:pPr marL="360000"/>
                      <a:r>
                        <a:rPr lang="cs-CZ" noProof="0" dirty="0">
                          <a:solidFill>
                            <a:schemeClr val="bg1"/>
                          </a:solidFill>
                        </a:rPr>
                        <a:t>Nelineární diváci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E2B726"/>
                    </a:solidFill>
                  </a:tcPr>
                </a:tc>
                <a:extLst>
                  <a:ext uri="{0D108BD9-81ED-4DB2-BD59-A6C34878D82A}">
                    <a16:rowId xmlns:a16="http://schemas.microsoft.com/office/drawing/2014/main" val="3899338506"/>
                  </a:ext>
                </a:extLst>
              </a:tr>
              <a:tr h="891254">
                <a:tc>
                  <a:txBody>
                    <a:bodyPr/>
                    <a:lstStyle/>
                    <a:p>
                      <a:r>
                        <a:rPr lang="cs-CZ" sz="1000" kern="1200" baseline="0" noProof="0" dirty="0">
                          <a:solidFill>
                            <a:schemeClr val="tx1"/>
                          </a:solidFill>
                          <a:latin typeface="+mn-lt"/>
                          <a:ea typeface="+mn-ea"/>
                          <a:cs typeface="+mn-cs"/>
                        </a:rPr>
                        <a:t>Popis segmentu z hlediska preferencí: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algn="l" defTabSz="914400" rtl="0" eaLnBrk="1" latinLnBrk="0" hangingPunct="1"/>
                      <a:r>
                        <a:rPr lang="cs-CZ" sz="1000" kern="1200" baseline="0" noProof="0" dirty="0">
                          <a:solidFill>
                            <a:schemeClr val="tx1"/>
                          </a:solidFill>
                          <a:latin typeface="+mn-lt"/>
                          <a:ea typeface="+mn-ea"/>
                          <a:cs typeface="+mn-cs"/>
                        </a:rPr>
                        <a:t>Klíčovou vlastností pro tento segment je j</a:t>
                      </a:r>
                      <a:r>
                        <a:rPr lang="cs-CZ" sz="1000" b="1" kern="1200" baseline="0" noProof="0" dirty="0">
                          <a:solidFill>
                            <a:schemeClr val="tx1"/>
                          </a:solidFill>
                          <a:latin typeface="+mn-lt"/>
                          <a:ea typeface="+mn-ea"/>
                          <a:cs typeface="+mn-cs"/>
                        </a:rPr>
                        <a:t>ednoduchost ovládání a snadnost instalace</a:t>
                      </a:r>
                      <a:r>
                        <a:rPr lang="cs-CZ" sz="1000" kern="1200" baseline="0" noProof="0" dirty="0">
                          <a:solidFill>
                            <a:schemeClr val="tx1"/>
                          </a:solidFill>
                          <a:latin typeface="+mn-lt"/>
                          <a:ea typeface="+mn-ea"/>
                          <a:cs typeface="+mn-cs"/>
                        </a:rPr>
                        <a:t> či možnost instalace profesionálem bez nutnosti zasahovat. Ještě méně než jiné skupiny je zajímá možnost přepínat mezi dabingem a titulky a mezi různými zařízeními. Prostě chtějí, aby vše fungovalo, jak má, a oni nemuseli nic nastavovat nebo řešit.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cs-CZ" sz="1000" kern="1200" baseline="0" noProof="0" dirty="0">
                          <a:solidFill>
                            <a:schemeClr val="tx1"/>
                          </a:solidFill>
                          <a:latin typeface="+mn-lt"/>
                          <a:ea typeface="+mn-ea"/>
                          <a:cs typeface="+mn-cs"/>
                        </a:rPr>
                        <a:t>Nelineární diváci ocení v první řadě </a:t>
                      </a:r>
                      <a:r>
                        <a:rPr lang="cs-CZ" sz="1000" b="1" kern="1200" baseline="0" noProof="0" dirty="0">
                          <a:solidFill>
                            <a:schemeClr val="tx1"/>
                          </a:solidFill>
                          <a:latin typeface="+mn-lt"/>
                          <a:ea typeface="+mn-ea"/>
                          <a:cs typeface="+mn-cs"/>
                        </a:rPr>
                        <a:t>archiv</a:t>
                      </a:r>
                      <a:r>
                        <a:rPr lang="cs-CZ" sz="1000" kern="1200" baseline="0" noProof="0" dirty="0">
                          <a:solidFill>
                            <a:schemeClr val="tx1"/>
                          </a:solidFill>
                          <a:latin typeface="+mn-lt"/>
                          <a:ea typeface="+mn-ea"/>
                          <a:cs typeface="+mn-cs"/>
                        </a:rPr>
                        <a:t> a </a:t>
                      </a:r>
                      <a:r>
                        <a:rPr lang="cs-CZ" sz="1000" b="1" kern="1200" baseline="0" noProof="0" dirty="0">
                          <a:solidFill>
                            <a:schemeClr val="tx1"/>
                          </a:solidFill>
                          <a:latin typeface="+mn-lt"/>
                          <a:ea typeface="+mn-ea"/>
                          <a:cs typeface="+mn-cs"/>
                        </a:rPr>
                        <a:t>videotéku</a:t>
                      </a:r>
                      <a:r>
                        <a:rPr lang="cs-CZ" sz="1000" kern="1200" baseline="0" noProof="0" dirty="0">
                          <a:solidFill>
                            <a:schemeClr val="tx1"/>
                          </a:solidFill>
                          <a:latin typeface="+mn-lt"/>
                          <a:ea typeface="+mn-ea"/>
                          <a:cs typeface="+mn-cs"/>
                        </a:rPr>
                        <a:t>. Poměrně velký důraz kladou také na dostupnost </a:t>
                      </a:r>
                      <a:r>
                        <a:rPr lang="cs-CZ" sz="1000" b="1" kern="1200" baseline="0" noProof="0" dirty="0">
                          <a:solidFill>
                            <a:schemeClr val="tx1"/>
                          </a:solidFill>
                          <a:latin typeface="+mn-lt"/>
                          <a:ea typeface="+mn-ea"/>
                          <a:cs typeface="+mn-cs"/>
                        </a:rPr>
                        <a:t>velkého množství kanálů</a:t>
                      </a:r>
                      <a:r>
                        <a:rPr lang="cs-CZ" sz="1000" kern="1200" baseline="0" noProof="0" dirty="0">
                          <a:solidFill>
                            <a:schemeClr val="tx1"/>
                          </a:solidFill>
                          <a:latin typeface="+mn-lt"/>
                          <a:ea typeface="+mn-ea"/>
                          <a:cs typeface="+mn-cs"/>
                        </a:rPr>
                        <a:t>, ze kterých si mohou vybírat. Málo trvají na jednoduchosti, protože se považují za schopné v oblasti technologií.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65508762"/>
                  </a:ext>
                </a:extLst>
              </a:tr>
              <a:tr h="732101">
                <a:tc>
                  <a:txBody>
                    <a:bodyPr/>
                    <a:lstStyle/>
                    <a:p>
                      <a:r>
                        <a:rPr lang="cs-CZ" sz="1000" kern="1200" baseline="0" noProof="0" dirty="0">
                          <a:solidFill>
                            <a:schemeClr val="tx1"/>
                          </a:solidFill>
                          <a:latin typeface="+mn-lt"/>
                          <a:ea typeface="+mn-ea"/>
                          <a:cs typeface="+mn-cs"/>
                        </a:rPr>
                        <a:t>Popis z hlediska sociodemografie: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cs-CZ" sz="1000" kern="1200" baseline="0" noProof="0" dirty="0">
                          <a:solidFill>
                            <a:schemeClr val="tx1"/>
                          </a:solidFill>
                          <a:latin typeface="+mn-lt"/>
                          <a:ea typeface="+mn-ea"/>
                          <a:cs typeface="+mn-cs"/>
                        </a:rPr>
                        <a:t>Častěji ženy, častěji starší lidé (60 a více let), častěji z venkova, většinou sledují aktuální vysílání, v naprosté většině případů na TV, častěji uživatelé satelitního a terestrického typu příjmu, pokud jsou zákazníci placené TV, platí spíše nižší částku (průměrně 345 Kč), zajímají je hlavně všeobecné kanály.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cs-CZ" sz="1000" kern="1200" baseline="0" noProof="0" dirty="0">
                          <a:solidFill>
                            <a:schemeClr val="tx1"/>
                          </a:solidFill>
                          <a:latin typeface="+mn-lt"/>
                          <a:ea typeface="+mn-ea"/>
                          <a:cs typeface="+mn-cs"/>
                        </a:rPr>
                        <a:t>Častěji lidé s vyšším vzděláním, častěji již aktuálně využívají archiv a videotéku (byť většina nelineární sledování kombinuje s lineárním), pokud jsou zákazníci placené TV, platí spíše nižší částku (průměrně 418 Kč), častěji jsou nicméně </a:t>
                      </a:r>
                      <a:r>
                        <a:rPr lang="cs-CZ" sz="1000" kern="1200" baseline="0" noProof="0" dirty="0" err="1">
                          <a:solidFill>
                            <a:schemeClr val="tx1"/>
                          </a:solidFill>
                          <a:latin typeface="+mn-lt"/>
                          <a:ea typeface="+mn-ea"/>
                          <a:cs typeface="+mn-cs"/>
                        </a:rPr>
                        <a:t>nezákazníci</a:t>
                      </a:r>
                      <a:r>
                        <a:rPr lang="cs-CZ" sz="1000" kern="1200" baseline="0" noProof="0" dirty="0">
                          <a:solidFill>
                            <a:schemeClr val="tx1"/>
                          </a:solidFill>
                          <a:latin typeface="+mn-lt"/>
                          <a:ea typeface="+mn-ea"/>
                          <a:cs typeface="+mn-cs"/>
                        </a:rPr>
                        <a:t> placené TV, častěji mají zájem o filmové kanály.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772823"/>
                  </a:ext>
                </a:extLst>
              </a:tr>
            </a:tbl>
          </a:graphicData>
        </a:graphic>
      </p:graphicFrame>
      <p:sp>
        <p:nvSpPr>
          <p:cNvPr id="24" name="Oval 23">
            <a:extLst>
              <a:ext uri="{FF2B5EF4-FFF2-40B4-BE49-F238E27FC236}">
                <a16:creationId xmlns:a16="http://schemas.microsoft.com/office/drawing/2014/main" id="{66173F98-E4FB-40ED-8B96-4F0B5C05CA98}"/>
              </a:ext>
            </a:extLst>
          </p:cNvPr>
          <p:cNvSpPr/>
          <p:nvPr/>
        </p:nvSpPr>
        <p:spPr>
          <a:xfrm>
            <a:off x="6221234" y="4153444"/>
            <a:ext cx="667300" cy="667300"/>
          </a:xfrm>
          <a:prstGeom prst="ellipse">
            <a:avLst/>
          </a:prstGeom>
          <a:solidFill>
            <a:srgbClr val="71ADA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5" name="Oval 24">
            <a:extLst>
              <a:ext uri="{FF2B5EF4-FFF2-40B4-BE49-F238E27FC236}">
                <a16:creationId xmlns:a16="http://schemas.microsoft.com/office/drawing/2014/main" id="{F7F9BDEE-97E4-49CC-9B46-2BA39EAE42BC}"/>
              </a:ext>
            </a:extLst>
          </p:cNvPr>
          <p:cNvSpPr/>
          <p:nvPr/>
        </p:nvSpPr>
        <p:spPr>
          <a:xfrm>
            <a:off x="6221234" y="2129535"/>
            <a:ext cx="667300" cy="667300"/>
          </a:xfrm>
          <a:prstGeom prst="ellipse">
            <a:avLst/>
          </a:prstGeom>
          <a:solidFill>
            <a:srgbClr val="85280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6" name="Oval 25">
            <a:extLst>
              <a:ext uri="{FF2B5EF4-FFF2-40B4-BE49-F238E27FC236}">
                <a16:creationId xmlns:a16="http://schemas.microsoft.com/office/drawing/2014/main" id="{3080AA37-510F-4CE7-957E-649CC56FA80F}"/>
              </a:ext>
            </a:extLst>
          </p:cNvPr>
          <p:cNvSpPr/>
          <p:nvPr/>
        </p:nvSpPr>
        <p:spPr>
          <a:xfrm>
            <a:off x="11122028" y="2129535"/>
            <a:ext cx="667300" cy="667300"/>
          </a:xfrm>
          <a:prstGeom prst="ellipse">
            <a:avLst/>
          </a:prstGeom>
          <a:solidFill>
            <a:srgbClr val="496249"/>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7" name="Oval 26">
            <a:extLst>
              <a:ext uri="{FF2B5EF4-FFF2-40B4-BE49-F238E27FC236}">
                <a16:creationId xmlns:a16="http://schemas.microsoft.com/office/drawing/2014/main" id="{3BD0412E-6646-40D9-8760-E1E6DC84F2A2}"/>
              </a:ext>
            </a:extLst>
          </p:cNvPr>
          <p:cNvSpPr/>
          <p:nvPr/>
        </p:nvSpPr>
        <p:spPr>
          <a:xfrm>
            <a:off x="11107997" y="4153444"/>
            <a:ext cx="667300" cy="667300"/>
          </a:xfrm>
          <a:prstGeom prst="ellipse">
            <a:avLst/>
          </a:prstGeom>
          <a:solidFill>
            <a:srgbClr val="E2B72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grpSp>
        <p:nvGrpSpPr>
          <p:cNvPr id="9" name="Group 8">
            <a:extLst>
              <a:ext uri="{FF2B5EF4-FFF2-40B4-BE49-F238E27FC236}">
                <a16:creationId xmlns:a16="http://schemas.microsoft.com/office/drawing/2014/main" id="{91239A8D-0118-4AD7-BC24-DF9F7C68D2D8}"/>
              </a:ext>
            </a:extLst>
          </p:cNvPr>
          <p:cNvGrpSpPr>
            <a:grpSpLocks noChangeAspect="1"/>
          </p:cNvGrpSpPr>
          <p:nvPr>
            <p:custDataLst>
              <p:tags r:id="rId1"/>
            </p:custDataLst>
          </p:nvPr>
        </p:nvGrpSpPr>
        <p:grpSpPr>
          <a:xfrm>
            <a:off x="11262316" y="4304867"/>
            <a:ext cx="390875" cy="390875"/>
            <a:chOff x="328396" y="2082800"/>
            <a:chExt cx="720000" cy="720000"/>
          </a:xfrm>
          <a:solidFill>
            <a:schemeClr val="bg1"/>
          </a:solidFill>
        </p:grpSpPr>
        <p:sp>
          <p:nvSpPr>
            <p:cNvPr id="10" name="Rectangle 9">
              <a:extLst>
                <a:ext uri="{FF2B5EF4-FFF2-40B4-BE49-F238E27FC236}">
                  <a16:creationId xmlns:a16="http://schemas.microsoft.com/office/drawing/2014/main" id="{90E87375-ECDF-43A7-AF84-09AF68439AED}"/>
                </a:ext>
              </a:extLst>
            </p:cNvPr>
            <p:cNvSpPr/>
            <p:nvPr/>
          </p:nvSpPr>
          <p:spPr bwMode="gray">
            <a:xfrm>
              <a:off x="328396" y="2082800"/>
              <a:ext cx="720000" cy="720000"/>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400"/>
                </a:spcBef>
              </a:pPr>
              <a:endParaRPr lang="en-US" sz="1333" dirty="0">
                <a:solidFill>
                  <a:schemeClr val="tx1"/>
                </a:solidFill>
                <a:latin typeface="Arial" pitchFamily="34" charset="0"/>
                <a:cs typeface="Arial" pitchFamily="34" charset="0"/>
              </a:endParaRPr>
            </a:p>
          </p:txBody>
        </p:sp>
        <p:sp>
          <p:nvSpPr>
            <p:cNvPr id="11" name="Freeform 6">
              <a:extLst>
                <a:ext uri="{FF2B5EF4-FFF2-40B4-BE49-F238E27FC236}">
                  <a16:creationId xmlns:a16="http://schemas.microsoft.com/office/drawing/2014/main" id="{68CE196F-01D4-42EE-AE6D-DF97F72A0DEB}"/>
                </a:ext>
              </a:extLst>
            </p:cNvPr>
            <p:cNvSpPr>
              <a:spLocks noChangeAspect="1" noEditPoints="1"/>
            </p:cNvSpPr>
            <p:nvPr/>
          </p:nvSpPr>
          <p:spPr bwMode="auto">
            <a:xfrm>
              <a:off x="526357" y="2245144"/>
              <a:ext cx="324077" cy="396000"/>
            </a:xfrm>
            <a:custGeom>
              <a:avLst/>
              <a:gdLst>
                <a:gd name="T0" fmla="*/ 1440 w 1440"/>
                <a:gd name="T1" fmla="*/ 160 h 1760"/>
                <a:gd name="T2" fmla="*/ 1440 w 1440"/>
                <a:gd name="T3" fmla="*/ 1600 h 1760"/>
                <a:gd name="T4" fmla="*/ 1280 w 1440"/>
                <a:gd name="T5" fmla="*/ 1760 h 1760"/>
                <a:gd name="T6" fmla="*/ 1040 w 1440"/>
                <a:gd name="T7" fmla="*/ 1760 h 1760"/>
                <a:gd name="T8" fmla="*/ 880 w 1440"/>
                <a:gd name="T9" fmla="*/ 1600 h 1760"/>
                <a:gd name="T10" fmla="*/ 880 w 1440"/>
                <a:gd name="T11" fmla="*/ 160 h 1760"/>
                <a:gd name="T12" fmla="*/ 1040 w 1440"/>
                <a:gd name="T13" fmla="*/ 0 h 1760"/>
                <a:gd name="T14" fmla="*/ 1280 w 1440"/>
                <a:gd name="T15" fmla="*/ 0 h 1760"/>
                <a:gd name="T16" fmla="*/ 1440 w 1440"/>
                <a:gd name="T17" fmla="*/ 160 h 1760"/>
                <a:gd name="T18" fmla="*/ 560 w 1440"/>
                <a:gd name="T19" fmla="*/ 160 h 1760"/>
                <a:gd name="T20" fmla="*/ 560 w 1440"/>
                <a:gd name="T21" fmla="*/ 1600 h 1760"/>
                <a:gd name="T22" fmla="*/ 400 w 1440"/>
                <a:gd name="T23" fmla="*/ 1760 h 1760"/>
                <a:gd name="T24" fmla="*/ 160 w 1440"/>
                <a:gd name="T25" fmla="*/ 1760 h 1760"/>
                <a:gd name="T26" fmla="*/ 0 w 1440"/>
                <a:gd name="T27" fmla="*/ 1600 h 1760"/>
                <a:gd name="T28" fmla="*/ 0 w 1440"/>
                <a:gd name="T29" fmla="*/ 160 h 1760"/>
                <a:gd name="T30" fmla="*/ 160 w 1440"/>
                <a:gd name="T31" fmla="*/ 0 h 1760"/>
                <a:gd name="T32" fmla="*/ 400 w 1440"/>
                <a:gd name="T33" fmla="*/ 0 h 1760"/>
                <a:gd name="T34" fmla="*/ 560 w 1440"/>
                <a:gd name="T35" fmla="*/ 160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0" h="1760">
                  <a:moveTo>
                    <a:pt x="1440" y="160"/>
                  </a:moveTo>
                  <a:cubicBezTo>
                    <a:pt x="1440" y="1600"/>
                    <a:pt x="1440" y="1600"/>
                    <a:pt x="1440" y="1600"/>
                  </a:cubicBezTo>
                  <a:cubicBezTo>
                    <a:pt x="1440" y="1688"/>
                    <a:pt x="1368" y="1760"/>
                    <a:pt x="1280" y="1760"/>
                  </a:cubicBezTo>
                  <a:cubicBezTo>
                    <a:pt x="1040" y="1760"/>
                    <a:pt x="1040" y="1760"/>
                    <a:pt x="1040" y="1760"/>
                  </a:cubicBezTo>
                  <a:cubicBezTo>
                    <a:pt x="952" y="1760"/>
                    <a:pt x="880" y="1688"/>
                    <a:pt x="880" y="1600"/>
                  </a:cubicBezTo>
                  <a:cubicBezTo>
                    <a:pt x="880" y="160"/>
                    <a:pt x="880" y="160"/>
                    <a:pt x="880" y="160"/>
                  </a:cubicBezTo>
                  <a:cubicBezTo>
                    <a:pt x="880" y="72"/>
                    <a:pt x="952" y="0"/>
                    <a:pt x="1040" y="0"/>
                  </a:cubicBezTo>
                  <a:cubicBezTo>
                    <a:pt x="1280" y="0"/>
                    <a:pt x="1280" y="0"/>
                    <a:pt x="1280" y="0"/>
                  </a:cubicBezTo>
                  <a:cubicBezTo>
                    <a:pt x="1368" y="0"/>
                    <a:pt x="1440" y="72"/>
                    <a:pt x="1440" y="160"/>
                  </a:cubicBezTo>
                  <a:close/>
                  <a:moveTo>
                    <a:pt x="560" y="160"/>
                  </a:moveTo>
                  <a:cubicBezTo>
                    <a:pt x="560" y="1600"/>
                    <a:pt x="560" y="1600"/>
                    <a:pt x="560" y="1600"/>
                  </a:cubicBezTo>
                  <a:cubicBezTo>
                    <a:pt x="560" y="1688"/>
                    <a:pt x="488" y="1760"/>
                    <a:pt x="400" y="1760"/>
                  </a:cubicBezTo>
                  <a:cubicBezTo>
                    <a:pt x="160" y="1760"/>
                    <a:pt x="160" y="1760"/>
                    <a:pt x="160" y="1760"/>
                  </a:cubicBezTo>
                  <a:cubicBezTo>
                    <a:pt x="72" y="1760"/>
                    <a:pt x="0" y="1688"/>
                    <a:pt x="0" y="1600"/>
                  </a:cubicBezTo>
                  <a:cubicBezTo>
                    <a:pt x="0" y="160"/>
                    <a:pt x="0" y="160"/>
                    <a:pt x="0" y="160"/>
                  </a:cubicBezTo>
                  <a:cubicBezTo>
                    <a:pt x="0" y="72"/>
                    <a:pt x="72" y="0"/>
                    <a:pt x="160" y="0"/>
                  </a:cubicBezTo>
                  <a:cubicBezTo>
                    <a:pt x="400" y="0"/>
                    <a:pt x="400" y="0"/>
                    <a:pt x="400" y="0"/>
                  </a:cubicBezTo>
                  <a:cubicBezTo>
                    <a:pt x="488" y="0"/>
                    <a:pt x="560" y="72"/>
                    <a:pt x="560" y="160"/>
                  </a:cubicBezTo>
                  <a:close/>
                </a:path>
              </a:pathLst>
            </a:custGeom>
            <a:solidFill>
              <a:srgbClr val="E2B726"/>
            </a:solidFill>
            <a:ln>
              <a:noFill/>
            </a:ln>
          </p:spPr>
          <p:txBody>
            <a:bodyPr vert="horz" wrap="square" lIns="121920" tIns="60960" rIns="121920" bIns="60960" numCol="1" anchor="t" anchorCtr="0" compatLnSpc="1">
              <a:prstTxWarp prst="textNoShape">
                <a:avLst/>
              </a:prstTxWarp>
            </a:bodyPr>
            <a:lstStyle/>
            <a:p>
              <a:endParaRPr lang="en-US" sz="1333"/>
            </a:p>
          </p:txBody>
        </p:sp>
      </p:grpSp>
      <p:grpSp>
        <p:nvGrpSpPr>
          <p:cNvPr id="19" name="Group 40">
            <a:extLst>
              <a:ext uri="{FF2B5EF4-FFF2-40B4-BE49-F238E27FC236}">
                <a16:creationId xmlns:a16="http://schemas.microsoft.com/office/drawing/2014/main" id="{73BB163E-6A24-4586-ADD2-DE8A5D747E40}"/>
              </a:ext>
            </a:extLst>
          </p:cNvPr>
          <p:cNvGrpSpPr>
            <a:grpSpLocks noChangeAspect="1"/>
          </p:cNvGrpSpPr>
          <p:nvPr>
            <p:custDataLst>
              <p:tags r:id="rId2"/>
            </p:custDataLst>
          </p:nvPr>
        </p:nvGrpSpPr>
        <p:grpSpPr bwMode="auto">
          <a:xfrm>
            <a:off x="11226689" y="2252739"/>
            <a:ext cx="501761" cy="338004"/>
            <a:chOff x="417" y="501"/>
            <a:chExt cx="4927" cy="3319"/>
          </a:xfrm>
          <a:solidFill>
            <a:schemeClr val="bg1"/>
          </a:solidFill>
        </p:grpSpPr>
        <p:sp>
          <p:nvSpPr>
            <p:cNvPr id="20" name="Freeform 41">
              <a:extLst>
                <a:ext uri="{FF2B5EF4-FFF2-40B4-BE49-F238E27FC236}">
                  <a16:creationId xmlns:a16="http://schemas.microsoft.com/office/drawing/2014/main" id="{75A6DB4E-5954-410A-84ED-5786B94B5985}"/>
                </a:ext>
              </a:extLst>
            </p:cNvPr>
            <p:cNvSpPr>
              <a:spLocks noEditPoints="1"/>
            </p:cNvSpPr>
            <p:nvPr/>
          </p:nvSpPr>
          <p:spPr bwMode="auto">
            <a:xfrm>
              <a:off x="1645" y="501"/>
              <a:ext cx="2294" cy="1674"/>
            </a:xfrm>
            <a:custGeom>
              <a:avLst/>
              <a:gdLst>
                <a:gd name="T0" fmla="*/ 131 w 971"/>
                <a:gd name="T1" fmla="*/ 709 h 709"/>
                <a:gd name="T2" fmla="*/ 273 w 971"/>
                <a:gd name="T3" fmla="*/ 592 h 709"/>
                <a:gd name="T4" fmla="*/ 336 w 971"/>
                <a:gd name="T5" fmla="*/ 522 h 709"/>
                <a:gd name="T6" fmla="*/ 388 w 971"/>
                <a:gd name="T7" fmla="*/ 537 h 709"/>
                <a:gd name="T8" fmla="*/ 485 w 971"/>
                <a:gd name="T9" fmla="*/ 560 h 709"/>
                <a:gd name="T10" fmla="*/ 588 w 971"/>
                <a:gd name="T11" fmla="*/ 536 h 709"/>
                <a:gd name="T12" fmla="*/ 635 w 971"/>
                <a:gd name="T13" fmla="*/ 522 h 709"/>
                <a:gd name="T14" fmla="*/ 694 w 971"/>
                <a:gd name="T15" fmla="*/ 589 h 709"/>
                <a:gd name="T16" fmla="*/ 840 w 971"/>
                <a:gd name="T17" fmla="*/ 709 h 709"/>
                <a:gd name="T18" fmla="*/ 949 w 971"/>
                <a:gd name="T19" fmla="*/ 556 h 709"/>
                <a:gd name="T20" fmla="*/ 971 w 971"/>
                <a:gd name="T21" fmla="*/ 261 h 709"/>
                <a:gd name="T22" fmla="*/ 896 w 971"/>
                <a:gd name="T23" fmla="*/ 76 h 709"/>
                <a:gd name="T24" fmla="*/ 719 w 971"/>
                <a:gd name="T25" fmla="*/ 0 h 709"/>
                <a:gd name="T26" fmla="*/ 578 w 971"/>
                <a:gd name="T27" fmla="*/ 21 h 709"/>
                <a:gd name="T28" fmla="*/ 485 w 971"/>
                <a:gd name="T29" fmla="*/ 37 h 709"/>
                <a:gd name="T30" fmla="*/ 393 w 971"/>
                <a:gd name="T31" fmla="*/ 21 h 709"/>
                <a:gd name="T32" fmla="*/ 252 w 971"/>
                <a:gd name="T33" fmla="*/ 0 h 709"/>
                <a:gd name="T34" fmla="*/ 74 w 971"/>
                <a:gd name="T35" fmla="*/ 76 h 709"/>
                <a:gd name="T36" fmla="*/ 0 w 971"/>
                <a:gd name="T37" fmla="*/ 261 h 709"/>
                <a:gd name="T38" fmla="*/ 21 w 971"/>
                <a:gd name="T39" fmla="*/ 556 h 709"/>
                <a:gd name="T40" fmla="*/ 131 w 971"/>
                <a:gd name="T41" fmla="*/ 709 h 709"/>
                <a:gd name="T42" fmla="*/ 728 w 971"/>
                <a:gd name="T43" fmla="*/ 429 h 709"/>
                <a:gd name="T44" fmla="*/ 672 w 971"/>
                <a:gd name="T45" fmla="*/ 373 h 709"/>
                <a:gd name="T46" fmla="*/ 728 w 971"/>
                <a:gd name="T47" fmla="*/ 317 h 709"/>
                <a:gd name="T48" fmla="*/ 784 w 971"/>
                <a:gd name="T49" fmla="*/ 373 h 709"/>
                <a:gd name="T50" fmla="*/ 728 w 971"/>
                <a:gd name="T51" fmla="*/ 429 h 709"/>
                <a:gd name="T52" fmla="*/ 877 w 971"/>
                <a:gd name="T53" fmla="*/ 261 h 709"/>
                <a:gd name="T54" fmla="*/ 821 w 971"/>
                <a:gd name="T55" fmla="*/ 317 h 709"/>
                <a:gd name="T56" fmla="*/ 765 w 971"/>
                <a:gd name="T57" fmla="*/ 261 h 709"/>
                <a:gd name="T58" fmla="*/ 821 w 971"/>
                <a:gd name="T59" fmla="*/ 205 h 709"/>
                <a:gd name="T60" fmla="*/ 877 w 971"/>
                <a:gd name="T61" fmla="*/ 261 h 709"/>
                <a:gd name="T62" fmla="*/ 728 w 971"/>
                <a:gd name="T63" fmla="*/ 93 h 709"/>
                <a:gd name="T64" fmla="*/ 784 w 971"/>
                <a:gd name="T65" fmla="*/ 149 h 709"/>
                <a:gd name="T66" fmla="*/ 768 w 971"/>
                <a:gd name="T67" fmla="*/ 189 h 709"/>
                <a:gd name="T68" fmla="*/ 766 w 971"/>
                <a:gd name="T69" fmla="*/ 190 h 709"/>
                <a:gd name="T70" fmla="*/ 728 w 971"/>
                <a:gd name="T71" fmla="*/ 205 h 709"/>
                <a:gd name="T72" fmla="*/ 672 w 971"/>
                <a:gd name="T73" fmla="*/ 149 h 709"/>
                <a:gd name="T74" fmla="*/ 728 w 971"/>
                <a:gd name="T75" fmla="*/ 93 h 709"/>
                <a:gd name="T76" fmla="*/ 635 w 971"/>
                <a:gd name="T77" fmla="*/ 205 h 709"/>
                <a:gd name="T78" fmla="*/ 691 w 971"/>
                <a:gd name="T79" fmla="*/ 261 h 709"/>
                <a:gd name="T80" fmla="*/ 635 w 971"/>
                <a:gd name="T81" fmla="*/ 317 h 709"/>
                <a:gd name="T82" fmla="*/ 579 w 971"/>
                <a:gd name="T83" fmla="*/ 261 h 709"/>
                <a:gd name="T84" fmla="*/ 635 w 971"/>
                <a:gd name="T85" fmla="*/ 205 h 709"/>
                <a:gd name="T86" fmla="*/ 261 w 971"/>
                <a:gd name="T87" fmla="*/ 112 h 709"/>
                <a:gd name="T88" fmla="*/ 411 w 971"/>
                <a:gd name="T89" fmla="*/ 261 h 709"/>
                <a:gd name="T90" fmla="*/ 261 w 971"/>
                <a:gd name="T91" fmla="*/ 410 h 709"/>
                <a:gd name="T92" fmla="*/ 112 w 971"/>
                <a:gd name="T93" fmla="*/ 261 h 709"/>
                <a:gd name="T94" fmla="*/ 261 w 971"/>
                <a:gd name="T95" fmla="*/ 11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1" h="709">
                  <a:moveTo>
                    <a:pt x="131" y="709"/>
                  </a:moveTo>
                  <a:cubicBezTo>
                    <a:pt x="216" y="709"/>
                    <a:pt x="246" y="647"/>
                    <a:pt x="273" y="592"/>
                  </a:cubicBezTo>
                  <a:cubicBezTo>
                    <a:pt x="291" y="555"/>
                    <a:pt x="307" y="522"/>
                    <a:pt x="336" y="522"/>
                  </a:cubicBezTo>
                  <a:cubicBezTo>
                    <a:pt x="348" y="522"/>
                    <a:pt x="367" y="529"/>
                    <a:pt x="388" y="537"/>
                  </a:cubicBezTo>
                  <a:cubicBezTo>
                    <a:pt x="418" y="547"/>
                    <a:pt x="453" y="560"/>
                    <a:pt x="485" y="560"/>
                  </a:cubicBezTo>
                  <a:cubicBezTo>
                    <a:pt x="523" y="560"/>
                    <a:pt x="558" y="547"/>
                    <a:pt x="588" y="536"/>
                  </a:cubicBezTo>
                  <a:cubicBezTo>
                    <a:pt x="607" y="529"/>
                    <a:pt x="624" y="522"/>
                    <a:pt x="635" y="522"/>
                  </a:cubicBezTo>
                  <a:cubicBezTo>
                    <a:pt x="660" y="522"/>
                    <a:pt x="676" y="554"/>
                    <a:pt x="694" y="589"/>
                  </a:cubicBezTo>
                  <a:cubicBezTo>
                    <a:pt x="722" y="645"/>
                    <a:pt x="754" y="709"/>
                    <a:pt x="840" y="709"/>
                  </a:cubicBezTo>
                  <a:cubicBezTo>
                    <a:pt x="898" y="709"/>
                    <a:pt x="931" y="646"/>
                    <a:pt x="949" y="556"/>
                  </a:cubicBezTo>
                  <a:cubicBezTo>
                    <a:pt x="966" y="472"/>
                    <a:pt x="971" y="364"/>
                    <a:pt x="971" y="261"/>
                  </a:cubicBezTo>
                  <a:cubicBezTo>
                    <a:pt x="971" y="190"/>
                    <a:pt x="943" y="124"/>
                    <a:pt x="896" y="76"/>
                  </a:cubicBezTo>
                  <a:cubicBezTo>
                    <a:pt x="852" y="29"/>
                    <a:pt x="789" y="0"/>
                    <a:pt x="719" y="0"/>
                  </a:cubicBezTo>
                  <a:cubicBezTo>
                    <a:pt x="644" y="0"/>
                    <a:pt x="610" y="11"/>
                    <a:pt x="578" y="21"/>
                  </a:cubicBezTo>
                  <a:cubicBezTo>
                    <a:pt x="553" y="29"/>
                    <a:pt x="529" y="37"/>
                    <a:pt x="485" y="37"/>
                  </a:cubicBezTo>
                  <a:cubicBezTo>
                    <a:pt x="442" y="37"/>
                    <a:pt x="418" y="29"/>
                    <a:pt x="393" y="21"/>
                  </a:cubicBezTo>
                  <a:cubicBezTo>
                    <a:pt x="361" y="11"/>
                    <a:pt x="326" y="0"/>
                    <a:pt x="252" y="0"/>
                  </a:cubicBezTo>
                  <a:cubicBezTo>
                    <a:pt x="181" y="0"/>
                    <a:pt x="119" y="29"/>
                    <a:pt x="74" y="76"/>
                  </a:cubicBezTo>
                  <a:cubicBezTo>
                    <a:pt x="28" y="124"/>
                    <a:pt x="0" y="190"/>
                    <a:pt x="0" y="261"/>
                  </a:cubicBezTo>
                  <a:cubicBezTo>
                    <a:pt x="0" y="364"/>
                    <a:pt x="5" y="472"/>
                    <a:pt x="21" y="556"/>
                  </a:cubicBezTo>
                  <a:cubicBezTo>
                    <a:pt x="40" y="646"/>
                    <a:pt x="73" y="709"/>
                    <a:pt x="131" y="709"/>
                  </a:cubicBezTo>
                  <a:close/>
                  <a:moveTo>
                    <a:pt x="728" y="429"/>
                  </a:moveTo>
                  <a:cubicBezTo>
                    <a:pt x="697" y="429"/>
                    <a:pt x="672" y="404"/>
                    <a:pt x="672" y="373"/>
                  </a:cubicBezTo>
                  <a:cubicBezTo>
                    <a:pt x="672" y="342"/>
                    <a:pt x="697" y="317"/>
                    <a:pt x="728" y="317"/>
                  </a:cubicBezTo>
                  <a:cubicBezTo>
                    <a:pt x="759" y="317"/>
                    <a:pt x="784" y="342"/>
                    <a:pt x="784" y="373"/>
                  </a:cubicBezTo>
                  <a:cubicBezTo>
                    <a:pt x="784" y="404"/>
                    <a:pt x="759" y="429"/>
                    <a:pt x="728" y="429"/>
                  </a:cubicBezTo>
                  <a:close/>
                  <a:moveTo>
                    <a:pt x="877" y="261"/>
                  </a:moveTo>
                  <a:cubicBezTo>
                    <a:pt x="877" y="292"/>
                    <a:pt x="852" y="317"/>
                    <a:pt x="821" y="317"/>
                  </a:cubicBezTo>
                  <a:cubicBezTo>
                    <a:pt x="790" y="317"/>
                    <a:pt x="765" y="292"/>
                    <a:pt x="765" y="261"/>
                  </a:cubicBezTo>
                  <a:cubicBezTo>
                    <a:pt x="765" y="230"/>
                    <a:pt x="790" y="205"/>
                    <a:pt x="821" y="205"/>
                  </a:cubicBezTo>
                  <a:cubicBezTo>
                    <a:pt x="852" y="205"/>
                    <a:pt x="877" y="230"/>
                    <a:pt x="877" y="261"/>
                  </a:cubicBezTo>
                  <a:close/>
                  <a:moveTo>
                    <a:pt x="728" y="93"/>
                  </a:moveTo>
                  <a:cubicBezTo>
                    <a:pt x="759" y="93"/>
                    <a:pt x="784" y="118"/>
                    <a:pt x="784" y="149"/>
                  </a:cubicBezTo>
                  <a:cubicBezTo>
                    <a:pt x="784" y="165"/>
                    <a:pt x="778" y="179"/>
                    <a:pt x="768" y="189"/>
                  </a:cubicBezTo>
                  <a:cubicBezTo>
                    <a:pt x="767" y="189"/>
                    <a:pt x="767" y="189"/>
                    <a:pt x="766" y="190"/>
                  </a:cubicBezTo>
                  <a:cubicBezTo>
                    <a:pt x="756" y="199"/>
                    <a:pt x="743" y="205"/>
                    <a:pt x="728" y="205"/>
                  </a:cubicBezTo>
                  <a:cubicBezTo>
                    <a:pt x="697" y="205"/>
                    <a:pt x="672" y="180"/>
                    <a:pt x="672" y="149"/>
                  </a:cubicBezTo>
                  <a:cubicBezTo>
                    <a:pt x="672" y="118"/>
                    <a:pt x="697" y="93"/>
                    <a:pt x="728" y="93"/>
                  </a:cubicBezTo>
                  <a:close/>
                  <a:moveTo>
                    <a:pt x="635" y="205"/>
                  </a:moveTo>
                  <a:cubicBezTo>
                    <a:pt x="666" y="205"/>
                    <a:pt x="691" y="230"/>
                    <a:pt x="691" y="261"/>
                  </a:cubicBezTo>
                  <a:cubicBezTo>
                    <a:pt x="691" y="292"/>
                    <a:pt x="665" y="317"/>
                    <a:pt x="635" y="317"/>
                  </a:cubicBezTo>
                  <a:cubicBezTo>
                    <a:pt x="604" y="317"/>
                    <a:pt x="579" y="292"/>
                    <a:pt x="579" y="261"/>
                  </a:cubicBezTo>
                  <a:cubicBezTo>
                    <a:pt x="579" y="230"/>
                    <a:pt x="604" y="205"/>
                    <a:pt x="635" y="205"/>
                  </a:cubicBezTo>
                  <a:close/>
                  <a:moveTo>
                    <a:pt x="261" y="112"/>
                  </a:moveTo>
                  <a:cubicBezTo>
                    <a:pt x="344" y="112"/>
                    <a:pt x="411" y="179"/>
                    <a:pt x="411" y="261"/>
                  </a:cubicBezTo>
                  <a:cubicBezTo>
                    <a:pt x="411" y="344"/>
                    <a:pt x="344" y="410"/>
                    <a:pt x="261" y="410"/>
                  </a:cubicBezTo>
                  <a:cubicBezTo>
                    <a:pt x="179" y="410"/>
                    <a:pt x="112" y="344"/>
                    <a:pt x="112" y="261"/>
                  </a:cubicBezTo>
                  <a:cubicBezTo>
                    <a:pt x="112" y="179"/>
                    <a:pt x="179" y="112"/>
                    <a:pt x="261"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1" name="Freeform 42">
              <a:extLst>
                <a:ext uri="{FF2B5EF4-FFF2-40B4-BE49-F238E27FC236}">
                  <a16:creationId xmlns:a16="http://schemas.microsoft.com/office/drawing/2014/main" id="{296FB0B7-778D-444B-9A4A-BA912F33D3D1}"/>
                </a:ext>
              </a:extLst>
            </p:cNvPr>
            <p:cNvSpPr>
              <a:spLocks/>
            </p:cNvSpPr>
            <p:nvPr/>
          </p:nvSpPr>
          <p:spPr bwMode="auto">
            <a:xfrm>
              <a:off x="4605" y="2341"/>
              <a:ext cx="739" cy="1479"/>
            </a:xfrm>
            <a:custGeom>
              <a:avLst/>
              <a:gdLst>
                <a:gd name="T0" fmla="*/ 0 w 313"/>
                <a:gd name="T1" fmla="*/ 0 h 626"/>
                <a:gd name="T2" fmla="*/ 0 w 313"/>
                <a:gd name="T3" fmla="*/ 626 h 626"/>
                <a:gd name="T4" fmla="*/ 313 w 313"/>
                <a:gd name="T5" fmla="*/ 626 h 626"/>
                <a:gd name="T6" fmla="*/ 313 w 313"/>
                <a:gd name="T7" fmla="*/ 0 h 626"/>
                <a:gd name="T8" fmla="*/ 0 w 313"/>
                <a:gd name="T9" fmla="*/ 0 h 626"/>
              </a:gdLst>
              <a:ahLst/>
              <a:cxnLst>
                <a:cxn ang="0">
                  <a:pos x="T0" y="T1"/>
                </a:cxn>
                <a:cxn ang="0">
                  <a:pos x="T2" y="T3"/>
                </a:cxn>
                <a:cxn ang="0">
                  <a:pos x="T4" y="T5"/>
                </a:cxn>
                <a:cxn ang="0">
                  <a:pos x="T6" y="T7"/>
                </a:cxn>
                <a:cxn ang="0">
                  <a:pos x="T8" y="T9"/>
                </a:cxn>
              </a:cxnLst>
              <a:rect l="0" t="0" r="r" b="b"/>
              <a:pathLst>
                <a:path w="313" h="626">
                  <a:moveTo>
                    <a:pt x="0" y="0"/>
                  </a:moveTo>
                  <a:cubicBezTo>
                    <a:pt x="0" y="208"/>
                    <a:pt x="0" y="417"/>
                    <a:pt x="0" y="626"/>
                  </a:cubicBezTo>
                  <a:cubicBezTo>
                    <a:pt x="104" y="626"/>
                    <a:pt x="208" y="626"/>
                    <a:pt x="313" y="626"/>
                  </a:cubicBezTo>
                  <a:cubicBezTo>
                    <a:pt x="313" y="417"/>
                    <a:pt x="313" y="208"/>
                    <a:pt x="313" y="0"/>
                  </a:cubicBezTo>
                  <a:cubicBezTo>
                    <a:pt x="208" y="0"/>
                    <a:pt x="10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2" name="Freeform 43">
              <a:extLst>
                <a:ext uri="{FF2B5EF4-FFF2-40B4-BE49-F238E27FC236}">
                  <a16:creationId xmlns:a16="http://schemas.microsoft.com/office/drawing/2014/main" id="{AFB149F9-7C1C-451A-9B66-9513857617A0}"/>
                </a:ext>
              </a:extLst>
            </p:cNvPr>
            <p:cNvSpPr>
              <a:spLocks noEditPoints="1"/>
            </p:cNvSpPr>
            <p:nvPr/>
          </p:nvSpPr>
          <p:spPr bwMode="auto">
            <a:xfrm>
              <a:off x="417" y="2341"/>
              <a:ext cx="4065" cy="1479"/>
            </a:xfrm>
            <a:custGeom>
              <a:avLst/>
              <a:gdLst>
                <a:gd name="T0" fmla="*/ 0 w 1721"/>
                <a:gd name="T1" fmla="*/ 626 h 626"/>
                <a:gd name="T2" fmla="*/ 1721 w 1721"/>
                <a:gd name="T3" fmla="*/ 626 h 626"/>
                <a:gd name="T4" fmla="*/ 1721 w 1721"/>
                <a:gd name="T5" fmla="*/ 0 h 626"/>
                <a:gd name="T6" fmla="*/ 0 w 1721"/>
                <a:gd name="T7" fmla="*/ 0 h 626"/>
                <a:gd name="T8" fmla="*/ 0 w 1721"/>
                <a:gd name="T9" fmla="*/ 626 h 626"/>
                <a:gd name="T10" fmla="*/ 623 w 1721"/>
                <a:gd name="T11" fmla="*/ 289 h 626"/>
                <a:gd name="T12" fmla="*/ 1640 w 1721"/>
                <a:gd name="T13" fmla="*/ 289 h 626"/>
                <a:gd name="T14" fmla="*/ 1640 w 1721"/>
                <a:gd name="T15" fmla="*/ 336 h 626"/>
                <a:gd name="T16" fmla="*/ 623 w 1721"/>
                <a:gd name="T17" fmla="*/ 336 h 626"/>
                <a:gd name="T18" fmla="*/ 623 w 1721"/>
                <a:gd name="T19" fmla="*/ 289 h 626"/>
                <a:gd name="T20" fmla="*/ 417 w 1721"/>
                <a:gd name="T21" fmla="*/ 209 h 626"/>
                <a:gd name="T22" fmla="*/ 521 w 1721"/>
                <a:gd name="T23" fmla="*/ 313 h 626"/>
                <a:gd name="T24" fmla="*/ 417 w 1721"/>
                <a:gd name="T25" fmla="*/ 417 h 626"/>
                <a:gd name="T26" fmla="*/ 313 w 1721"/>
                <a:gd name="T27" fmla="*/ 313 h 626"/>
                <a:gd name="T28" fmla="*/ 417 w 1721"/>
                <a:gd name="T29" fmla="*/ 209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1" h="626">
                  <a:moveTo>
                    <a:pt x="0" y="626"/>
                  </a:moveTo>
                  <a:cubicBezTo>
                    <a:pt x="1721" y="626"/>
                    <a:pt x="1721" y="626"/>
                    <a:pt x="1721" y="626"/>
                  </a:cubicBezTo>
                  <a:cubicBezTo>
                    <a:pt x="1721" y="0"/>
                    <a:pt x="1721" y="0"/>
                    <a:pt x="1721" y="0"/>
                  </a:cubicBezTo>
                  <a:cubicBezTo>
                    <a:pt x="0" y="0"/>
                    <a:pt x="0" y="0"/>
                    <a:pt x="0" y="0"/>
                  </a:cubicBezTo>
                  <a:cubicBezTo>
                    <a:pt x="0" y="209"/>
                    <a:pt x="0" y="417"/>
                    <a:pt x="0" y="626"/>
                  </a:cubicBezTo>
                  <a:close/>
                  <a:moveTo>
                    <a:pt x="623" y="289"/>
                  </a:moveTo>
                  <a:cubicBezTo>
                    <a:pt x="962" y="289"/>
                    <a:pt x="1301" y="289"/>
                    <a:pt x="1640" y="289"/>
                  </a:cubicBezTo>
                  <a:cubicBezTo>
                    <a:pt x="1640" y="305"/>
                    <a:pt x="1640" y="321"/>
                    <a:pt x="1640" y="336"/>
                  </a:cubicBezTo>
                  <a:cubicBezTo>
                    <a:pt x="1301" y="336"/>
                    <a:pt x="962" y="336"/>
                    <a:pt x="623" y="336"/>
                  </a:cubicBezTo>
                  <a:cubicBezTo>
                    <a:pt x="623" y="321"/>
                    <a:pt x="623" y="305"/>
                    <a:pt x="623" y="289"/>
                  </a:cubicBezTo>
                  <a:close/>
                  <a:moveTo>
                    <a:pt x="417" y="209"/>
                  </a:moveTo>
                  <a:cubicBezTo>
                    <a:pt x="474" y="209"/>
                    <a:pt x="521" y="256"/>
                    <a:pt x="521" y="313"/>
                  </a:cubicBezTo>
                  <a:cubicBezTo>
                    <a:pt x="521" y="370"/>
                    <a:pt x="474" y="417"/>
                    <a:pt x="417" y="417"/>
                  </a:cubicBezTo>
                  <a:cubicBezTo>
                    <a:pt x="360" y="417"/>
                    <a:pt x="313" y="370"/>
                    <a:pt x="313" y="313"/>
                  </a:cubicBezTo>
                  <a:cubicBezTo>
                    <a:pt x="313" y="256"/>
                    <a:pt x="360" y="209"/>
                    <a:pt x="417"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grpSp>
        <p:nvGrpSpPr>
          <p:cNvPr id="12" name="Group 27">
            <a:extLst>
              <a:ext uri="{FF2B5EF4-FFF2-40B4-BE49-F238E27FC236}">
                <a16:creationId xmlns:a16="http://schemas.microsoft.com/office/drawing/2014/main" id="{7819EB87-0473-49D5-86A4-A24E2095F254}"/>
              </a:ext>
            </a:extLst>
          </p:cNvPr>
          <p:cNvGrpSpPr>
            <a:grpSpLocks noChangeAspect="1"/>
          </p:cNvGrpSpPr>
          <p:nvPr>
            <p:custDataLst>
              <p:tags r:id="rId3"/>
            </p:custDataLst>
          </p:nvPr>
        </p:nvGrpSpPr>
        <p:grpSpPr bwMode="auto">
          <a:xfrm>
            <a:off x="6308931" y="2218132"/>
            <a:ext cx="491906" cy="490105"/>
            <a:chOff x="1383" y="962"/>
            <a:chExt cx="273" cy="272"/>
          </a:xfrm>
          <a:solidFill>
            <a:schemeClr val="bg1"/>
          </a:solidFill>
        </p:grpSpPr>
        <p:sp>
          <p:nvSpPr>
            <p:cNvPr id="13" name="Freeform 28">
              <a:extLst>
                <a:ext uri="{FF2B5EF4-FFF2-40B4-BE49-F238E27FC236}">
                  <a16:creationId xmlns:a16="http://schemas.microsoft.com/office/drawing/2014/main" id="{276416E8-AFA4-4E52-857A-EEF8E41D2DF9}"/>
                </a:ext>
              </a:extLst>
            </p:cNvPr>
            <p:cNvSpPr>
              <a:spLocks noEditPoints="1"/>
            </p:cNvSpPr>
            <p:nvPr/>
          </p:nvSpPr>
          <p:spPr bwMode="auto">
            <a:xfrm>
              <a:off x="1490" y="1081"/>
              <a:ext cx="101" cy="84"/>
            </a:xfrm>
            <a:custGeom>
              <a:avLst/>
              <a:gdLst>
                <a:gd name="T0" fmla="*/ 634 w 773"/>
                <a:gd name="T1" fmla="*/ 579 h 642"/>
                <a:gd name="T2" fmla="*/ 773 w 773"/>
                <a:gd name="T3" fmla="*/ 118 h 642"/>
                <a:gd name="T4" fmla="*/ 773 w 773"/>
                <a:gd name="T5" fmla="*/ 0 h 642"/>
                <a:gd name="T6" fmla="*/ 642 w 773"/>
                <a:gd name="T7" fmla="*/ 0 h 642"/>
                <a:gd name="T8" fmla="*/ 550 w 773"/>
                <a:gd name="T9" fmla="*/ 92 h 642"/>
                <a:gd name="T10" fmla="*/ 555 w 773"/>
                <a:gd name="T11" fmla="*/ 92 h 642"/>
                <a:gd name="T12" fmla="*/ 555 w 773"/>
                <a:gd name="T13" fmla="*/ 218 h 642"/>
                <a:gd name="T14" fmla="*/ 440 w 773"/>
                <a:gd name="T15" fmla="*/ 218 h 642"/>
                <a:gd name="T16" fmla="*/ 440 w 773"/>
                <a:gd name="T17" fmla="*/ 202 h 642"/>
                <a:gd name="T18" fmla="*/ 356 w 773"/>
                <a:gd name="T19" fmla="*/ 286 h 642"/>
                <a:gd name="T20" fmla="*/ 372 w 773"/>
                <a:gd name="T21" fmla="*/ 286 h 642"/>
                <a:gd name="T22" fmla="*/ 372 w 773"/>
                <a:gd name="T23" fmla="*/ 401 h 642"/>
                <a:gd name="T24" fmla="*/ 257 w 773"/>
                <a:gd name="T25" fmla="*/ 401 h 642"/>
                <a:gd name="T26" fmla="*/ 257 w 773"/>
                <a:gd name="T27" fmla="*/ 385 h 642"/>
                <a:gd name="T28" fmla="*/ 172 w 773"/>
                <a:gd name="T29" fmla="*/ 470 h 642"/>
                <a:gd name="T30" fmla="*/ 189 w 773"/>
                <a:gd name="T31" fmla="*/ 470 h 642"/>
                <a:gd name="T32" fmla="*/ 189 w 773"/>
                <a:gd name="T33" fmla="*/ 573 h 642"/>
                <a:gd name="T34" fmla="*/ 74 w 773"/>
                <a:gd name="T35" fmla="*/ 573 h 642"/>
                <a:gd name="T36" fmla="*/ 74 w 773"/>
                <a:gd name="T37" fmla="*/ 568 h 642"/>
                <a:gd name="T38" fmla="*/ 0 w 773"/>
                <a:gd name="T39" fmla="*/ 642 h 642"/>
                <a:gd name="T40" fmla="*/ 566 w 773"/>
                <a:gd name="T41" fmla="*/ 642 h 642"/>
                <a:gd name="T42" fmla="*/ 634 w 773"/>
                <a:gd name="T43" fmla="*/ 579 h 642"/>
                <a:gd name="T44" fmla="*/ 624 w 773"/>
                <a:gd name="T45" fmla="*/ 92 h 642"/>
                <a:gd name="T46" fmla="*/ 704 w 773"/>
                <a:gd name="T47" fmla="*/ 92 h 642"/>
                <a:gd name="T48" fmla="*/ 704 w 773"/>
                <a:gd name="T49" fmla="*/ 108 h 642"/>
                <a:gd name="T50" fmla="*/ 671 w 773"/>
                <a:gd name="T51" fmla="*/ 218 h 642"/>
                <a:gd name="T52" fmla="*/ 624 w 773"/>
                <a:gd name="T53" fmla="*/ 218 h 642"/>
                <a:gd name="T54" fmla="*/ 624 w 773"/>
                <a:gd name="T55" fmla="*/ 92 h 642"/>
                <a:gd name="T56" fmla="*/ 624 w 773"/>
                <a:gd name="T57" fmla="*/ 286 h 642"/>
                <a:gd name="T58" fmla="*/ 650 w 773"/>
                <a:gd name="T59" fmla="*/ 286 h 642"/>
                <a:gd name="T60" fmla="*/ 624 w 773"/>
                <a:gd name="T61" fmla="*/ 376 h 642"/>
                <a:gd name="T62" fmla="*/ 624 w 773"/>
                <a:gd name="T63" fmla="*/ 286 h 642"/>
                <a:gd name="T64" fmla="*/ 372 w 773"/>
                <a:gd name="T65" fmla="*/ 573 h 642"/>
                <a:gd name="T66" fmla="*/ 257 w 773"/>
                <a:gd name="T67" fmla="*/ 573 h 642"/>
                <a:gd name="T68" fmla="*/ 257 w 773"/>
                <a:gd name="T69" fmla="*/ 470 h 642"/>
                <a:gd name="T70" fmla="*/ 372 w 773"/>
                <a:gd name="T71" fmla="*/ 470 h 642"/>
                <a:gd name="T72" fmla="*/ 372 w 773"/>
                <a:gd name="T73" fmla="*/ 573 h 642"/>
                <a:gd name="T74" fmla="*/ 555 w 773"/>
                <a:gd name="T75" fmla="*/ 573 h 642"/>
                <a:gd name="T76" fmla="*/ 440 w 773"/>
                <a:gd name="T77" fmla="*/ 573 h 642"/>
                <a:gd name="T78" fmla="*/ 440 w 773"/>
                <a:gd name="T79" fmla="*/ 470 h 642"/>
                <a:gd name="T80" fmla="*/ 555 w 773"/>
                <a:gd name="T81" fmla="*/ 470 h 642"/>
                <a:gd name="T82" fmla="*/ 555 w 773"/>
                <a:gd name="T83" fmla="*/ 573 h 642"/>
                <a:gd name="T84" fmla="*/ 555 w 773"/>
                <a:gd name="T85" fmla="*/ 401 h 642"/>
                <a:gd name="T86" fmla="*/ 440 w 773"/>
                <a:gd name="T87" fmla="*/ 401 h 642"/>
                <a:gd name="T88" fmla="*/ 440 w 773"/>
                <a:gd name="T89" fmla="*/ 286 h 642"/>
                <a:gd name="T90" fmla="*/ 555 w 773"/>
                <a:gd name="T91" fmla="*/ 286 h 642"/>
                <a:gd name="T92" fmla="*/ 555 w 773"/>
                <a:gd name="T93" fmla="*/ 401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3" h="642">
                  <a:moveTo>
                    <a:pt x="634" y="579"/>
                  </a:moveTo>
                  <a:cubicBezTo>
                    <a:pt x="773" y="118"/>
                    <a:pt x="773" y="118"/>
                    <a:pt x="773" y="118"/>
                  </a:cubicBezTo>
                  <a:cubicBezTo>
                    <a:pt x="773" y="0"/>
                    <a:pt x="773" y="0"/>
                    <a:pt x="773" y="0"/>
                  </a:cubicBezTo>
                  <a:cubicBezTo>
                    <a:pt x="642" y="0"/>
                    <a:pt x="642" y="0"/>
                    <a:pt x="642" y="0"/>
                  </a:cubicBezTo>
                  <a:cubicBezTo>
                    <a:pt x="550" y="92"/>
                    <a:pt x="550" y="92"/>
                    <a:pt x="550" y="92"/>
                  </a:cubicBezTo>
                  <a:cubicBezTo>
                    <a:pt x="555" y="92"/>
                    <a:pt x="555" y="92"/>
                    <a:pt x="555" y="92"/>
                  </a:cubicBezTo>
                  <a:cubicBezTo>
                    <a:pt x="555" y="218"/>
                    <a:pt x="555" y="218"/>
                    <a:pt x="555" y="218"/>
                  </a:cubicBezTo>
                  <a:cubicBezTo>
                    <a:pt x="440" y="218"/>
                    <a:pt x="440" y="218"/>
                    <a:pt x="440" y="218"/>
                  </a:cubicBezTo>
                  <a:cubicBezTo>
                    <a:pt x="440" y="202"/>
                    <a:pt x="440" y="202"/>
                    <a:pt x="440" y="202"/>
                  </a:cubicBezTo>
                  <a:cubicBezTo>
                    <a:pt x="356" y="286"/>
                    <a:pt x="356" y="286"/>
                    <a:pt x="356" y="286"/>
                  </a:cubicBezTo>
                  <a:cubicBezTo>
                    <a:pt x="372" y="286"/>
                    <a:pt x="372" y="286"/>
                    <a:pt x="372" y="286"/>
                  </a:cubicBezTo>
                  <a:cubicBezTo>
                    <a:pt x="372" y="401"/>
                    <a:pt x="372" y="401"/>
                    <a:pt x="372" y="401"/>
                  </a:cubicBezTo>
                  <a:cubicBezTo>
                    <a:pt x="257" y="401"/>
                    <a:pt x="257" y="401"/>
                    <a:pt x="257" y="401"/>
                  </a:cubicBezTo>
                  <a:cubicBezTo>
                    <a:pt x="257" y="385"/>
                    <a:pt x="257" y="385"/>
                    <a:pt x="257" y="385"/>
                  </a:cubicBezTo>
                  <a:cubicBezTo>
                    <a:pt x="172" y="470"/>
                    <a:pt x="172" y="470"/>
                    <a:pt x="172" y="470"/>
                  </a:cubicBezTo>
                  <a:cubicBezTo>
                    <a:pt x="189" y="470"/>
                    <a:pt x="189" y="470"/>
                    <a:pt x="189" y="470"/>
                  </a:cubicBezTo>
                  <a:cubicBezTo>
                    <a:pt x="189" y="573"/>
                    <a:pt x="189" y="573"/>
                    <a:pt x="189" y="573"/>
                  </a:cubicBezTo>
                  <a:cubicBezTo>
                    <a:pt x="74" y="573"/>
                    <a:pt x="74" y="573"/>
                    <a:pt x="74" y="573"/>
                  </a:cubicBezTo>
                  <a:cubicBezTo>
                    <a:pt x="74" y="568"/>
                    <a:pt x="74" y="568"/>
                    <a:pt x="74" y="568"/>
                  </a:cubicBezTo>
                  <a:cubicBezTo>
                    <a:pt x="0" y="642"/>
                    <a:pt x="0" y="642"/>
                    <a:pt x="0" y="642"/>
                  </a:cubicBezTo>
                  <a:cubicBezTo>
                    <a:pt x="566" y="642"/>
                    <a:pt x="566" y="642"/>
                    <a:pt x="566" y="642"/>
                  </a:cubicBezTo>
                  <a:cubicBezTo>
                    <a:pt x="604" y="642"/>
                    <a:pt x="624" y="612"/>
                    <a:pt x="634" y="579"/>
                  </a:cubicBezTo>
                  <a:close/>
                  <a:moveTo>
                    <a:pt x="624" y="92"/>
                  </a:moveTo>
                  <a:cubicBezTo>
                    <a:pt x="704" y="92"/>
                    <a:pt x="704" y="92"/>
                    <a:pt x="704" y="92"/>
                  </a:cubicBezTo>
                  <a:cubicBezTo>
                    <a:pt x="704" y="108"/>
                    <a:pt x="704" y="108"/>
                    <a:pt x="704" y="108"/>
                  </a:cubicBezTo>
                  <a:cubicBezTo>
                    <a:pt x="671" y="218"/>
                    <a:pt x="671" y="218"/>
                    <a:pt x="671" y="218"/>
                  </a:cubicBezTo>
                  <a:cubicBezTo>
                    <a:pt x="624" y="218"/>
                    <a:pt x="624" y="218"/>
                    <a:pt x="624" y="218"/>
                  </a:cubicBezTo>
                  <a:lnTo>
                    <a:pt x="624" y="92"/>
                  </a:lnTo>
                  <a:close/>
                  <a:moveTo>
                    <a:pt x="624" y="286"/>
                  </a:moveTo>
                  <a:cubicBezTo>
                    <a:pt x="650" y="286"/>
                    <a:pt x="650" y="286"/>
                    <a:pt x="650" y="286"/>
                  </a:cubicBezTo>
                  <a:cubicBezTo>
                    <a:pt x="624" y="376"/>
                    <a:pt x="624" y="376"/>
                    <a:pt x="624" y="376"/>
                  </a:cubicBezTo>
                  <a:lnTo>
                    <a:pt x="624" y="286"/>
                  </a:lnTo>
                  <a:close/>
                  <a:moveTo>
                    <a:pt x="372" y="573"/>
                  </a:moveTo>
                  <a:cubicBezTo>
                    <a:pt x="257" y="573"/>
                    <a:pt x="257" y="573"/>
                    <a:pt x="257" y="573"/>
                  </a:cubicBezTo>
                  <a:cubicBezTo>
                    <a:pt x="257" y="470"/>
                    <a:pt x="257" y="470"/>
                    <a:pt x="257" y="470"/>
                  </a:cubicBezTo>
                  <a:cubicBezTo>
                    <a:pt x="372" y="470"/>
                    <a:pt x="372" y="470"/>
                    <a:pt x="372" y="470"/>
                  </a:cubicBezTo>
                  <a:lnTo>
                    <a:pt x="372" y="573"/>
                  </a:lnTo>
                  <a:close/>
                  <a:moveTo>
                    <a:pt x="555" y="573"/>
                  </a:moveTo>
                  <a:cubicBezTo>
                    <a:pt x="440" y="573"/>
                    <a:pt x="440" y="573"/>
                    <a:pt x="440" y="573"/>
                  </a:cubicBezTo>
                  <a:cubicBezTo>
                    <a:pt x="440" y="470"/>
                    <a:pt x="440" y="470"/>
                    <a:pt x="440" y="470"/>
                  </a:cubicBezTo>
                  <a:cubicBezTo>
                    <a:pt x="555" y="470"/>
                    <a:pt x="555" y="470"/>
                    <a:pt x="555" y="470"/>
                  </a:cubicBezTo>
                  <a:lnTo>
                    <a:pt x="555" y="573"/>
                  </a:lnTo>
                  <a:close/>
                  <a:moveTo>
                    <a:pt x="555" y="401"/>
                  </a:moveTo>
                  <a:cubicBezTo>
                    <a:pt x="440" y="401"/>
                    <a:pt x="440" y="401"/>
                    <a:pt x="440" y="401"/>
                  </a:cubicBezTo>
                  <a:cubicBezTo>
                    <a:pt x="440" y="286"/>
                    <a:pt x="440" y="286"/>
                    <a:pt x="440" y="286"/>
                  </a:cubicBezTo>
                  <a:cubicBezTo>
                    <a:pt x="555" y="286"/>
                    <a:pt x="555" y="286"/>
                    <a:pt x="555" y="286"/>
                  </a:cubicBezTo>
                  <a:lnTo>
                    <a:pt x="555" y="4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4" name="Freeform 29">
              <a:extLst>
                <a:ext uri="{FF2B5EF4-FFF2-40B4-BE49-F238E27FC236}">
                  <a16:creationId xmlns:a16="http://schemas.microsoft.com/office/drawing/2014/main" id="{1D863A64-21A6-4DA3-8DF7-0D02F1ACBA28}"/>
                </a:ext>
              </a:extLst>
            </p:cNvPr>
            <p:cNvSpPr>
              <a:spLocks noEditPoints="1"/>
            </p:cNvSpPr>
            <p:nvPr/>
          </p:nvSpPr>
          <p:spPr bwMode="auto">
            <a:xfrm>
              <a:off x="1447" y="1081"/>
              <a:ext cx="53" cy="44"/>
            </a:xfrm>
            <a:custGeom>
              <a:avLst/>
              <a:gdLst>
                <a:gd name="T0" fmla="*/ 0 w 53"/>
                <a:gd name="T1" fmla="*/ 15 h 44"/>
                <a:gd name="T2" fmla="*/ 8 w 53"/>
                <a:gd name="T3" fmla="*/ 44 h 44"/>
                <a:gd name="T4" fmla="*/ 28 w 53"/>
                <a:gd name="T5" fmla="*/ 24 h 44"/>
                <a:gd name="T6" fmla="*/ 28 w 53"/>
                <a:gd name="T7" fmla="*/ 12 h 44"/>
                <a:gd name="T8" fmla="*/ 41 w 53"/>
                <a:gd name="T9" fmla="*/ 12 h 44"/>
                <a:gd name="T10" fmla="*/ 53 w 53"/>
                <a:gd name="T11" fmla="*/ 0 h 44"/>
                <a:gd name="T12" fmla="*/ 0 w 53"/>
                <a:gd name="T13" fmla="*/ 0 h 44"/>
                <a:gd name="T14" fmla="*/ 0 w 53"/>
                <a:gd name="T15" fmla="*/ 15 h 44"/>
                <a:gd name="T16" fmla="*/ 0 w 53"/>
                <a:gd name="T17" fmla="*/ 15 h 44"/>
                <a:gd name="T18" fmla="*/ 9 w 53"/>
                <a:gd name="T19" fmla="*/ 12 h 44"/>
                <a:gd name="T20" fmla="*/ 9 w 53"/>
                <a:gd name="T21" fmla="*/ 12 h 44"/>
                <a:gd name="T22" fmla="*/ 19 w 53"/>
                <a:gd name="T23" fmla="*/ 12 h 44"/>
                <a:gd name="T24" fmla="*/ 19 w 53"/>
                <a:gd name="T25" fmla="*/ 29 h 44"/>
                <a:gd name="T26" fmla="*/ 13 w 53"/>
                <a:gd name="T27" fmla="*/ 29 h 44"/>
                <a:gd name="T28" fmla="*/ 9 w 53"/>
                <a:gd name="T29" fmla="*/ 14 h 44"/>
                <a:gd name="T30" fmla="*/ 9 w 53"/>
                <a:gd name="T31"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44">
                  <a:moveTo>
                    <a:pt x="0" y="15"/>
                  </a:moveTo>
                  <a:lnTo>
                    <a:pt x="8" y="44"/>
                  </a:lnTo>
                  <a:lnTo>
                    <a:pt x="28" y="24"/>
                  </a:lnTo>
                  <a:lnTo>
                    <a:pt x="28" y="12"/>
                  </a:lnTo>
                  <a:lnTo>
                    <a:pt x="41" y="12"/>
                  </a:lnTo>
                  <a:lnTo>
                    <a:pt x="53" y="0"/>
                  </a:lnTo>
                  <a:lnTo>
                    <a:pt x="0" y="0"/>
                  </a:lnTo>
                  <a:lnTo>
                    <a:pt x="0" y="15"/>
                  </a:lnTo>
                  <a:lnTo>
                    <a:pt x="0" y="15"/>
                  </a:lnTo>
                  <a:close/>
                  <a:moveTo>
                    <a:pt x="9" y="12"/>
                  </a:moveTo>
                  <a:lnTo>
                    <a:pt x="9" y="12"/>
                  </a:lnTo>
                  <a:lnTo>
                    <a:pt x="19" y="12"/>
                  </a:lnTo>
                  <a:lnTo>
                    <a:pt x="19" y="29"/>
                  </a:lnTo>
                  <a:lnTo>
                    <a:pt x="13" y="29"/>
                  </a:lnTo>
                  <a:lnTo>
                    <a:pt x="9" y="14"/>
                  </a:lnTo>
                  <a:lnTo>
                    <a:pt x="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5" name="Freeform 30">
              <a:extLst>
                <a:ext uri="{FF2B5EF4-FFF2-40B4-BE49-F238E27FC236}">
                  <a16:creationId xmlns:a16="http://schemas.microsoft.com/office/drawing/2014/main" id="{262632C8-C557-44CA-861A-32F11E3EDEC2}"/>
                </a:ext>
              </a:extLst>
            </p:cNvPr>
            <p:cNvSpPr>
              <a:spLocks/>
            </p:cNvSpPr>
            <p:nvPr/>
          </p:nvSpPr>
          <p:spPr bwMode="auto">
            <a:xfrm>
              <a:off x="1538" y="1031"/>
              <a:ext cx="9" cy="9"/>
            </a:xfrm>
            <a:custGeom>
              <a:avLst/>
              <a:gdLst>
                <a:gd name="T0" fmla="*/ 14 w 69"/>
                <a:gd name="T1" fmla="*/ 14 h 69"/>
                <a:gd name="T2" fmla="*/ 14 w 69"/>
                <a:gd name="T3" fmla="*/ 62 h 69"/>
                <a:gd name="T4" fmla="*/ 21 w 69"/>
                <a:gd name="T5" fmla="*/ 69 h 69"/>
                <a:gd name="T6" fmla="*/ 69 w 69"/>
                <a:gd name="T7" fmla="*/ 21 h 69"/>
                <a:gd name="T8" fmla="*/ 62 w 69"/>
                <a:gd name="T9" fmla="*/ 14 h 69"/>
                <a:gd name="T10" fmla="*/ 14 w 69"/>
                <a:gd name="T11" fmla="*/ 14 h 69"/>
              </a:gdLst>
              <a:ahLst/>
              <a:cxnLst>
                <a:cxn ang="0">
                  <a:pos x="T0" y="T1"/>
                </a:cxn>
                <a:cxn ang="0">
                  <a:pos x="T2" y="T3"/>
                </a:cxn>
                <a:cxn ang="0">
                  <a:pos x="T4" y="T5"/>
                </a:cxn>
                <a:cxn ang="0">
                  <a:pos x="T6" y="T7"/>
                </a:cxn>
                <a:cxn ang="0">
                  <a:pos x="T8" y="T9"/>
                </a:cxn>
                <a:cxn ang="0">
                  <a:pos x="T10" y="T11"/>
                </a:cxn>
              </a:cxnLst>
              <a:rect l="0" t="0" r="r" b="b"/>
              <a:pathLst>
                <a:path w="69" h="69">
                  <a:moveTo>
                    <a:pt x="14" y="14"/>
                  </a:moveTo>
                  <a:cubicBezTo>
                    <a:pt x="0" y="27"/>
                    <a:pt x="0" y="49"/>
                    <a:pt x="14" y="62"/>
                  </a:cubicBezTo>
                  <a:cubicBezTo>
                    <a:pt x="21" y="69"/>
                    <a:pt x="21" y="69"/>
                    <a:pt x="21" y="69"/>
                  </a:cubicBezTo>
                  <a:cubicBezTo>
                    <a:pt x="69" y="21"/>
                    <a:pt x="69" y="21"/>
                    <a:pt x="69" y="21"/>
                  </a:cubicBezTo>
                  <a:cubicBezTo>
                    <a:pt x="62" y="14"/>
                    <a:pt x="62" y="14"/>
                    <a:pt x="62" y="14"/>
                  </a:cubicBezTo>
                  <a:cubicBezTo>
                    <a:pt x="49" y="0"/>
                    <a:pt x="27" y="0"/>
                    <a:pt x="1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6" name="Freeform 31">
              <a:extLst>
                <a:ext uri="{FF2B5EF4-FFF2-40B4-BE49-F238E27FC236}">
                  <a16:creationId xmlns:a16="http://schemas.microsoft.com/office/drawing/2014/main" id="{5028DFA6-3449-462B-9D05-220511435A26}"/>
                </a:ext>
              </a:extLst>
            </p:cNvPr>
            <p:cNvSpPr>
              <a:spLocks/>
            </p:cNvSpPr>
            <p:nvPr/>
          </p:nvSpPr>
          <p:spPr bwMode="auto">
            <a:xfrm>
              <a:off x="1449" y="1031"/>
              <a:ext cx="51" cy="44"/>
            </a:xfrm>
            <a:custGeom>
              <a:avLst/>
              <a:gdLst>
                <a:gd name="T0" fmla="*/ 371 w 384"/>
                <a:gd name="T1" fmla="*/ 62 h 336"/>
                <a:gd name="T2" fmla="*/ 371 w 384"/>
                <a:gd name="T3" fmla="*/ 14 h 336"/>
                <a:gd name="T4" fmla="*/ 322 w 384"/>
                <a:gd name="T5" fmla="*/ 14 h 336"/>
                <a:gd name="T6" fmla="*/ 0 w 384"/>
                <a:gd name="T7" fmla="*/ 336 h 336"/>
                <a:gd name="T8" fmla="*/ 97 w 384"/>
                <a:gd name="T9" fmla="*/ 336 h 336"/>
                <a:gd name="T10" fmla="*/ 371 w 384"/>
                <a:gd name="T11" fmla="*/ 62 h 336"/>
              </a:gdLst>
              <a:ahLst/>
              <a:cxnLst>
                <a:cxn ang="0">
                  <a:pos x="T0" y="T1"/>
                </a:cxn>
                <a:cxn ang="0">
                  <a:pos x="T2" y="T3"/>
                </a:cxn>
                <a:cxn ang="0">
                  <a:pos x="T4" y="T5"/>
                </a:cxn>
                <a:cxn ang="0">
                  <a:pos x="T6" y="T7"/>
                </a:cxn>
                <a:cxn ang="0">
                  <a:pos x="T8" y="T9"/>
                </a:cxn>
                <a:cxn ang="0">
                  <a:pos x="T10" y="T11"/>
                </a:cxn>
              </a:cxnLst>
              <a:rect l="0" t="0" r="r" b="b"/>
              <a:pathLst>
                <a:path w="384" h="336">
                  <a:moveTo>
                    <a:pt x="371" y="62"/>
                  </a:moveTo>
                  <a:cubicBezTo>
                    <a:pt x="384" y="49"/>
                    <a:pt x="384" y="27"/>
                    <a:pt x="371" y="14"/>
                  </a:cubicBezTo>
                  <a:cubicBezTo>
                    <a:pt x="357" y="0"/>
                    <a:pt x="335" y="0"/>
                    <a:pt x="322" y="14"/>
                  </a:cubicBezTo>
                  <a:cubicBezTo>
                    <a:pt x="0" y="336"/>
                    <a:pt x="0" y="336"/>
                    <a:pt x="0" y="336"/>
                  </a:cubicBezTo>
                  <a:cubicBezTo>
                    <a:pt x="97" y="336"/>
                    <a:pt x="97" y="336"/>
                    <a:pt x="97" y="336"/>
                  </a:cubicBezTo>
                  <a:lnTo>
                    <a:pt x="37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7" name="Freeform 32">
              <a:extLst>
                <a:ext uri="{FF2B5EF4-FFF2-40B4-BE49-F238E27FC236}">
                  <a16:creationId xmlns:a16="http://schemas.microsoft.com/office/drawing/2014/main" id="{67AD8F8C-11F4-4ED0-9C96-1CFF1E5CEDD8}"/>
                </a:ext>
              </a:extLst>
            </p:cNvPr>
            <p:cNvSpPr>
              <a:spLocks/>
            </p:cNvSpPr>
            <p:nvPr/>
          </p:nvSpPr>
          <p:spPr bwMode="auto">
            <a:xfrm>
              <a:off x="1580" y="1071"/>
              <a:ext cx="8" cy="4"/>
            </a:xfrm>
            <a:custGeom>
              <a:avLst/>
              <a:gdLst>
                <a:gd name="T0" fmla="*/ 4 w 8"/>
                <a:gd name="T1" fmla="*/ 0 h 4"/>
                <a:gd name="T2" fmla="*/ 0 w 8"/>
                <a:gd name="T3" fmla="*/ 4 h 4"/>
                <a:gd name="T4" fmla="*/ 8 w 8"/>
                <a:gd name="T5" fmla="*/ 4 h 4"/>
                <a:gd name="T6" fmla="*/ 4 w 8"/>
                <a:gd name="T7" fmla="*/ 0 h 4"/>
              </a:gdLst>
              <a:ahLst/>
              <a:cxnLst>
                <a:cxn ang="0">
                  <a:pos x="T0" y="T1"/>
                </a:cxn>
                <a:cxn ang="0">
                  <a:pos x="T2" y="T3"/>
                </a:cxn>
                <a:cxn ang="0">
                  <a:pos x="T4" y="T5"/>
                </a:cxn>
                <a:cxn ang="0">
                  <a:pos x="T6" y="T7"/>
                </a:cxn>
              </a:cxnLst>
              <a:rect l="0" t="0" r="r" b="b"/>
              <a:pathLst>
                <a:path w="8" h="4">
                  <a:moveTo>
                    <a:pt x="4" y="0"/>
                  </a:moveTo>
                  <a:lnTo>
                    <a:pt x="0" y="4"/>
                  </a:lnTo>
                  <a:lnTo>
                    <a:pt x="8"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8" name="Freeform 33">
              <a:extLst>
                <a:ext uri="{FF2B5EF4-FFF2-40B4-BE49-F238E27FC236}">
                  <a16:creationId xmlns:a16="http://schemas.microsoft.com/office/drawing/2014/main" id="{B2F515EA-5F6E-432D-B090-81010977F350}"/>
                </a:ext>
              </a:extLst>
            </p:cNvPr>
            <p:cNvSpPr>
              <a:spLocks noEditPoints="1"/>
            </p:cNvSpPr>
            <p:nvPr/>
          </p:nvSpPr>
          <p:spPr bwMode="auto">
            <a:xfrm>
              <a:off x="1383" y="962"/>
              <a:ext cx="273" cy="272"/>
            </a:xfrm>
            <a:custGeom>
              <a:avLst/>
              <a:gdLst>
                <a:gd name="T0" fmla="*/ 1775 w 2080"/>
                <a:gd name="T1" fmla="*/ 305 h 2080"/>
                <a:gd name="T2" fmla="*/ 1040 w 2080"/>
                <a:gd name="T3" fmla="*/ 0 h 2080"/>
                <a:gd name="T4" fmla="*/ 0 w 2080"/>
                <a:gd name="T5" fmla="*/ 1040 h 2080"/>
                <a:gd name="T6" fmla="*/ 304 w 2080"/>
                <a:gd name="T7" fmla="*/ 1775 h 2080"/>
                <a:gd name="T8" fmla="*/ 1040 w 2080"/>
                <a:gd name="T9" fmla="*/ 2080 h 2080"/>
                <a:gd name="T10" fmla="*/ 2080 w 2080"/>
                <a:gd name="T11" fmla="*/ 1040 h 2080"/>
                <a:gd name="T12" fmla="*/ 1775 w 2080"/>
                <a:gd name="T13" fmla="*/ 305 h 2080"/>
                <a:gd name="T14" fmla="*/ 324 w 2080"/>
                <a:gd name="T15" fmla="*/ 983 h 2080"/>
                <a:gd name="T16" fmla="*/ 984 w 2080"/>
                <a:gd name="T17" fmla="*/ 323 h 2080"/>
                <a:gd name="T18" fmla="*/ 1042 w 2080"/>
                <a:gd name="T19" fmla="*/ 320 h 2080"/>
                <a:gd name="T20" fmla="*/ 1425 w 2080"/>
                <a:gd name="T21" fmla="*/ 431 h 2080"/>
                <a:gd name="T22" fmla="*/ 432 w 2080"/>
                <a:gd name="T23" fmla="*/ 1423 h 2080"/>
                <a:gd name="T24" fmla="*/ 324 w 2080"/>
                <a:gd name="T25" fmla="*/ 983 h 2080"/>
                <a:gd name="T26" fmla="*/ 1760 w 2080"/>
                <a:gd name="T27" fmla="*/ 1098 h 2080"/>
                <a:gd name="T28" fmla="*/ 1099 w 2080"/>
                <a:gd name="T29" fmla="*/ 1758 h 2080"/>
                <a:gd name="T30" fmla="*/ 1041 w 2080"/>
                <a:gd name="T31" fmla="*/ 1760 h 2080"/>
                <a:gd name="T32" fmla="*/ 658 w 2080"/>
                <a:gd name="T33" fmla="*/ 1650 h 2080"/>
                <a:gd name="T34" fmla="*/ 1652 w 2080"/>
                <a:gd name="T35" fmla="*/ 657 h 2080"/>
                <a:gd name="T36" fmla="*/ 1760 w 2080"/>
                <a:gd name="T37" fmla="*/ 1098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0" h="2080">
                  <a:moveTo>
                    <a:pt x="1775" y="305"/>
                  </a:moveTo>
                  <a:cubicBezTo>
                    <a:pt x="1587" y="117"/>
                    <a:pt x="1327" y="0"/>
                    <a:pt x="1040" y="0"/>
                  </a:cubicBezTo>
                  <a:cubicBezTo>
                    <a:pt x="465" y="0"/>
                    <a:pt x="0" y="466"/>
                    <a:pt x="0" y="1040"/>
                  </a:cubicBezTo>
                  <a:cubicBezTo>
                    <a:pt x="0" y="1327"/>
                    <a:pt x="116" y="1587"/>
                    <a:pt x="304" y="1775"/>
                  </a:cubicBezTo>
                  <a:cubicBezTo>
                    <a:pt x="492" y="1964"/>
                    <a:pt x="752" y="2080"/>
                    <a:pt x="1040" y="2080"/>
                  </a:cubicBezTo>
                  <a:cubicBezTo>
                    <a:pt x="1614" y="2080"/>
                    <a:pt x="2080" y="1615"/>
                    <a:pt x="2080" y="1040"/>
                  </a:cubicBezTo>
                  <a:cubicBezTo>
                    <a:pt x="2080" y="753"/>
                    <a:pt x="1963" y="493"/>
                    <a:pt x="1775" y="305"/>
                  </a:cubicBezTo>
                  <a:close/>
                  <a:moveTo>
                    <a:pt x="324" y="983"/>
                  </a:moveTo>
                  <a:cubicBezTo>
                    <a:pt x="352" y="631"/>
                    <a:pt x="632" y="351"/>
                    <a:pt x="984" y="323"/>
                  </a:cubicBezTo>
                  <a:cubicBezTo>
                    <a:pt x="1004" y="321"/>
                    <a:pt x="1023" y="320"/>
                    <a:pt x="1042" y="320"/>
                  </a:cubicBezTo>
                  <a:cubicBezTo>
                    <a:pt x="1176" y="320"/>
                    <a:pt x="1309" y="357"/>
                    <a:pt x="1425" y="431"/>
                  </a:cubicBezTo>
                  <a:cubicBezTo>
                    <a:pt x="432" y="1423"/>
                    <a:pt x="432" y="1423"/>
                    <a:pt x="432" y="1423"/>
                  </a:cubicBezTo>
                  <a:cubicBezTo>
                    <a:pt x="348" y="1290"/>
                    <a:pt x="312" y="1135"/>
                    <a:pt x="324" y="983"/>
                  </a:cubicBezTo>
                  <a:close/>
                  <a:moveTo>
                    <a:pt x="1760" y="1098"/>
                  </a:moveTo>
                  <a:cubicBezTo>
                    <a:pt x="1732" y="1450"/>
                    <a:pt x="1452" y="1730"/>
                    <a:pt x="1099" y="1758"/>
                  </a:cubicBezTo>
                  <a:cubicBezTo>
                    <a:pt x="1080" y="1759"/>
                    <a:pt x="1060" y="1760"/>
                    <a:pt x="1041" y="1760"/>
                  </a:cubicBezTo>
                  <a:cubicBezTo>
                    <a:pt x="908" y="1760"/>
                    <a:pt x="775" y="1723"/>
                    <a:pt x="658" y="1650"/>
                  </a:cubicBezTo>
                  <a:cubicBezTo>
                    <a:pt x="1652" y="657"/>
                    <a:pt x="1652" y="657"/>
                    <a:pt x="1652" y="657"/>
                  </a:cubicBezTo>
                  <a:cubicBezTo>
                    <a:pt x="1736" y="790"/>
                    <a:pt x="1772" y="945"/>
                    <a:pt x="1760" y="10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grpSp>
      <p:sp>
        <p:nvSpPr>
          <p:cNvPr id="23" name="Freeform 26">
            <a:extLst>
              <a:ext uri="{FF2B5EF4-FFF2-40B4-BE49-F238E27FC236}">
                <a16:creationId xmlns:a16="http://schemas.microsoft.com/office/drawing/2014/main" id="{F11DD740-E303-4F44-82AD-DAE46CEDCDE9}"/>
              </a:ext>
            </a:extLst>
          </p:cNvPr>
          <p:cNvSpPr>
            <a:spLocks noChangeAspect="1" noEditPoints="1"/>
          </p:cNvSpPr>
          <p:nvPr>
            <p:custDataLst>
              <p:tags r:id="rId4"/>
            </p:custDataLst>
          </p:nvPr>
        </p:nvSpPr>
        <p:spPr bwMode="auto">
          <a:xfrm>
            <a:off x="6369834" y="4211948"/>
            <a:ext cx="381268" cy="490104"/>
          </a:xfrm>
          <a:custGeom>
            <a:avLst/>
            <a:gdLst>
              <a:gd name="T0" fmla="*/ 1404 w 1680"/>
              <a:gd name="T1" fmla="*/ 514 h 2160"/>
              <a:gd name="T2" fmla="*/ 1422 w 1680"/>
              <a:gd name="T3" fmla="*/ 864 h 2160"/>
              <a:gd name="T4" fmla="*/ 1295 w 1680"/>
              <a:gd name="T5" fmla="*/ 1084 h 2160"/>
              <a:gd name="T6" fmla="*/ 1160 w 1680"/>
              <a:gd name="T7" fmla="*/ 1237 h 2160"/>
              <a:gd name="T8" fmla="*/ 1220 w 1680"/>
              <a:gd name="T9" fmla="*/ 1392 h 2160"/>
              <a:gd name="T10" fmla="*/ 1542 w 1680"/>
              <a:gd name="T11" fmla="*/ 1556 h 2160"/>
              <a:gd name="T12" fmla="*/ 1438 w 1680"/>
              <a:gd name="T13" fmla="*/ 2095 h 2160"/>
              <a:gd name="T14" fmla="*/ 242 w 1680"/>
              <a:gd name="T15" fmla="*/ 2095 h 2160"/>
              <a:gd name="T16" fmla="*/ 138 w 1680"/>
              <a:gd name="T17" fmla="*/ 1556 h 2160"/>
              <a:gd name="T18" fmla="*/ 459 w 1680"/>
              <a:gd name="T19" fmla="*/ 1392 h 2160"/>
              <a:gd name="T20" fmla="*/ 520 w 1680"/>
              <a:gd name="T21" fmla="*/ 1237 h 2160"/>
              <a:gd name="T22" fmla="*/ 384 w 1680"/>
              <a:gd name="T23" fmla="*/ 1098 h 2160"/>
              <a:gd name="T24" fmla="*/ 257 w 1680"/>
              <a:gd name="T25" fmla="*/ 898 h 2160"/>
              <a:gd name="T26" fmla="*/ 369 w 1680"/>
              <a:gd name="T27" fmla="*/ 386 h 2160"/>
              <a:gd name="T28" fmla="*/ 1295 w 1680"/>
              <a:gd name="T29" fmla="*/ 328 h 2160"/>
              <a:gd name="T30" fmla="*/ 1345 w 1680"/>
              <a:gd name="T31" fmla="*/ 844 h 2160"/>
              <a:gd name="T32" fmla="*/ 1329 w 1680"/>
              <a:gd name="T33" fmla="*/ 541 h 2160"/>
              <a:gd name="T34" fmla="*/ 1085 w 1680"/>
              <a:gd name="T35" fmla="*/ 278 h 2160"/>
              <a:gd name="T36" fmla="*/ 982 w 1680"/>
              <a:gd name="T37" fmla="*/ 326 h 2160"/>
              <a:gd name="T38" fmla="*/ 945 w 1680"/>
              <a:gd name="T39" fmla="*/ 522 h 2160"/>
              <a:gd name="T40" fmla="*/ 1176 w 1680"/>
              <a:gd name="T41" fmla="*/ 663 h 2160"/>
              <a:gd name="T42" fmla="*/ 1299 w 1680"/>
              <a:gd name="T43" fmla="*/ 962 h 2160"/>
              <a:gd name="T44" fmla="*/ 1140 w 1680"/>
              <a:gd name="T45" fmla="*/ 215 h 2160"/>
              <a:gd name="T46" fmla="*/ 506 w 1680"/>
              <a:gd name="T47" fmla="*/ 260 h 2160"/>
              <a:gd name="T48" fmla="*/ 830 w 1680"/>
              <a:gd name="T49" fmla="*/ 159 h 2160"/>
              <a:gd name="T50" fmla="*/ 500 w 1680"/>
              <a:gd name="T51" fmla="*/ 1467 h 2160"/>
              <a:gd name="T52" fmla="*/ 800 w 1680"/>
              <a:gd name="T53" fmla="*/ 1915 h 2160"/>
              <a:gd name="T54" fmla="*/ 880 w 1680"/>
              <a:gd name="T55" fmla="*/ 2080 h 2160"/>
              <a:gd name="T56" fmla="*/ 1039 w 1680"/>
              <a:gd name="T57" fmla="*/ 1796 h 2160"/>
              <a:gd name="T58" fmla="*/ 840 w 1680"/>
              <a:gd name="T59" fmla="*/ 1680 h 2160"/>
              <a:gd name="T60" fmla="*/ 376 w 1680"/>
              <a:gd name="T61" fmla="*/ 994 h 2160"/>
              <a:gd name="T62" fmla="*/ 517 w 1680"/>
              <a:gd name="T63" fmla="*/ 717 h 2160"/>
              <a:gd name="T64" fmla="*/ 838 w 1680"/>
              <a:gd name="T65" fmla="*/ 542 h 2160"/>
              <a:gd name="T66" fmla="*/ 902 w 1680"/>
              <a:gd name="T67" fmla="*/ 322 h 2160"/>
              <a:gd name="T68" fmla="*/ 819 w 1680"/>
              <a:gd name="T69" fmla="*/ 238 h 2160"/>
              <a:gd name="T70" fmla="*/ 320 w 1680"/>
              <a:gd name="T71" fmla="*/ 758 h 2160"/>
              <a:gd name="T72" fmla="*/ 376 w 1680"/>
              <a:gd name="T73" fmla="*/ 994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0" h="2160">
                <a:moveTo>
                  <a:pt x="1295" y="328"/>
                </a:moveTo>
                <a:cubicBezTo>
                  <a:pt x="1340" y="380"/>
                  <a:pt x="1380" y="448"/>
                  <a:pt x="1404" y="514"/>
                </a:cubicBezTo>
                <a:cubicBezTo>
                  <a:pt x="1427" y="578"/>
                  <a:pt x="1440" y="647"/>
                  <a:pt x="1440" y="718"/>
                </a:cubicBezTo>
                <a:cubicBezTo>
                  <a:pt x="1440" y="768"/>
                  <a:pt x="1434" y="817"/>
                  <a:pt x="1422" y="864"/>
                </a:cubicBezTo>
                <a:cubicBezTo>
                  <a:pt x="1410" y="911"/>
                  <a:pt x="1392" y="957"/>
                  <a:pt x="1370" y="1000"/>
                </a:cubicBezTo>
                <a:cubicBezTo>
                  <a:pt x="1364" y="1012"/>
                  <a:pt x="1336" y="1054"/>
                  <a:pt x="1295" y="1084"/>
                </a:cubicBezTo>
                <a:cubicBezTo>
                  <a:pt x="1276" y="1098"/>
                  <a:pt x="1254" y="1109"/>
                  <a:pt x="1230" y="1116"/>
                </a:cubicBezTo>
                <a:cubicBezTo>
                  <a:pt x="1209" y="1163"/>
                  <a:pt x="1186" y="1206"/>
                  <a:pt x="1160" y="1237"/>
                </a:cubicBezTo>
                <a:cubicBezTo>
                  <a:pt x="1161" y="1268"/>
                  <a:pt x="1164" y="1299"/>
                  <a:pt x="1172" y="1326"/>
                </a:cubicBezTo>
                <a:cubicBezTo>
                  <a:pt x="1180" y="1352"/>
                  <a:pt x="1193" y="1376"/>
                  <a:pt x="1220" y="1392"/>
                </a:cubicBezTo>
                <a:cubicBezTo>
                  <a:pt x="1262" y="1418"/>
                  <a:pt x="1308" y="1436"/>
                  <a:pt x="1354" y="1453"/>
                </a:cubicBezTo>
                <a:cubicBezTo>
                  <a:pt x="1423" y="1480"/>
                  <a:pt x="1491" y="1506"/>
                  <a:pt x="1542" y="1556"/>
                </a:cubicBezTo>
                <a:cubicBezTo>
                  <a:pt x="1632" y="1646"/>
                  <a:pt x="1680" y="1782"/>
                  <a:pt x="1680" y="1908"/>
                </a:cubicBezTo>
                <a:cubicBezTo>
                  <a:pt x="1680" y="1999"/>
                  <a:pt x="1578" y="2058"/>
                  <a:pt x="1438" y="2095"/>
                </a:cubicBezTo>
                <a:cubicBezTo>
                  <a:pt x="1252" y="2144"/>
                  <a:pt x="993" y="2160"/>
                  <a:pt x="840" y="2160"/>
                </a:cubicBezTo>
                <a:cubicBezTo>
                  <a:pt x="687" y="2160"/>
                  <a:pt x="428" y="2144"/>
                  <a:pt x="242" y="2095"/>
                </a:cubicBezTo>
                <a:cubicBezTo>
                  <a:pt x="102" y="2058"/>
                  <a:pt x="0" y="1999"/>
                  <a:pt x="0" y="1908"/>
                </a:cubicBezTo>
                <a:cubicBezTo>
                  <a:pt x="0" y="1782"/>
                  <a:pt x="48" y="1646"/>
                  <a:pt x="138" y="1556"/>
                </a:cubicBezTo>
                <a:cubicBezTo>
                  <a:pt x="189" y="1506"/>
                  <a:pt x="257" y="1480"/>
                  <a:pt x="326" y="1453"/>
                </a:cubicBezTo>
                <a:cubicBezTo>
                  <a:pt x="372" y="1436"/>
                  <a:pt x="418" y="1418"/>
                  <a:pt x="459" y="1392"/>
                </a:cubicBezTo>
                <a:cubicBezTo>
                  <a:pt x="485" y="1377"/>
                  <a:pt x="500" y="1353"/>
                  <a:pt x="508" y="1325"/>
                </a:cubicBezTo>
                <a:cubicBezTo>
                  <a:pt x="516" y="1298"/>
                  <a:pt x="519" y="1267"/>
                  <a:pt x="520" y="1237"/>
                </a:cubicBezTo>
                <a:cubicBezTo>
                  <a:pt x="495" y="1207"/>
                  <a:pt x="472" y="1165"/>
                  <a:pt x="452" y="1118"/>
                </a:cubicBezTo>
                <a:cubicBezTo>
                  <a:pt x="426" y="1115"/>
                  <a:pt x="403" y="1107"/>
                  <a:pt x="384" y="1098"/>
                </a:cubicBezTo>
                <a:cubicBezTo>
                  <a:pt x="340" y="1077"/>
                  <a:pt x="312" y="1044"/>
                  <a:pt x="305" y="1030"/>
                </a:cubicBezTo>
                <a:cubicBezTo>
                  <a:pt x="284" y="989"/>
                  <a:pt x="268" y="945"/>
                  <a:pt x="257" y="898"/>
                </a:cubicBezTo>
                <a:cubicBezTo>
                  <a:pt x="246" y="853"/>
                  <a:pt x="240" y="806"/>
                  <a:pt x="240" y="758"/>
                </a:cubicBezTo>
                <a:cubicBezTo>
                  <a:pt x="240" y="618"/>
                  <a:pt x="288" y="489"/>
                  <a:pt x="369" y="386"/>
                </a:cubicBezTo>
                <a:cubicBezTo>
                  <a:pt x="413" y="162"/>
                  <a:pt x="611" y="0"/>
                  <a:pt x="840" y="0"/>
                </a:cubicBezTo>
                <a:cubicBezTo>
                  <a:pt x="1047" y="0"/>
                  <a:pt x="1230" y="132"/>
                  <a:pt x="1295" y="328"/>
                </a:cubicBezTo>
                <a:close/>
                <a:moveTo>
                  <a:pt x="1299" y="962"/>
                </a:moveTo>
                <a:cubicBezTo>
                  <a:pt x="1319" y="926"/>
                  <a:pt x="1334" y="886"/>
                  <a:pt x="1345" y="844"/>
                </a:cubicBezTo>
                <a:cubicBezTo>
                  <a:pt x="1355" y="804"/>
                  <a:pt x="1360" y="762"/>
                  <a:pt x="1360" y="718"/>
                </a:cubicBezTo>
                <a:cubicBezTo>
                  <a:pt x="1360" y="656"/>
                  <a:pt x="1349" y="596"/>
                  <a:pt x="1329" y="541"/>
                </a:cubicBezTo>
                <a:cubicBezTo>
                  <a:pt x="1308" y="484"/>
                  <a:pt x="1278" y="431"/>
                  <a:pt x="1240" y="385"/>
                </a:cubicBezTo>
                <a:cubicBezTo>
                  <a:pt x="1202" y="340"/>
                  <a:pt x="1146" y="304"/>
                  <a:pt x="1085" y="278"/>
                </a:cubicBezTo>
                <a:cubicBezTo>
                  <a:pt x="1046" y="262"/>
                  <a:pt x="1004" y="250"/>
                  <a:pt x="963" y="243"/>
                </a:cubicBezTo>
                <a:cubicBezTo>
                  <a:pt x="977" y="268"/>
                  <a:pt x="983" y="297"/>
                  <a:pt x="982" y="326"/>
                </a:cubicBezTo>
                <a:cubicBezTo>
                  <a:pt x="980" y="378"/>
                  <a:pt x="974" y="428"/>
                  <a:pt x="962" y="473"/>
                </a:cubicBezTo>
                <a:cubicBezTo>
                  <a:pt x="957" y="490"/>
                  <a:pt x="952" y="506"/>
                  <a:pt x="945" y="522"/>
                </a:cubicBezTo>
                <a:cubicBezTo>
                  <a:pt x="969" y="538"/>
                  <a:pt x="996" y="551"/>
                  <a:pt x="1024" y="565"/>
                </a:cubicBezTo>
                <a:cubicBezTo>
                  <a:pt x="1078" y="591"/>
                  <a:pt x="1132" y="617"/>
                  <a:pt x="1176" y="663"/>
                </a:cubicBezTo>
                <a:cubicBezTo>
                  <a:pt x="1210" y="700"/>
                  <a:pt x="1235" y="746"/>
                  <a:pt x="1255" y="798"/>
                </a:cubicBezTo>
                <a:cubicBezTo>
                  <a:pt x="1274" y="848"/>
                  <a:pt x="1288" y="904"/>
                  <a:pt x="1299" y="962"/>
                </a:cubicBezTo>
                <a:close/>
                <a:moveTo>
                  <a:pt x="846" y="160"/>
                </a:moveTo>
                <a:cubicBezTo>
                  <a:pt x="928" y="144"/>
                  <a:pt x="1063" y="179"/>
                  <a:pt x="1140" y="215"/>
                </a:cubicBezTo>
                <a:cubicBezTo>
                  <a:pt x="1064" y="129"/>
                  <a:pt x="955" y="80"/>
                  <a:pt x="840" y="80"/>
                </a:cubicBezTo>
                <a:cubicBezTo>
                  <a:pt x="705" y="80"/>
                  <a:pt x="580" y="148"/>
                  <a:pt x="506" y="260"/>
                </a:cubicBezTo>
                <a:cubicBezTo>
                  <a:pt x="595" y="200"/>
                  <a:pt x="701" y="164"/>
                  <a:pt x="816" y="159"/>
                </a:cubicBezTo>
                <a:cubicBezTo>
                  <a:pt x="820" y="159"/>
                  <a:pt x="825" y="159"/>
                  <a:pt x="830" y="159"/>
                </a:cubicBezTo>
                <a:cubicBezTo>
                  <a:pt x="835" y="159"/>
                  <a:pt x="840" y="160"/>
                  <a:pt x="846" y="160"/>
                </a:cubicBezTo>
                <a:close/>
                <a:moveTo>
                  <a:pt x="500" y="1467"/>
                </a:moveTo>
                <a:cubicBezTo>
                  <a:pt x="532" y="1601"/>
                  <a:pt x="581" y="1715"/>
                  <a:pt x="641" y="1796"/>
                </a:cubicBezTo>
                <a:cubicBezTo>
                  <a:pt x="689" y="1860"/>
                  <a:pt x="743" y="1902"/>
                  <a:pt x="800" y="1915"/>
                </a:cubicBezTo>
                <a:cubicBezTo>
                  <a:pt x="800" y="2080"/>
                  <a:pt x="800" y="2080"/>
                  <a:pt x="800" y="2080"/>
                </a:cubicBezTo>
                <a:cubicBezTo>
                  <a:pt x="880" y="2080"/>
                  <a:pt x="880" y="2080"/>
                  <a:pt x="880" y="2080"/>
                </a:cubicBezTo>
                <a:cubicBezTo>
                  <a:pt x="880" y="1915"/>
                  <a:pt x="880" y="1915"/>
                  <a:pt x="880" y="1915"/>
                </a:cubicBezTo>
                <a:cubicBezTo>
                  <a:pt x="937" y="1902"/>
                  <a:pt x="991" y="1860"/>
                  <a:pt x="1039" y="1796"/>
                </a:cubicBezTo>
                <a:cubicBezTo>
                  <a:pt x="1099" y="1715"/>
                  <a:pt x="1148" y="1601"/>
                  <a:pt x="1180" y="1467"/>
                </a:cubicBezTo>
                <a:cubicBezTo>
                  <a:pt x="1121" y="1603"/>
                  <a:pt x="986" y="1680"/>
                  <a:pt x="840" y="1680"/>
                </a:cubicBezTo>
                <a:cubicBezTo>
                  <a:pt x="694" y="1680"/>
                  <a:pt x="559" y="1603"/>
                  <a:pt x="500" y="1467"/>
                </a:cubicBezTo>
                <a:close/>
                <a:moveTo>
                  <a:pt x="376" y="994"/>
                </a:moveTo>
                <a:cubicBezTo>
                  <a:pt x="390" y="940"/>
                  <a:pt x="406" y="889"/>
                  <a:pt x="427" y="842"/>
                </a:cubicBezTo>
                <a:cubicBezTo>
                  <a:pt x="450" y="794"/>
                  <a:pt x="479" y="751"/>
                  <a:pt x="517" y="717"/>
                </a:cubicBezTo>
                <a:cubicBezTo>
                  <a:pt x="567" y="674"/>
                  <a:pt x="629" y="648"/>
                  <a:pt x="690" y="624"/>
                </a:cubicBezTo>
                <a:cubicBezTo>
                  <a:pt x="748" y="600"/>
                  <a:pt x="804" y="577"/>
                  <a:pt x="838" y="542"/>
                </a:cubicBezTo>
                <a:cubicBezTo>
                  <a:pt x="860" y="519"/>
                  <a:pt x="875" y="488"/>
                  <a:pt x="885" y="452"/>
                </a:cubicBezTo>
                <a:cubicBezTo>
                  <a:pt x="895" y="413"/>
                  <a:pt x="900" y="369"/>
                  <a:pt x="902" y="322"/>
                </a:cubicBezTo>
                <a:cubicBezTo>
                  <a:pt x="903" y="300"/>
                  <a:pt x="895" y="278"/>
                  <a:pt x="879" y="262"/>
                </a:cubicBezTo>
                <a:cubicBezTo>
                  <a:pt x="863" y="246"/>
                  <a:pt x="842" y="238"/>
                  <a:pt x="819" y="238"/>
                </a:cubicBezTo>
                <a:cubicBezTo>
                  <a:pt x="680" y="244"/>
                  <a:pt x="555" y="304"/>
                  <a:pt x="465" y="398"/>
                </a:cubicBezTo>
                <a:cubicBezTo>
                  <a:pt x="375" y="492"/>
                  <a:pt x="320" y="618"/>
                  <a:pt x="320" y="758"/>
                </a:cubicBezTo>
                <a:cubicBezTo>
                  <a:pt x="320" y="800"/>
                  <a:pt x="325" y="841"/>
                  <a:pt x="334" y="880"/>
                </a:cubicBezTo>
                <a:cubicBezTo>
                  <a:pt x="344" y="920"/>
                  <a:pt x="358" y="958"/>
                  <a:pt x="376" y="9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333"/>
          </a:p>
        </p:txBody>
      </p:sp>
    </p:spTree>
    <p:extLst>
      <p:ext uri="{BB962C8B-B14F-4D97-AF65-F5344CB8AC3E}">
        <p14:creationId xmlns:p14="http://schemas.microsoft.com/office/powerpoint/2010/main" val="317472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15</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Hlavní zjištění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Segmentace</a:t>
            </a:r>
            <a:endParaRPr lang="en-GB" dirty="0"/>
          </a:p>
        </p:txBody>
      </p:sp>
      <p:sp>
        <p:nvSpPr>
          <p:cNvPr id="7" name="Zástupný obsah 6">
            <a:extLst>
              <a:ext uri="{FF2B5EF4-FFF2-40B4-BE49-F238E27FC236}">
                <a16:creationId xmlns:a16="http://schemas.microsoft.com/office/drawing/2014/main" id="{4CAA3470-EB3B-4274-A9D5-757827E7D516}"/>
              </a:ext>
            </a:extLst>
          </p:cNvPr>
          <p:cNvSpPr>
            <a:spLocks noGrp="1"/>
          </p:cNvSpPr>
          <p:nvPr>
            <p:ph idx="1"/>
          </p:nvPr>
        </p:nvSpPr>
        <p:spPr>
          <a:xfrm>
            <a:off x="1075062" y="1629618"/>
            <a:ext cx="10097764" cy="648000"/>
          </a:xfrm>
        </p:spPr>
        <p:txBody>
          <a:bodyPr/>
          <a:lstStyle/>
          <a:p>
            <a:r>
              <a:rPr lang="cs-CZ" sz="1400" dirty="0"/>
              <a:t>Na televizi se v ČR dívá téměř každý (98 %), téměř každý tedy i k televizi zaujímá nějaký postoj. Segmentace zahrnuje téměř celou populaci, tedy uživatele TV zdarma i uživatele placené TV (a v rámci ní uživatele všech typů příjmu). </a:t>
            </a:r>
          </a:p>
          <a:p>
            <a:r>
              <a:rPr lang="cs-CZ" sz="1400" dirty="0"/>
              <a:t>V populaci ČR ve věku 18+ je 8,6 milionu osob. Je tedy možné odhadnout velikost segmentů v populaci na následující počet:</a:t>
            </a:r>
          </a:p>
        </p:txBody>
      </p:sp>
      <p:graphicFrame>
        <p:nvGraphicFramePr>
          <p:cNvPr id="9" name="Content Placeholder 13">
            <a:extLst>
              <a:ext uri="{FF2B5EF4-FFF2-40B4-BE49-F238E27FC236}">
                <a16:creationId xmlns:a16="http://schemas.microsoft.com/office/drawing/2014/main" id="{A99FEFC0-608E-46AE-A959-40F78C06C013}"/>
              </a:ext>
            </a:extLst>
          </p:cNvPr>
          <p:cNvGraphicFramePr>
            <a:graphicFrameLocks/>
          </p:cNvGraphicFramePr>
          <p:nvPr>
            <p:extLst>
              <p:ext uri="{D42A27DB-BD31-4B8C-83A1-F6EECF244321}">
                <p14:modId xmlns:p14="http://schemas.microsoft.com/office/powerpoint/2010/main" val="1166218"/>
              </p:ext>
            </p:extLst>
          </p:nvPr>
        </p:nvGraphicFramePr>
        <p:xfrm>
          <a:off x="1805031" y="2592197"/>
          <a:ext cx="8581937" cy="390724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1" name="Table 10">
            <a:extLst>
              <a:ext uri="{FF2B5EF4-FFF2-40B4-BE49-F238E27FC236}">
                <a16:creationId xmlns:a16="http://schemas.microsoft.com/office/drawing/2014/main" id="{084E22E9-5C7B-4AFB-902F-D02080989341}"/>
              </a:ext>
            </a:extLst>
          </p:cNvPr>
          <p:cNvGraphicFramePr>
            <a:graphicFrameLocks noGrp="1"/>
          </p:cNvGraphicFramePr>
          <p:nvPr>
            <p:extLst>
              <p:ext uri="{D42A27DB-BD31-4B8C-83A1-F6EECF244321}">
                <p14:modId xmlns:p14="http://schemas.microsoft.com/office/powerpoint/2010/main" val="4098408711"/>
              </p:ext>
            </p:extLst>
          </p:nvPr>
        </p:nvGraphicFramePr>
        <p:xfrm>
          <a:off x="1075061" y="3411178"/>
          <a:ext cx="3972634" cy="647416"/>
        </p:xfrm>
        <a:graphic>
          <a:graphicData uri="http://schemas.openxmlformats.org/drawingml/2006/table">
            <a:tbl>
              <a:tblPr firstRow="1" bandRow="1">
                <a:tableStyleId>{C115FB49-3FBE-41CF-8DFC-A938FE5134F0}</a:tableStyleId>
              </a:tblPr>
              <a:tblGrid>
                <a:gridCol w="2716763">
                  <a:extLst>
                    <a:ext uri="{9D8B030D-6E8A-4147-A177-3AD203B41FA5}">
                      <a16:colId xmlns:a16="http://schemas.microsoft.com/office/drawing/2014/main" val="625122021"/>
                    </a:ext>
                  </a:extLst>
                </a:gridCol>
                <a:gridCol w="1255871">
                  <a:extLst>
                    <a:ext uri="{9D8B030D-6E8A-4147-A177-3AD203B41FA5}">
                      <a16:colId xmlns:a16="http://schemas.microsoft.com/office/drawing/2014/main" val="1593882587"/>
                    </a:ext>
                  </a:extLst>
                </a:gridCol>
              </a:tblGrid>
              <a:tr h="647416">
                <a:tc>
                  <a:txBody>
                    <a:bodyPr/>
                    <a:lstStyle/>
                    <a:p>
                      <a:pPr marL="720000"/>
                      <a:r>
                        <a:rPr lang="cs-CZ" noProof="0" dirty="0">
                          <a:solidFill>
                            <a:schemeClr val="bg1"/>
                          </a:solidFill>
                        </a:rPr>
                        <a:t>Nelineární diváci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B726"/>
                    </a:solidFill>
                  </a:tcPr>
                </a:tc>
                <a:tc>
                  <a:txBody>
                    <a:bodyPr/>
                    <a:lstStyle/>
                    <a:p>
                      <a:pPr marL="0"/>
                      <a:r>
                        <a:rPr lang="pl-PL" sz="1000" noProof="0" dirty="0">
                          <a:solidFill>
                            <a:schemeClr val="bg1"/>
                          </a:solidFill>
                        </a:rPr>
                        <a:t>Projekce na populaci: </a:t>
                      </a:r>
                    </a:p>
                    <a:p>
                      <a:pPr marL="0"/>
                      <a:r>
                        <a:rPr lang="pl-PL" sz="1000" b="1" kern="1200" noProof="0" dirty="0">
                          <a:solidFill>
                            <a:schemeClr val="bg1"/>
                          </a:solidFill>
                          <a:latin typeface="+mn-lt"/>
                          <a:ea typeface="+mn-ea"/>
                          <a:cs typeface="+mn-cs"/>
                        </a:rPr>
                        <a:t>1,4 mil.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B726"/>
                    </a:solidFill>
                  </a:tcPr>
                </a:tc>
                <a:extLst>
                  <a:ext uri="{0D108BD9-81ED-4DB2-BD59-A6C34878D82A}">
                    <a16:rowId xmlns:a16="http://schemas.microsoft.com/office/drawing/2014/main" val="3899338506"/>
                  </a:ext>
                </a:extLst>
              </a:tr>
            </a:tbl>
          </a:graphicData>
        </a:graphic>
      </p:graphicFrame>
      <p:grpSp>
        <p:nvGrpSpPr>
          <p:cNvPr id="20" name="Group 19">
            <a:extLst>
              <a:ext uri="{FF2B5EF4-FFF2-40B4-BE49-F238E27FC236}">
                <a16:creationId xmlns:a16="http://schemas.microsoft.com/office/drawing/2014/main" id="{25CB98C0-37E4-48DA-981C-3CFD1CC63378}"/>
              </a:ext>
            </a:extLst>
          </p:cNvPr>
          <p:cNvGrpSpPr>
            <a:grpSpLocks noChangeAspect="1"/>
          </p:cNvGrpSpPr>
          <p:nvPr>
            <p:custDataLst>
              <p:tags r:id="rId1"/>
            </p:custDataLst>
          </p:nvPr>
        </p:nvGrpSpPr>
        <p:grpSpPr>
          <a:xfrm>
            <a:off x="1237252" y="3523008"/>
            <a:ext cx="429916" cy="429916"/>
            <a:chOff x="328396" y="2082800"/>
            <a:chExt cx="720000" cy="720000"/>
          </a:xfrm>
          <a:solidFill>
            <a:schemeClr val="bg1"/>
          </a:solidFill>
        </p:grpSpPr>
        <p:sp>
          <p:nvSpPr>
            <p:cNvPr id="21" name="Rectangle 20">
              <a:extLst>
                <a:ext uri="{FF2B5EF4-FFF2-40B4-BE49-F238E27FC236}">
                  <a16:creationId xmlns:a16="http://schemas.microsoft.com/office/drawing/2014/main" id="{C621C02D-90A3-4A62-B409-F88025464169}"/>
                </a:ext>
              </a:extLst>
            </p:cNvPr>
            <p:cNvSpPr/>
            <p:nvPr/>
          </p:nvSpPr>
          <p:spPr bwMode="gray">
            <a:xfrm>
              <a:off x="328396" y="2082800"/>
              <a:ext cx="720000" cy="720000"/>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400"/>
                </a:spcBef>
              </a:pPr>
              <a:endParaRPr lang="en-US" sz="1333" dirty="0">
                <a:solidFill>
                  <a:schemeClr val="tx1"/>
                </a:solidFill>
                <a:latin typeface="Arial" pitchFamily="34" charset="0"/>
                <a:cs typeface="Arial" pitchFamily="34" charset="0"/>
              </a:endParaRPr>
            </a:p>
          </p:txBody>
        </p:sp>
        <p:sp>
          <p:nvSpPr>
            <p:cNvPr id="22" name="Freeform 6">
              <a:extLst>
                <a:ext uri="{FF2B5EF4-FFF2-40B4-BE49-F238E27FC236}">
                  <a16:creationId xmlns:a16="http://schemas.microsoft.com/office/drawing/2014/main" id="{9DEAD65A-BEDB-4934-A3A4-7D2332746BBD}"/>
                </a:ext>
              </a:extLst>
            </p:cNvPr>
            <p:cNvSpPr>
              <a:spLocks noChangeAspect="1" noEditPoints="1"/>
            </p:cNvSpPr>
            <p:nvPr/>
          </p:nvSpPr>
          <p:spPr bwMode="auto">
            <a:xfrm>
              <a:off x="526357" y="2245144"/>
              <a:ext cx="324077" cy="396000"/>
            </a:xfrm>
            <a:custGeom>
              <a:avLst/>
              <a:gdLst>
                <a:gd name="T0" fmla="*/ 1440 w 1440"/>
                <a:gd name="T1" fmla="*/ 160 h 1760"/>
                <a:gd name="T2" fmla="*/ 1440 w 1440"/>
                <a:gd name="T3" fmla="*/ 1600 h 1760"/>
                <a:gd name="T4" fmla="*/ 1280 w 1440"/>
                <a:gd name="T5" fmla="*/ 1760 h 1760"/>
                <a:gd name="T6" fmla="*/ 1040 w 1440"/>
                <a:gd name="T7" fmla="*/ 1760 h 1760"/>
                <a:gd name="T8" fmla="*/ 880 w 1440"/>
                <a:gd name="T9" fmla="*/ 1600 h 1760"/>
                <a:gd name="T10" fmla="*/ 880 w 1440"/>
                <a:gd name="T11" fmla="*/ 160 h 1760"/>
                <a:gd name="T12" fmla="*/ 1040 w 1440"/>
                <a:gd name="T13" fmla="*/ 0 h 1760"/>
                <a:gd name="T14" fmla="*/ 1280 w 1440"/>
                <a:gd name="T15" fmla="*/ 0 h 1760"/>
                <a:gd name="T16" fmla="*/ 1440 w 1440"/>
                <a:gd name="T17" fmla="*/ 160 h 1760"/>
                <a:gd name="T18" fmla="*/ 560 w 1440"/>
                <a:gd name="T19" fmla="*/ 160 h 1760"/>
                <a:gd name="T20" fmla="*/ 560 w 1440"/>
                <a:gd name="T21" fmla="*/ 1600 h 1760"/>
                <a:gd name="T22" fmla="*/ 400 w 1440"/>
                <a:gd name="T23" fmla="*/ 1760 h 1760"/>
                <a:gd name="T24" fmla="*/ 160 w 1440"/>
                <a:gd name="T25" fmla="*/ 1760 h 1760"/>
                <a:gd name="T26" fmla="*/ 0 w 1440"/>
                <a:gd name="T27" fmla="*/ 1600 h 1760"/>
                <a:gd name="T28" fmla="*/ 0 w 1440"/>
                <a:gd name="T29" fmla="*/ 160 h 1760"/>
                <a:gd name="T30" fmla="*/ 160 w 1440"/>
                <a:gd name="T31" fmla="*/ 0 h 1760"/>
                <a:gd name="T32" fmla="*/ 400 w 1440"/>
                <a:gd name="T33" fmla="*/ 0 h 1760"/>
                <a:gd name="T34" fmla="*/ 560 w 1440"/>
                <a:gd name="T35" fmla="*/ 160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0" h="1760">
                  <a:moveTo>
                    <a:pt x="1440" y="160"/>
                  </a:moveTo>
                  <a:cubicBezTo>
                    <a:pt x="1440" y="1600"/>
                    <a:pt x="1440" y="1600"/>
                    <a:pt x="1440" y="1600"/>
                  </a:cubicBezTo>
                  <a:cubicBezTo>
                    <a:pt x="1440" y="1688"/>
                    <a:pt x="1368" y="1760"/>
                    <a:pt x="1280" y="1760"/>
                  </a:cubicBezTo>
                  <a:cubicBezTo>
                    <a:pt x="1040" y="1760"/>
                    <a:pt x="1040" y="1760"/>
                    <a:pt x="1040" y="1760"/>
                  </a:cubicBezTo>
                  <a:cubicBezTo>
                    <a:pt x="952" y="1760"/>
                    <a:pt x="880" y="1688"/>
                    <a:pt x="880" y="1600"/>
                  </a:cubicBezTo>
                  <a:cubicBezTo>
                    <a:pt x="880" y="160"/>
                    <a:pt x="880" y="160"/>
                    <a:pt x="880" y="160"/>
                  </a:cubicBezTo>
                  <a:cubicBezTo>
                    <a:pt x="880" y="72"/>
                    <a:pt x="952" y="0"/>
                    <a:pt x="1040" y="0"/>
                  </a:cubicBezTo>
                  <a:cubicBezTo>
                    <a:pt x="1280" y="0"/>
                    <a:pt x="1280" y="0"/>
                    <a:pt x="1280" y="0"/>
                  </a:cubicBezTo>
                  <a:cubicBezTo>
                    <a:pt x="1368" y="0"/>
                    <a:pt x="1440" y="72"/>
                    <a:pt x="1440" y="160"/>
                  </a:cubicBezTo>
                  <a:close/>
                  <a:moveTo>
                    <a:pt x="560" y="160"/>
                  </a:moveTo>
                  <a:cubicBezTo>
                    <a:pt x="560" y="1600"/>
                    <a:pt x="560" y="1600"/>
                    <a:pt x="560" y="1600"/>
                  </a:cubicBezTo>
                  <a:cubicBezTo>
                    <a:pt x="560" y="1688"/>
                    <a:pt x="488" y="1760"/>
                    <a:pt x="400" y="1760"/>
                  </a:cubicBezTo>
                  <a:cubicBezTo>
                    <a:pt x="160" y="1760"/>
                    <a:pt x="160" y="1760"/>
                    <a:pt x="160" y="1760"/>
                  </a:cubicBezTo>
                  <a:cubicBezTo>
                    <a:pt x="72" y="1760"/>
                    <a:pt x="0" y="1688"/>
                    <a:pt x="0" y="1600"/>
                  </a:cubicBezTo>
                  <a:cubicBezTo>
                    <a:pt x="0" y="160"/>
                    <a:pt x="0" y="160"/>
                    <a:pt x="0" y="160"/>
                  </a:cubicBezTo>
                  <a:cubicBezTo>
                    <a:pt x="0" y="72"/>
                    <a:pt x="72" y="0"/>
                    <a:pt x="160" y="0"/>
                  </a:cubicBezTo>
                  <a:cubicBezTo>
                    <a:pt x="400" y="0"/>
                    <a:pt x="400" y="0"/>
                    <a:pt x="400" y="0"/>
                  </a:cubicBezTo>
                  <a:cubicBezTo>
                    <a:pt x="488" y="0"/>
                    <a:pt x="560" y="72"/>
                    <a:pt x="560" y="160"/>
                  </a:cubicBezTo>
                  <a:close/>
                </a:path>
              </a:pathLst>
            </a:custGeom>
            <a:solidFill>
              <a:srgbClr val="E2B726"/>
            </a:solidFill>
            <a:ln>
              <a:noFill/>
            </a:ln>
          </p:spPr>
          <p:txBody>
            <a:bodyPr vert="horz" wrap="square" lIns="121920" tIns="60960" rIns="121920" bIns="60960" numCol="1" anchor="t" anchorCtr="0" compatLnSpc="1">
              <a:prstTxWarp prst="textNoShape">
                <a:avLst/>
              </a:prstTxWarp>
            </a:bodyPr>
            <a:lstStyle/>
            <a:p>
              <a:endParaRPr lang="en-US" sz="1333"/>
            </a:p>
          </p:txBody>
        </p:sp>
      </p:grpSp>
      <p:graphicFrame>
        <p:nvGraphicFramePr>
          <p:cNvPr id="33" name="Table 32">
            <a:extLst>
              <a:ext uri="{FF2B5EF4-FFF2-40B4-BE49-F238E27FC236}">
                <a16:creationId xmlns:a16="http://schemas.microsoft.com/office/drawing/2014/main" id="{9D495A3F-F152-4741-BABA-5AF479D16B6B}"/>
              </a:ext>
            </a:extLst>
          </p:cNvPr>
          <p:cNvGraphicFramePr>
            <a:graphicFrameLocks noGrp="1"/>
          </p:cNvGraphicFramePr>
          <p:nvPr>
            <p:extLst>
              <p:ext uri="{D42A27DB-BD31-4B8C-83A1-F6EECF244321}">
                <p14:modId xmlns:p14="http://schemas.microsoft.com/office/powerpoint/2010/main" val="2714943928"/>
              </p:ext>
            </p:extLst>
          </p:nvPr>
        </p:nvGraphicFramePr>
        <p:xfrm>
          <a:off x="6925690" y="3402447"/>
          <a:ext cx="4416225" cy="647416"/>
        </p:xfrm>
        <a:graphic>
          <a:graphicData uri="http://schemas.openxmlformats.org/drawingml/2006/table">
            <a:tbl>
              <a:tblPr firstRow="1" bandRow="1">
                <a:tableStyleId>{C115FB49-3FBE-41CF-8DFC-A938FE5134F0}</a:tableStyleId>
              </a:tblPr>
              <a:tblGrid>
                <a:gridCol w="3127678">
                  <a:extLst>
                    <a:ext uri="{9D8B030D-6E8A-4147-A177-3AD203B41FA5}">
                      <a16:colId xmlns:a16="http://schemas.microsoft.com/office/drawing/2014/main" val="2041266385"/>
                    </a:ext>
                  </a:extLst>
                </a:gridCol>
                <a:gridCol w="1288547">
                  <a:extLst>
                    <a:ext uri="{9D8B030D-6E8A-4147-A177-3AD203B41FA5}">
                      <a16:colId xmlns:a16="http://schemas.microsoft.com/office/drawing/2014/main" val="1625294658"/>
                    </a:ext>
                  </a:extLst>
                </a:gridCol>
              </a:tblGrid>
              <a:tr h="647416">
                <a:tc>
                  <a:txBody>
                    <a:bodyPr/>
                    <a:lstStyle/>
                    <a:p>
                      <a:pPr marL="720000"/>
                      <a:r>
                        <a:rPr lang="cs-CZ" noProof="0" dirty="0">
                          <a:solidFill>
                            <a:schemeClr val="bg1"/>
                          </a:solidFill>
                        </a:rPr>
                        <a:t>Odpůrci reklamy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280F"/>
                    </a:solidFill>
                  </a:tcPr>
                </a:tc>
                <a:tc>
                  <a:txBody>
                    <a:bodyPr/>
                    <a:lstStyle/>
                    <a:p>
                      <a:pPr marL="0"/>
                      <a:r>
                        <a:rPr lang="pl-PL" sz="1000" kern="1200" noProof="0" dirty="0">
                          <a:solidFill>
                            <a:schemeClr val="bg1"/>
                          </a:solidFill>
                          <a:latin typeface="+mn-lt"/>
                          <a:ea typeface="+mn-ea"/>
                          <a:cs typeface="+mn-cs"/>
                        </a:rPr>
                        <a:t>Projekce na populaci: </a:t>
                      </a:r>
                    </a:p>
                    <a:p>
                      <a:pPr marL="0"/>
                      <a:r>
                        <a:rPr lang="pl-PL" sz="1000" b="1" kern="1200" noProof="0" dirty="0">
                          <a:solidFill>
                            <a:schemeClr val="bg1"/>
                          </a:solidFill>
                          <a:latin typeface="+mn-lt"/>
                          <a:ea typeface="+mn-ea"/>
                          <a:cs typeface="+mn-cs"/>
                        </a:rPr>
                        <a:t>2,5 mil.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280F"/>
                    </a:solidFill>
                  </a:tcPr>
                </a:tc>
                <a:extLst>
                  <a:ext uri="{0D108BD9-81ED-4DB2-BD59-A6C34878D82A}">
                    <a16:rowId xmlns:a16="http://schemas.microsoft.com/office/drawing/2014/main" val="1452528300"/>
                  </a:ext>
                </a:extLst>
              </a:tr>
            </a:tbl>
          </a:graphicData>
        </a:graphic>
      </p:graphicFrame>
      <p:grpSp>
        <p:nvGrpSpPr>
          <p:cNvPr id="34" name="Group 27">
            <a:extLst>
              <a:ext uri="{FF2B5EF4-FFF2-40B4-BE49-F238E27FC236}">
                <a16:creationId xmlns:a16="http://schemas.microsoft.com/office/drawing/2014/main" id="{73819051-A04C-4738-B07F-8955EFAD5BF7}"/>
              </a:ext>
            </a:extLst>
          </p:cNvPr>
          <p:cNvGrpSpPr>
            <a:grpSpLocks noChangeAspect="1"/>
          </p:cNvGrpSpPr>
          <p:nvPr>
            <p:custDataLst>
              <p:tags r:id="rId2"/>
            </p:custDataLst>
          </p:nvPr>
        </p:nvGrpSpPr>
        <p:grpSpPr bwMode="auto">
          <a:xfrm>
            <a:off x="7114223" y="3493849"/>
            <a:ext cx="491906" cy="490105"/>
            <a:chOff x="1383" y="962"/>
            <a:chExt cx="273" cy="272"/>
          </a:xfrm>
          <a:solidFill>
            <a:schemeClr val="bg1"/>
          </a:solidFill>
        </p:grpSpPr>
        <p:sp>
          <p:nvSpPr>
            <p:cNvPr id="35" name="Freeform 28">
              <a:extLst>
                <a:ext uri="{FF2B5EF4-FFF2-40B4-BE49-F238E27FC236}">
                  <a16:creationId xmlns:a16="http://schemas.microsoft.com/office/drawing/2014/main" id="{9A10437D-EA28-4D03-A169-DCC73B3B2CF9}"/>
                </a:ext>
              </a:extLst>
            </p:cNvPr>
            <p:cNvSpPr>
              <a:spLocks noEditPoints="1"/>
            </p:cNvSpPr>
            <p:nvPr/>
          </p:nvSpPr>
          <p:spPr bwMode="auto">
            <a:xfrm>
              <a:off x="1490" y="1081"/>
              <a:ext cx="101" cy="84"/>
            </a:xfrm>
            <a:custGeom>
              <a:avLst/>
              <a:gdLst>
                <a:gd name="T0" fmla="*/ 634 w 773"/>
                <a:gd name="T1" fmla="*/ 579 h 642"/>
                <a:gd name="T2" fmla="*/ 773 w 773"/>
                <a:gd name="T3" fmla="*/ 118 h 642"/>
                <a:gd name="T4" fmla="*/ 773 w 773"/>
                <a:gd name="T5" fmla="*/ 0 h 642"/>
                <a:gd name="T6" fmla="*/ 642 w 773"/>
                <a:gd name="T7" fmla="*/ 0 h 642"/>
                <a:gd name="T8" fmla="*/ 550 w 773"/>
                <a:gd name="T9" fmla="*/ 92 h 642"/>
                <a:gd name="T10" fmla="*/ 555 w 773"/>
                <a:gd name="T11" fmla="*/ 92 h 642"/>
                <a:gd name="T12" fmla="*/ 555 w 773"/>
                <a:gd name="T13" fmla="*/ 218 h 642"/>
                <a:gd name="T14" fmla="*/ 440 w 773"/>
                <a:gd name="T15" fmla="*/ 218 h 642"/>
                <a:gd name="T16" fmla="*/ 440 w 773"/>
                <a:gd name="T17" fmla="*/ 202 h 642"/>
                <a:gd name="T18" fmla="*/ 356 w 773"/>
                <a:gd name="T19" fmla="*/ 286 h 642"/>
                <a:gd name="T20" fmla="*/ 372 w 773"/>
                <a:gd name="T21" fmla="*/ 286 h 642"/>
                <a:gd name="T22" fmla="*/ 372 w 773"/>
                <a:gd name="T23" fmla="*/ 401 h 642"/>
                <a:gd name="T24" fmla="*/ 257 w 773"/>
                <a:gd name="T25" fmla="*/ 401 h 642"/>
                <a:gd name="T26" fmla="*/ 257 w 773"/>
                <a:gd name="T27" fmla="*/ 385 h 642"/>
                <a:gd name="T28" fmla="*/ 172 w 773"/>
                <a:gd name="T29" fmla="*/ 470 h 642"/>
                <a:gd name="T30" fmla="*/ 189 w 773"/>
                <a:gd name="T31" fmla="*/ 470 h 642"/>
                <a:gd name="T32" fmla="*/ 189 w 773"/>
                <a:gd name="T33" fmla="*/ 573 h 642"/>
                <a:gd name="T34" fmla="*/ 74 w 773"/>
                <a:gd name="T35" fmla="*/ 573 h 642"/>
                <a:gd name="T36" fmla="*/ 74 w 773"/>
                <a:gd name="T37" fmla="*/ 568 h 642"/>
                <a:gd name="T38" fmla="*/ 0 w 773"/>
                <a:gd name="T39" fmla="*/ 642 h 642"/>
                <a:gd name="T40" fmla="*/ 566 w 773"/>
                <a:gd name="T41" fmla="*/ 642 h 642"/>
                <a:gd name="T42" fmla="*/ 634 w 773"/>
                <a:gd name="T43" fmla="*/ 579 h 642"/>
                <a:gd name="T44" fmla="*/ 624 w 773"/>
                <a:gd name="T45" fmla="*/ 92 h 642"/>
                <a:gd name="T46" fmla="*/ 704 w 773"/>
                <a:gd name="T47" fmla="*/ 92 h 642"/>
                <a:gd name="T48" fmla="*/ 704 w 773"/>
                <a:gd name="T49" fmla="*/ 108 h 642"/>
                <a:gd name="T50" fmla="*/ 671 w 773"/>
                <a:gd name="T51" fmla="*/ 218 h 642"/>
                <a:gd name="T52" fmla="*/ 624 w 773"/>
                <a:gd name="T53" fmla="*/ 218 h 642"/>
                <a:gd name="T54" fmla="*/ 624 w 773"/>
                <a:gd name="T55" fmla="*/ 92 h 642"/>
                <a:gd name="T56" fmla="*/ 624 w 773"/>
                <a:gd name="T57" fmla="*/ 286 h 642"/>
                <a:gd name="T58" fmla="*/ 650 w 773"/>
                <a:gd name="T59" fmla="*/ 286 h 642"/>
                <a:gd name="T60" fmla="*/ 624 w 773"/>
                <a:gd name="T61" fmla="*/ 376 h 642"/>
                <a:gd name="T62" fmla="*/ 624 w 773"/>
                <a:gd name="T63" fmla="*/ 286 h 642"/>
                <a:gd name="T64" fmla="*/ 372 w 773"/>
                <a:gd name="T65" fmla="*/ 573 h 642"/>
                <a:gd name="T66" fmla="*/ 257 w 773"/>
                <a:gd name="T67" fmla="*/ 573 h 642"/>
                <a:gd name="T68" fmla="*/ 257 w 773"/>
                <a:gd name="T69" fmla="*/ 470 h 642"/>
                <a:gd name="T70" fmla="*/ 372 w 773"/>
                <a:gd name="T71" fmla="*/ 470 h 642"/>
                <a:gd name="T72" fmla="*/ 372 w 773"/>
                <a:gd name="T73" fmla="*/ 573 h 642"/>
                <a:gd name="T74" fmla="*/ 555 w 773"/>
                <a:gd name="T75" fmla="*/ 573 h 642"/>
                <a:gd name="T76" fmla="*/ 440 w 773"/>
                <a:gd name="T77" fmla="*/ 573 h 642"/>
                <a:gd name="T78" fmla="*/ 440 w 773"/>
                <a:gd name="T79" fmla="*/ 470 h 642"/>
                <a:gd name="T80" fmla="*/ 555 w 773"/>
                <a:gd name="T81" fmla="*/ 470 h 642"/>
                <a:gd name="T82" fmla="*/ 555 w 773"/>
                <a:gd name="T83" fmla="*/ 573 h 642"/>
                <a:gd name="T84" fmla="*/ 555 w 773"/>
                <a:gd name="T85" fmla="*/ 401 h 642"/>
                <a:gd name="T86" fmla="*/ 440 w 773"/>
                <a:gd name="T87" fmla="*/ 401 h 642"/>
                <a:gd name="T88" fmla="*/ 440 w 773"/>
                <a:gd name="T89" fmla="*/ 286 h 642"/>
                <a:gd name="T90" fmla="*/ 555 w 773"/>
                <a:gd name="T91" fmla="*/ 286 h 642"/>
                <a:gd name="T92" fmla="*/ 555 w 773"/>
                <a:gd name="T93" fmla="*/ 401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3" h="642">
                  <a:moveTo>
                    <a:pt x="634" y="579"/>
                  </a:moveTo>
                  <a:cubicBezTo>
                    <a:pt x="773" y="118"/>
                    <a:pt x="773" y="118"/>
                    <a:pt x="773" y="118"/>
                  </a:cubicBezTo>
                  <a:cubicBezTo>
                    <a:pt x="773" y="0"/>
                    <a:pt x="773" y="0"/>
                    <a:pt x="773" y="0"/>
                  </a:cubicBezTo>
                  <a:cubicBezTo>
                    <a:pt x="642" y="0"/>
                    <a:pt x="642" y="0"/>
                    <a:pt x="642" y="0"/>
                  </a:cubicBezTo>
                  <a:cubicBezTo>
                    <a:pt x="550" y="92"/>
                    <a:pt x="550" y="92"/>
                    <a:pt x="550" y="92"/>
                  </a:cubicBezTo>
                  <a:cubicBezTo>
                    <a:pt x="555" y="92"/>
                    <a:pt x="555" y="92"/>
                    <a:pt x="555" y="92"/>
                  </a:cubicBezTo>
                  <a:cubicBezTo>
                    <a:pt x="555" y="218"/>
                    <a:pt x="555" y="218"/>
                    <a:pt x="555" y="218"/>
                  </a:cubicBezTo>
                  <a:cubicBezTo>
                    <a:pt x="440" y="218"/>
                    <a:pt x="440" y="218"/>
                    <a:pt x="440" y="218"/>
                  </a:cubicBezTo>
                  <a:cubicBezTo>
                    <a:pt x="440" y="202"/>
                    <a:pt x="440" y="202"/>
                    <a:pt x="440" y="202"/>
                  </a:cubicBezTo>
                  <a:cubicBezTo>
                    <a:pt x="356" y="286"/>
                    <a:pt x="356" y="286"/>
                    <a:pt x="356" y="286"/>
                  </a:cubicBezTo>
                  <a:cubicBezTo>
                    <a:pt x="372" y="286"/>
                    <a:pt x="372" y="286"/>
                    <a:pt x="372" y="286"/>
                  </a:cubicBezTo>
                  <a:cubicBezTo>
                    <a:pt x="372" y="401"/>
                    <a:pt x="372" y="401"/>
                    <a:pt x="372" y="401"/>
                  </a:cubicBezTo>
                  <a:cubicBezTo>
                    <a:pt x="257" y="401"/>
                    <a:pt x="257" y="401"/>
                    <a:pt x="257" y="401"/>
                  </a:cubicBezTo>
                  <a:cubicBezTo>
                    <a:pt x="257" y="385"/>
                    <a:pt x="257" y="385"/>
                    <a:pt x="257" y="385"/>
                  </a:cubicBezTo>
                  <a:cubicBezTo>
                    <a:pt x="172" y="470"/>
                    <a:pt x="172" y="470"/>
                    <a:pt x="172" y="470"/>
                  </a:cubicBezTo>
                  <a:cubicBezTo>
                    <a:pt x="189" y="470"/>
                    <a:pt x="189" y="470"/>
                    <a:pt x="189" y="470"/>
                  </a:cubicBezTo>
                  <a:cubicBezTo>
                    <a:pt x="189" y="573"/>
                    <a:pt x="189" y="573"/>
                    <a:pt x="189" y="573"/>
                  </a:cubicBezTo>
                  <a:cubicBezTo>
                    <a:pt x="74" y="573"/>
                    <a:pt x="74" y="573"/>
                    <a:pt x="74" y="573"/>
                  </a:cubicBezTo>
                  <a:cubicBezTo>
                    <a:pt x="74" y="568"/>
                    <a:pt x="74" y="568"/>
                    <a:pt x="74" y="568"/>
                  </a:cubicBezTo>
                  <a:cubicBezTo>
                    <a:pt x="0" y="642"/>
                    <a:pt x="0" y="642"/>
                    <a:pt x="0" y="642"/>
                  </a:cubicBezTo>
                  <a:cubicBezTo>
                    <a:pt x="566" y="642"/>
                    <a:pt x="566" y="642"/>
                    <a:pt x="566" y="642"/>
                  </a:cubicBezTo>
                  <a:cubicBezTo>
                    <a:pt x="604" y="642"/>
                    <a:pt x="624" y="612"/>
                    <a:pt x="634" y="579"/>
                  </a:cubicBezTo>
                  <a:close/>
                  <a:moveTo>
                    <a:pt x="624" y="92"/>
                  </a:moveTo>
                  <a:cubicBezTo>
                    <a:pt x="704" y="92"/>
                    <a:pt x="704" y="92"/>
                    <a:pt x="704" y="92"/>
                  </a:cubicBezTo>
                  <a:cubicBezTo>
                    <a:pt x="704" y="108"/>
                    <a:pt x="704" y="108"/>
                    <a:pt x="704" y="108"/>
                  </a:cubicBezTo>
                  <a:cubicBezTo>
                    <a:pt x="671" y="218"/>
                    <a:pt x="671" y="218"/>
                    <a:pt x="671" y="218"/>
                  </a:cubicBezTo>
                  <a:cubicBezTo>
                    <a:pt x="624" y="218"/>
                    <a:pt x="624" y="218"/>
                    <a:pt x="624" y="218"/>
                  </a:cubicBezTo>
                  <a:lnTo>
                    <a:pt x="624" y="92"/>
                  </a:lnTo>
                  <a:close/>
                  <a:moveTo>
                    <a:pt x="624" y="286"/>
                  </a:moveTo>
                  <a:cubicBezTo>
                    <a:pt x="650" y="286"/>
                    <a:pt x="650" y="286"/>
                    <a:pt x="650" y="286"/>
                  </a:cubicBezTo>
                  <a:cubicBezTo>
                    <a:pt x="624" y="376"/>
                    <a:pt x="624" y="376"/>
                    <a:pt x="624" y="376"/>
                  </a:cubicBezTo>
                  <a:lnTo>
                    <a:pt x="624" y="286"/>
                  </a:lnTo>
                  <a:close/>
                  <a:moveTo>
                    <a:pt x="372" y="573"/>
                  </a:moveTo>
                  <a:cubicBezTo>
                    <a:pt x="257" y="573"/>
                    <a:pt x="257" y="573"/>
                    <a:pt x="257" y="573"/>
                  </a:cubicBezTo>
                  <a:cubicBezTo>
                    <a:pt x="257" y="470"/>
                    <a:pt x="257" y="470"/>
                    <a:pt x="257" y="470"/>
                  </a:cubicBezTo>
                  <a:cubicBezTo>
                    <a:pt x="372" y="470"/>
                    <a:pt x="372" y="470"/>
                    <a:pt x="372" y="470"/>
                  </a:cubicBezTo>
                  <a:lnTo>
                    <a:pt x="372" y="573"/>
                  </a:lnTo>
                  <a:close/>
                  <a:moveTo>
                    <a:pt x="555" y="573"/>
                  </a:moveTo>
                  <a:cubicBezTo>
                    <a:pt x="440" y="573"/>
                    <a:pt x="440" y="573"/>
                    <a:pt x="440" y="573"/>
                  </a:cubicBezTo>
                  <a:cubicBezTo>
                    <a:pt x="440" y="470"/>
                    <a:pt x="440" y="470"/>
                    <a:pt x="440" y="470"/>
                  </a:cubicBezTo>
                  <a:cubicBezTo>
                    <a:pt x="555" y="470"/>
                    <a:pt x="555" y="470"/>
                    <a:pt x="555" y="470"/>
                  </a:cubicBezTo>
                  <a:lnTo>
                    <a:pt x="555" y="573"/>
                  </a:lnTo>
                  <a:close/>
                  <a:moveTo>
                    <a:pt x="555" y="401"/>
                  </a:moveTo>
                  <a:cubicBezTo>
                    <a:pt x="440" y="401"/>
                    <a:pt x="440" y="401"/>
                    <a:pt x="440" y="401"/>
                  </a:cubicBezTo>
                  <a:cubicBezTo>
                    <a:pt x="440" y="286"/>
                    <a:pt x="440" y="286"/>
                    <a:pt x="440" y="286"/>
                  </a:cubicBezTo>
                  <a:cubicBezTo>
                    <a:pt x="555" y="286"/>
                    <a:pt x="555" y="286"/>
                    <a:pt x="555" y="286"/>
                  </a:cubicBezTo>
                  <a:lnTo>
                    <a:pt x="555" y="4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6" name="Freeform 29">
              <a:extLst>
                <a:ext uri="{FF2B5EF4-FFF2-40B4-BE49-F238E27FC236}">
                  <a16:creationId xmlns:a16="http://schemas.microsoft.com/office/drawing/2014/main" id="{08131203-4B47-449B-B56E-A67921D008EF}"/>
                </a:ext>
              </a:extLst>
            </p:cNvPr>
            <p:cNvSpPr>
              <a:spLocks noEditPoints="1"/>
            </p:cNvSpPr>
            <p:nvPr/>
          </p:nvSpPr>
          <p:spPr bwMode="auto">
            <a:xfrm>
              <a:off x="1447" y="1081"/>
              <a:ext cx="53" cy="44"/>
            </a:xfrm>
            <a:custGeom>
              <a:avLst/>
              <a:gdLst>
                <a:gd name="T0" fmla="*/ 0 w 53"/>
                <a:gd name="T1" fmla="*/ 15 h 44"/>
                <a:gd name="T2" fmla="*/ 8 w 53"/>
                <a:gd name="T3" fmla="*/ 44 h 44"/>
                <a:gd name="T4" fmla="*/ 28 w 53"/>
                <a:gd name="T5" fmla="*/ 24 h 44"/>
                <a:gd name="T6" fmla="*/ 28 w 53"/>
                <a:gd name="T7" fmla="*/ 12 h 44"/>
                <a:gd name="T8" fmla="*/ 41 w 53"/>
                <a:gd name="T9" fmla="*/ 12 h 44"/>
                <a:gd name="T10" fmla="*/ 53 w 53"/>
                <a:gd name="T11" fmla="*/ 0 h 44"/>
                <a:gd name="T12" fmla="*/ 0 w 53"/>
                <a:gd name="T13" fmla="*/ 0 h 44"/>
                <a:gd name="T14" fmla="*/ 0 w 53"/>
                <a:gd name="T15" fmla="*/ 15 h 44"/>
                <a:gd name="T16" fmla="*/ 0 w 53"/>
                <a:gd name="T17" fmla="*/ 15 h 44"/>
                <a:gd name="T18" fmla="*/ 9 w 53"/>
                <a:gd name="T19" fmla="*/ 12 h 44"/>
                <a:gd name="T20" fmla="*/ 9 w 53"/>
                <a:gd name="T21" fmla="*/ 12 h 44"/>
                <a:gd name="T22" fmla="*/ 19 w 53"/>
                <a:gd name="T23" fmla="*/ 12 h 44"/>
                <a:gd name="T24" fmla="*/ 19 w 53"/>
                <a:gd name="T25" fmla="*/ 29 h 44"/>
                <a:gd name="T26" fmla="*/ 13 w 53"/>
                <a:gd name="T27" fmla="*/ 29 h 44"/>
                <a:gd name="T28" fmla="*/ 9 w 53"/>
                <a:gd name="T29" fmla="*/ 14 h 44"/>
                <a:gd name="T30" fmla="*/ 9 w 53"/>
                <a:gd name="T31"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44">
                  <a:moveTo>
                    <a:pt x="0" y="15"/>
                  </a:moveTo>
                  <a:lnTo>
                    <a:pt x="8" y="44"/>
                  </a:lnTo>
                  <a:lnTo>
                    <a:pt x="28" y="24"/>
                  </a:lnTo>
                  <a:lnTo>
                    <a:pt x="28" y="12"/>
                  </a:lnTo>
                  <a:lnTo>
                    <a:pt x="41" y="12"/>
                  </a:lnTo>
                  <a:lnTo>
                    <a:pt x="53" y="0"/>
                  </a:lnTo>
                  <a:lnTo>
                    <a:pt x="0" y="0"/>
                  </a:lnTo>
                  <a:lnTo>
                    <a:pt x="0" y="15"/>
                  </a:lnTo>
                  <a:lnTo>
                    <a:pt x="0" y="15"/>
                  </a:lnTo>
                  <a:close/>
                  <a:moveTo>
                    <a:pt x="9" y="12"/>
                  </a:moveTo>
                  <a:lnTo>
                    <a:pt x="9" y="12"/>
                  </a:lnTo>
                  <a:lnTo>
                    <a:pt x="19" y="12"/>
                  </a:lnTo>
                  <a:lnTo>
                    <a:pt x="19" y="29"/>
                  </a:lnTo>
                  <a:lnTo>
                    <a:pt x="13" y="29"/>
                  </a:lnTo>
                  <a:lnTo>
                    <a:pt x="9" y="14"/>
                  </a:lnTo>
                  <a:lnTo>
                    <a:pt x="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7" name="Freeform 30">
              <a:extLst>
                <a:ext uri="{FF2B5EF4-FFF2-40B4-BE49-F238E27FC236}">
                  <a16:creationId xmlns:a16="http://schemas.microsoft.com/office/drawing/2014/main" id="{1F0D4929-C329-45DB-A4BC-293C525655B1}"/>
                </a:ext>
              </a:extLst>
            </p:cNvPr>
            <p:cNvSpPr>
              <a:spLocks/>
            </p:cNvSpPr>
            <p:nvPr/>
          </p:nvSpPr>
          <p:spPr bwMode="auto">
            <a:xfrm>
              <a:off x="1538" y="1031"/>
              <a:ext cx="9" cy="9"/>
            </a:xfrm>
            <a:custGeom>
              <a:avLst/>
              <a:gdLst>
                <a:gd name="T0" fmla="*/ 14 w 69"/>
                <a:gd name="T1" fmla="*/ 14 h 69"/>
                <a:gd name="T2" fmla="*/ 14 w 69"/>
                <a:gd name="T3" fmla="*/ 62 h 69"/>
                <a:gd name="T4" fmla="*/ 21 w 69"/>
                <a:gd name="T5" fmla="*/ 69 h 69"/>
                <a:gd name="T6" fmla="*/ 69 w 69"/>
                <a:gd name="T7" fmla="*/ 21 h 69"/>
                <a:gd name="T8" fmla="*/ 62 w 69"/>
                <a:gd name="T9" fmla="*/ 14 h 69"/>
                <a:gd name="T10" fmla="*/ 14 w 69"/>
                <a:gd name="T11" fmla="*/ 14 h 69"/>
              </a:gdLst>
              <a:ahLst/>
              <a:cxnLst>
                <a:cxn ang="0">
                  <a:pos x="T0" y="T1"/>
                </a:cxn>
                <a:cxn ang="0">
                  <a:pos x="T2" y="T3"/>
                </a:cxn>
                <a:cxn ang="0">
                  <a:pos x="T4" y="T5"/>
                </a:cxn>
                <a:cxn ang="0">
                  <a:pos x="T6" y="T7"/>
                </a:cxn>
                <a:cxn ang="0">
                  <a:pos x="T8" y="T9"/>
                </a:cxn>
                <a:cxn ang="0">
                  <a:pos x="T10" y="T11"/>
                </a:cxn>
              </a:cxnLst>
              <a:rect l="0" t="0" r="r" b="b"/>
              <a:pathLst>
                <a:path w="69" h="69">
                  <a:moveTo>
                    <a:pt x="14" y="14"/>
                  </a:moveTo>
                  <a:cubicBezTo>
                    <a:pt x="0" y="27"/>
                    <a:pt x="0" y="49"/>
                    <a:pt x="14" y="62"/>
                  </a:cubicBezTo>
                  <a:cubicBezTo>
                    <a:pt x="21" y="69"/>
                    <a:pt x="21" y="69"/>
                    <a:pt x="21" y="69"/>
                  </a:cubicBezTo>
                  <a:cubicBezTo>
                    <a:pt x="69" y="21"/>
                    <a:pt x="69" y="21"/>
                    <a:pt x="69" y="21"/>
                  </a:cubicBezTo>
                  <a:cubicBezTo>
                    <a:pt x="62" y="14"/>
                    <a:pt x="62" y="14"/>
                    <a:pt x="62" y="14"/>
                  </a:cubicBezTo>
                  <a:cubicBezTo>
                    <a:pt x="49" y="0"/>
                    <a:pt x="27" y="0"/>
                    <a:pt x="1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8" name="Freeform 31">
              <a:extLst>
                <a:ext uri="{FF2B5EF4-FFF2-40B4-BE49-F238E27FC236}">
                  <a16:creationId xmlns:a16="http://schemas.microsoft.com/office/drawing/2014/main" id="{846A30F1-C5EA-45B5-B690-3526D8081428}"/>
                </a:ext>
              </a:extLst>
            </p:cNvPr>
            <p:cNvSpPr>
              <a:spLocks/>
            </p:cNvSpPr>
            <p:nvPr/>
          </p:nvSpPr>
          <p:spPr bwMode="auto">
            <a:xfrm>
              <a:off x="1449" y="1031"/>
              <a:ext cx="51" cy="44"/>
            </a:xfrm>
            <a:custGeom>
              <a:avLst/>
              <a:gdLst>
                <a:gd name="T0" fmla="*/ 371 w 384"/>
                <a:gd name="T1" fmla="*/ 62 h 336"/>
                <a:gd name="T2" fmla="*/ 371 w 384"/>
                <a:gd name="T3" fmla="*/ 14 h 336"/>
                <a:gd name="T4" fmla="*/ 322 w 384"/>
                <a:gd name="T5" fmla="*/ 14 h 336"/>
                <a:gd name="T6" fmla="*/ 0 w 384"/>
                <a:gd name="T7" fmla="*/ 336 h 336"/>
                <a:gd name="T8" fmla="*/ 97 w 384"/>
                <a:gd name="T9" fmla="*/ 336 h 336"/>
                <a:gd name="T10" fmla="*/ 371 w 384"/>
                <a:gd name="T11" fmla="*/ 62 h 336"/>
              </a:gdLst>
              <a:ahLst/>
              <a:cxnLst>
                <a:cxn ang="0">
                  <a:pos x="T0" y="T1"/>
                </a:cxn>
                <a:cxn ang="0">
                  <a:pos x="T2" y="T3"/>
                </a:cxn>
                <a:cxn ang="0">
                  <a:pos x="T4" y="T5"/>
                </a:cxn>
                <a:cxn ang="0">
                  <a:pos x="T6" y="T7"/>
                </a:cxn>
                <a:cxn ang="0">
                  <a:pos x="T8" y="T9"/>
                </a:cxn>
                <a:cxn ang="0">
                  <a:pos x="T10" y="T11"/>
                </a:cxn>
              </a:cxnLst>
              <a:rect l="0" t="0" r="r" b="b"/>
              <a:pathLst>
                <a:path w="384" h="336">
                  <a:moveTo>
                    <a:pt x="371" y="62"/>
                  </a:moveTo>
                  <a:cubicBezTo>
                    <a:pt x="384" y="49"/>
                    <a:pt x="384" y="27"/>
                    <a:pt x="371" y="14"/>
                  </a:cubicBezTo>
                  <a:cubicBezTo>
                    <a:pt x="357" y="0"/>
                    <a:pt x="335" y="0"/>
                    <a:pt x="322" y="14"/>
                  </a:cubicBezTo>
                  <a:cubicBezTo>
                    <a:pt x="0" y="336"/>
                    <a:pt x="0" y="336"/>
                    <a:pt x="0" y="336"/>
                  </a:cubicBezTo>
                  <a:cubicBezTo>
                    <a:pt x="97" y="336"/>
                    <a:pt x="97" y="336"/>
                    <a:pt x="97" y="336"/>
                  </a:cubicBezTo>
                  <a:lnTo>
                    <a:pt x="37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9" name="Freeform 32">
              <a:extLst>
                <a:ext uri="{FF2B5EF4-FFF2-40B4-BE49-F238E27FC236}">
                  <a16:creationId xmlns:a16="http://schemas.microsoft.com/office/drawing/2014/main" id="{85BAFD6A-3949-4544-940E-7D78CCD0BFA1}"/>
                </a:ext>
              </a:extLst>
            </p:cNvPr>
            <p:cNvSpPr>
              <a:spLocks/>
            </p:cNvSpPr>
            <p:nvPr/>
          </p:nvSpPr>
          <p:spPr bwMode="auto">
            <a:xfrm>
              <a:off x="1580" y="1071"/>
              <a:ext cx="8" cy="4"/>
            </a:xfrm>
            <a:custGeom>
              <a:avLst/>
              <a:gdLst>
                <a:gd name="T0" fmla="*/ 4 w 8"/>
                <a:gd name="T1" fmla="*/ 0 h 4"/>
                <a:gd name="T2" fmla="*/ 0 w 8"/>
                <a:gd name="T3" fmla="*/ 4 h 4"/>
                <a:gd name="T4" fmla="*/ 8 w 8"/>
                <a:gd name="T5" fmla="*/ 4 h 4"/>
                <a:gd name="T6" fmla="*/ 4 w 8"/>
                <a:gd name="T7" fmla="*/ 0 h 4"/>
              </a:gdLst>
              <a:ahLst/>
              <a:cxnLst>
                <a:cxn ang="0">
                  <a:pos x="T0" y="T1"/>
                </a:cxn>
                <a:cxn ang="0">
                  <a:pos x="T2" y="T3"/>
                </a:cxn>
                <a:cxn ang="0">
                  <a:pos x="T4" y="T5"/>
                </a:cxn>
                <a:cxn ang="0">
                  <a:pos x="T6" y="T7"/>
                </a:cxn>
              </a:cxnLst>
              <a:rect l="0" t="0" r="r" b="b"/>
              <a:pathLst>
                <a:path w="8" h="4">
                  <a:moveTo>
                    <a:pt x="4" y="0"/>
                  </a:moveTo>
                  <a:lnTo>
                    <a:pt x="0" y="4"/>
                  </a:lnTo>
                  <a:lnTo>
                    <a:pt x="8"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40" name="Freeform 33">
              <a:extLst>
                <a:ext uri="{FF2B5EF4-FFF2-40B4-BE49-F238E27FC236}">
                  <a16:creationId xmlns:a16="http://schemas.microsoft.com/office/drawing/2014/main" id="{6BDF4485-6F21-4E2E-B250-47ED52801319}"/>
                </a:ext>
              </a:extLst>
            </p:cNvPr>
            <p:cNvSpPr>
              <a:spLocks noEditPoints="1"/>
            </p:cNvSpPr>
            <p:nvPr/>
          </p:nvSpPr>
          <p:spPr bwMode="auto">
            <a:xfrm>
              <a:off x="1383" y="962"/>
              <a:ext cx="273" cy="272"/>
            </a:xfrm>
            <a:custGeom>
              <a:avLst/>
              <a:gdLst>
                <a:gd name="T0" fmla="*/ 1775 w 2080"/>
                <a:gd name="T1" fmla="*/ 305 h 2080"/>
                <a:gd name="T2" fmla="*/ 1040 w 2080"/>
                <a:gd name="T3" fmla="*/ 0 h 2080"/>
                <a:gd name="T4" fmla="*/ 0 w 2080"/>
                <a:gd name="T5" fmla="*/ 1040 h 2080"/>
                <a:gd name="T6" fmla="*/ 304 w 2080"/>
                <a:gd name="T7" fmla="*/ 1775 h 2080"/>
                <a:gd name="T8" fmla="*/ 1040 w 2080"/>
                <a:gd name="T9" fmla="*/ 2080 h 2080"/>
                <a:gd name="T10" fmla="*/ 2080 w 2080"/>
                <a:gd name="T11" fmla="*/ 1040 h 2080"/>
                <a:gd name="T12" fmla="*/ 1775 w 2080"/>
                <a:gd name="T13" fmla="*/ 305 h 2080"/>
                <a:gd name="T14" fmla="*/ 324 w 2080"/>
                <a:gd name="T15" fmla="*/ 983 h 2080"/>
                <a:gd name="T16" fmla="*/ 984 w 2080"/>
                <a:gd name="T17" fmla="*/ 323 h 2080"/>
                <a:gd name="T18" fmla="*/ 1042 w 2080"/>
                <a:gd name="T19" fmla="*/ 320 h 2080"/>
                <a:gd name="T20" fmla="*/ 1425 w 2080"/>
                <a:gd name="T21" fmla="*/ 431 h 2080"/>
                <a:gd name="T22" fmla="*/ 432 w 2080"/>
                <a:gd name="T23" fmla="*/ 1423 h 2080"/>
                <a:gd name="T24" fmla="*/ 324 w 2080"/>
                <a:gd name="T25" fmla="*/ 983 h 2080"/>
                <a:gd name="T26" fmla="*/ 1760 w 2080"/>
                <a:gd name="T27" fmla="*/ 1098 h 2080"/>
                <a:gd name="T28" fmla="*/ 1099 w 2080"/>
                <a:gd name="T29" fmla="*/ 1758 h 2080"/>
                <a:gd name="T30" fmla="*/ 1041 w 2080"/>
                <a:gd name="T31" fmla="*/ 1760 h 2080"/>
                <a:gd name="T32" fmla="*/ 658 w 2080"/>
                <a:gd name="T33" fmla="*/ 1650 h 2080"/>
                <a:gd name="T34" fmla="*/ 1652 w 2080"/>
                <a:gd name="T35" fmla="*/ 657 h 2080"/>
                <a:gd name="T36" fmla="*/ 1760 w 2080"/>
                <a:gd name="T37" fmla="*/ 1098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0" h="2080">
                  <a:moveTo>
                    <a:pt x="1775" y="305"/>
                  </a:moveTo>
                  <a:cubicBezTo>
                    <a:pt x="1587" y="117"/>
                    <a:pt x="1327" y="0"/>
                    <a:pt x="1040" y="0"/>
                  </a:cubicBezTo>
                  <a:cubicBezTo>
                    <a:pt x="465" y="0"/>
                    <a:pt x="0" y="466"/>
                    <a:pt x="0" y="1040"/>
                  </a:cubicBezTo>
                  <a:cubicBezTo>
                    <a:pt x="0" y="1327"/>
                    <a:pt x="116" y="1587"/>
                    <a:pt x="304" y="1775"/>
                  </a:cubicBezTo>
                  <a:cubicBezTo>
                    <a:pt x="492" y="1964"/>
                    <a:pt x="752" y="2080"/>
                    <a:pt x="1040" y="2080"/>
                  </a:cubicBezTo>
                  <a:cubicBezTo>
                    <a:pt x="1614" y="2080"/>
                    <a:pt x="2080" y="1615"/>
                    <a:pt x="2080" y="1040"/>
                  </a:cubicBezTo>
                  <a:cubicBezTo>
                    <a:pt x="2080" y="753"/>
                    <a:pt x="1963" y="493"/>
                    <a:pt x="1775" y="305"/>
                  </a:cubicBezTo>
                  <a:close/>
                  <a:moveTo>
                    <a:pt x="324" y="983"/>
                  </a:moveTo>
                  <a:cubicBezTo>
                    <a:pt x="352" y="631"/>
                    <a:pt x="632" y="351"/>
                    <a:pt x="984" y="323"/>
                  </a:cubicBezTo>
                  <a:cubicBezTo>
                    <a:pt x="1004" y="321"/>
                    <a:pt x="1023" y="320"/>
                    <a:pt x="1042" y="320"/>
                  </a:cubicBezTo>
                  <a:cubicBezTo>
                    <a:pt x="1176" y="320"/>
                    <a:pt x="1309" y="357"/>
                    <a:pt x="1425" y="431"/>
                  </a:cubicBezTo>
                  <a:cubicBezTo>
                    <a:pt x="432" y="1423"/>
                    <a:pt x="432" y="1423"/>
                    <a:pt x="432" y="1423"/>
                  </a:cubicBezTo>
                  <a:cubicBezTo>
                    <a:pt x="348" y="1290"/>
                    <a:pt x="312" y="1135"/>
                    <a:pt x="324" y="983"/>
                  </a:cubicBezTo>
                  <a:close/>
                  <a:moveTo>
                    <a:pt x="1760" y="1098"/>
                  </a:moveTo>
                  <a:cubicBezTo>
                    <a:pt x="1732" y="1450"/>
                    <a:pt x="1452" y="1730"/>
                    <a:pt x="1099" y="1758"/>
                  </a:cubicBezTo>
                  <a:cubicBezTo>
                    <a:pt x="1080" y="1759"/>
                    <a:pt x="1060" y="1760"/>
                    <a:pt x="1041" y="1760"/>
                  </a:cubicBezTo>
                  <a:cubicBezTo>
                    <a:pt x="908" y="1760"/>
                    <a:pt x="775" y="1723"/>
                    <a:pt x="658" y="1650"/>
                  </a:cubicBezTo>
                  <a:cubicBezTo>
                    <a:pt x="1652" y="657"/>
                    <a:pt x="1652" y="657"/>
                    <a:pt x="1652" y="657"/>
                  </a:cubicBezTo>
                  <a:cubicBezTo>
                    <a:pt x="1736" y="790"/>
                    <a:pt x="1772" y="945"/>
                    <a:pt x="1760" y="10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grpSp>
      <p:graphicFrame>
        <p:nvGraphicFramePr>
          <p:cNvPr id="41" name="Table 40">
            <a:extLst>
              <a:ext uri="{FF2B5EF4-FFF2-40B4-BE49-F238E27FC236}">
                <a16:creationId xmlns:a16="http://schemas.microsoft.com/office/drawing/2014/main" id="{50625E00-B9E8-4C61-99FD-70EDDC015E04}"/>
              </a:ext>
            </a:extLst>
          </p:cNvPr>
          <p:cNvGraphicFramePr>
            <a:graphicFrameLocks noGrp="1"/>
          </p:cNvGraphicFramePr>
          <p:nvPr>
            <p:extLst>
              <p:ext uri="{D42A27DB-BD31-4B8C-83A1-F6EECF244321}">
                <p14:modId xmlns:p14="http://schemas.microsoft.com/office/powerpoint/2010/main" val="3274342359"/>
              </p:ext>
            </p:extLst>
          </p:nvPr>
        </p:nvGraphicFramePr>
        <p:xfrm>
          <a:off x="1075061" y="5066851"/>
          <a:ext cx="3972634" cy="647416"/>
        </p:xfrm>
        <a:graphic>
          <a:graphicData uri="http://schemas.openxmlformats.org/drawingml/2006/table">
            <a:tbl>
              <a:tblPr firstRow="1" bandRow="1">
                <a:tableStyleId>{C115FB49-3FBE-41CF-8DFC-A938FE5134F0}</a:tableStyleId>
              </a:tblPr>
              <a:tblGrid>
                <a:gridCol w="2708374">
                  <a:extLst>
                    <a:ext uri="{9D8B030D-6E8A-4147-A177-3AD203B41FA5}">
                      <a16:colId xmlns:a16="http://schemas.microsoft.com/office/drawing/2014/main" val="625122021"/>
                    </a:ext>
                  </a:extLst>
                </a:gridCol>
                <a:gridCol w="1264260">
                  <a:extLst>
                    <a:ext uri="{9D8B030D-6E8A-4147-A177-3AD203B41FA5}">
                      <a16:colId xmlns:a16="http://schemas.microsoft.com/office/drawing/2014/main" val="2191787826"/>
                    </a:ext>
                  </a:extLst>
                </a:gridCol>
              </a:tblGrid>
              <a:tr h="647416">
                <a:tc>
                  <a:txBody>
                    <a:bodyPr/>
                    <a:lstStyle/>
                    <a:p>
                      <a:pPr marL="720000"/>
                      <a:r>
                        <a:rPr lang="cs-CZ" noProof="0" dirty="0">
                          <a:solidFill>
                            <a:schemeClr val="bg1"/>
                          </a:solidFill>
                        </a:rPr>
                        <a:t>Hračičkové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96249"/>
                    </a:solidFill>
                  </a:tcPr>
                </a:tc>
                <a:tc>
                  <a:txBody>
                    <a:bodyPr/>
                    <a:lstStyle/>
                    <a:p>
                      <a:pPr marL="0"/>
                      <a:r>
                        <a:rPr lang="pl-PL" sz="1000" noProof="0" dirty="0">
                          <a:solidFill>
                            <a:schemeClr val="bg1"/>
                          </a:solidFill>
                        </a:rPr>
                        <a:t>Projekce na populaci: </a:t>
                      </a:r>
                    </a:p>
                    <a:p>
                      <a:pPr marL="0"/>
                      <a:r>
                        <a:rPr lang="pl-PL" sz="1000" b="1" noProof="0" dirty="0">
                          <a:solidFill>
                            <a:schemeClr val="bg1"/>
                          </a:solidFill>
                        </a:rPr>
                        <a:t>2,3 mil.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96249"/>
                    </a:solidFill>
                  </a:tcPr>
                </a:tc>
                <a:extLst>
                  <a:ext uri="{0D108BD9-81ED-4DB2-BD59-A6C34878D82A}">
                    <a16:rowId xmlns:a16="http://schemas.microsoft.com/office/drawing/2014/main" val="1452528300"/>
                  </a:ext>
                </a:extLst>
              </a:tr>
            </a:tbl>
          </a:graphicData>
        </a:graphic>
      </p:graphicFrame>
      <p:grpSp>
        <p:nvGrpSpPr>
          <p:cNvPr id="42" name="Group 40">
            <a:extLst>
              <a:ext uri="{FF2B5EF4-FFF2-40B4-BE49-F238E27FC236}">
                <a16:creationId xmlns:a16="http://schemas.microsoft.com/office/drawing/2014/main" id="{F88DFF0A-366D-48AC-8E85-8952D33C1057}"/>
              </a:ext>
            </a:extLst>
          </p:cNvPr>
          <p:cNvGrpSpPr>
            <a:grpSpLocks noChangeAspect="1"/>
          </p:cNvGrpSpPr>
          <p:nvPr>
            <p:custDataLst>
              <p:tags r:id="rId3"/>
            </p:custDataLst>
          </p:nvPr>
        </p:nvGrpSpPr>
        <p:grpSpPr bwMode="auto">
          <a:xfrm>
            <a:off x="1221162" y="5226928"/>
            <a:ext cx="551877" cy="371764"/>
            <a:chOff x="417" y="501"/>
            <a:chExt cx="4927" cy="3319"/>
          </a:xfrm>
          <a:solidFill>
            <a:schemeClr val="bg1"/>
          </a:solidFill>
        </p:grpSpPr>
        <p:sp>
          <p:nvSpPr>
            <p:cNvPr id="43" name="Freeform 41">
              <a:extLst>
                <a:ext uri="{FF2B5EF4-FFF2-40B4-BE49-F238E27FC236}">
                  <a16:creationId xmlns:a16="http://schemas.microsoft.com/office/drawing/2014/main" id="{F75B7F9D-A561-40FF-B8AC-756653030156}"/>
                </a:ext>
              </a:extLst>
            </p:cNvPr>
            <p:cNvSpPr>
              <a:spLocks noEditPoints="1"/>
            </p:cNvSpPr>
            <p:nvPr/>
          </p:nvSpPr>
          <p:spPr bwMode="auto">
            <a:xfrm>
              <a:off x="1645" y="501"/>
              <a:ext cx="2294" cy="1674"/>
            </a:xfrm>
            <a:custGeom>
              <a:avLst/>
              <a:gdLst>
                <a:gd name="T0" fmla="*/ 131 w 971"/>
                <a:gd name="T1" fmla="*/ 709 h 709"/>
                <a:gd name="T2" fmla="*/ 273 w 971"/>
                <a:gd name="T3" fmla="*/ 592 h 709"/>
                <a:gd name="T4" fmla="*/ 336 w 971"/>
                <a:gd name="T5" fmla="*/ 522 h 709"/>
                <a:gd name="T6" fmla="*/ 388 w 971"/>
                <a:gd name="T7" fmla="*/ 537 h 709"/>
                <a:gd name="T8" fmla="*/ 485 w 971"/>
                <a:gd name="T9" fmla="*/ 560 h 709"/>
                <a:gd name="T10" fmla="*/ 588 w 971"/>
                <a:gd name="T11" fmla="*/ 536 h 709"/>
                <a:gd name="T12" fmla="*/ 635 w 971"/>
                <a:gd name="T13" fmla="*/ 522 h 709"/>
                <a:gd name="T14" fmla="*/ 694 w 971"/>
                <a:gd name="T15" fmla="*/ 589 h 709"/>
                <a:gd name="T16" fmla="*/ 840 w 971"/>
                <a:gd name="T17" fmla="*/ 709 h 709"/>
                <a:gd name="T18" fmla="*/ 949 w 971"/>
                <a:gd name="T19" fmla="*/ 556 h 709"/>
                <a:gd name="T20" fmla="*/ 971 w 971"/>
                <a:gd name="T21" fmla="*/ 261 h 709"/>
                <a:gd name="T22" fmla="*/ 896 w 971"/>
                <a:gd name="T23" fmla="*/ 76 h 709"/>
                <a:gd name="T24" fmla="*/ 719 w 971"/>
                <a:gd name="T25" fmla="*/ 0 h 709"/>
                <a:gd name="T26" fmla="*/ 578 w 971"/>
                <a:gd name="T27" fmla="*/ 21 h 709"/>
                <a:gd name="T28" fmla="*/ 485 w 971"/>
                <a:gd name="T29" fmla="*/ 37 h 709"/>
                <a:gd name="T30" fmla="*/ 393 w 971"/>
                <a:gd name="T31" fmla="*/ 21 h 709"/>
                <a:gd name="T32" fmla="*/ 252 w 971"/>
                <a:gd name="T33" fmla="*/ 0 h 709"/>
                <a:gd name="T34" fmla="*/ 74 w 971"/>
                <a:gd name="T35" fmla="*/ 76 h 709"/>
                <a:gd name="T36" fmla="*/ 0 w 971"/>
                <a:gd name="T37" fmla="*/ 261 h 709"/>
                <a:gd name="T38" fmla="*/ 21 w 971"/>
                <a:gd name="T39" fmla="*/ 556 h 709"/>
                <a:gd name="T40" fmla="*/ 131 w 971"/>
                <a:gd name="T41" fmla="*/ 709 h 709"/>
                <a:gd name="T42" fmla="*/ 728 w 971"/>
                <a:gd name="T43" fmla="*/ 429 h 709"/>
                <a:gd name="T44" fmla="*/ 672 w 971"/>
                <a:gd name="T45" fmla="*/ 373 h 709"/>
                <a:gd name="T46" fmla="*/ 728 w 971"/>
                <a:gd name="T47" fmla="*/ 317 h 709"/>
                <a:gd name="T48" fmla="*/ 784 w 971"/>
                <a:gd name="T49" fmla="*/ 373 h 709"/>
                <a:gd name="T50" fmla="*/ 728 w 971"/>
                <a:gd name="T51" fmla="*/ 429 h 709"/>
                <a:gd name="T52" fmla="*/ 877 w 971"/>
                <a:gd name="T53" fmla="*/ 261 h 709"/>
                <a:gd name="T54" fmla="*/ 821 w 971"/>
                <a:gd name="T55" fmla="*/ 317 h 709"/>
                <a:gd name="T56" fmla="*/ 765 w 971"/>
                <a:gd name="T57" fmla="*/ 261 h 709"/>
                <a:gd name="T58" fmla="*/ 821 w 971"/>
                <a:gd name="T59" fmla="*/ 205 h 709"/>
                <a:gd name="T60" fmla="*/ 877 w 971"/>
                <a:gd name="T61" fmla="*/ 261 h 709"/>
                <a:gd name="T62" fmla="*/ 728 w 971"/>
                <a:gd name="T63" fmla="*/ 93 h 709"/>
                <a:gd name="T64" fmla="*/ 784 w 971"/>
                <a:gd name="T65" fmla="*/ 149 h 709"/>
                <a:gd name="T66" fmla="*/ 768 w 971"/>
                <a:gd name="T67" fmla="*/ 189 h 709"/>
                <a:gd name="T68" fmla="*/ 766 w 971"/>
                <a:gd name="T69" fmla="*/ 190 h 709"/>
                <a:gd name="T70" fmla="*/ 728 w 971"/>
                <a:gd name="T71" fmla="*/ 205 h 709"/>
                <a:gd name="T72" fmla="*/ 672 w 971"/>
                <a:gd name="T73" fmla="*/ 149 h 709"/>
                <a:gd name="T74" fmla="*/ 728 w 971"/>
                <a:gd name="T75" fmla="*/ 93 h 709"/>
                <a:gd name="T76" fmla="*/ 635 w 971"/>
                <a:gd name="T77" fmla="*/ 205 h 709"/>
                <a:gd name="T78" fmla="*/ 691 w 971"/>
                <a:gd name="T79" fmla="*/ 261 h 709"/>
                <a:gd name="T80" fmla="*/ 635 w 971"/>
                <a:gd name="T81" fmla="*/ 317 h 709"/>
                <a:gd name="T82" fmla="*/ 579 w 971"/>
                <a:gd name="T83" fmla="*/ 261 h 709"/>
                <a:gd name="T84" fmla="*/ 635 w 971"/>
                <a:gd name="T85" fmla="*/ 205 h 709"/>
                <a:gd name="T86" fmla="*/ 261 w 971"/>
                <a:gd name="T87" fmla="*/ 112 h 709"/>
                <a:gd name="T88" fmla="*/ 411 w 971"/>
                <a:gd name="T89" fmla="*/ 261 h 709"/>
                <a:gd name="T90" fmla="*/ 261 w 971"/>
                <a:gd name="T91" fmla="*/ 410 h 709"/>
                <a:gd name="T92" fmla="*/ 112 w 971"/>
                <a:gd name="T93" fmla="*/ 261 h 709"/>
                <a:gd name="T94" fmla="*/ 261 w 971"/>
                <a:gd name="T95" fmla="*/ 11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1" h="709">
                  <a:moveTo>
                    <a:pt x="131" y="709"/>
                  </a:moveTo>
                  <a:cubicBezTo>
                    <a:pt x="216" y="709"/>
                    <a:pt x="246" y="647"/>
                    <a:pt x="273" y="592"/>
                  </a:cubicBezTo>
                  <a:cubicBezTo>
                    <a:pt x="291" y="555"/>
                    <a:pt x="307" y="522"/>
                    <a:pt x="336" y="522"/>
                  </a:cubicBezTo>
                  <a:cubicBezTo>
                    <a:pt x="348" y="522"/>
                    <a:pt x="367" y="529"/>
                    <a:pt x="388" y="537"/>
                  </a:cubicBezTo>
                  <a:cubicBezTo>
                    <a:pt x="418" y="547"/>
                    <a:pt x="453" y="560"/>
                    <a:pt x="485" y="560"/>
                  </a:cubicBezTo>
                  <a:cubicBezTo>
                    <a:pt x="523" y="560"/>
                    <a:pt x="558" y="547"/>
                    <a:pt x="588" y="536"/>
                  </a:cubicBezTo>
                  <a:cubicBezTo>
                    <a:pt x="607" y="529"/>
                    <a:pt x="624" y="522"/>
                    <a:pt x="635" y="522"/>
                  </a:cubicBezTo>
                  <a:cubicBezTo>
                    <a:pt x="660" y="522"/>
                    <a:pt x="676" y="554"/>
                    <a:pt x="694" y="589"/>
                  </a:cubicBezTo>
                  <a:cubicBezTo>
                    <a:pt x="722" y="645"/>
                    <a:pt x="754" y="709"/>
                    <a:pt x="840" y="709"/>
                  </a:cubicBezTo>
                  <a:cubicBezTo>
                    <a:pt x="898" y="709"/>
                    <a:pt x="931" y="646"/>
                    <a:pt x="949" y="556"/>
                  </a:cubicBezTo>
                  <a:cubicBezTo>
                    <a:pt x="966" y="472"/>
                    <a:pt x="971" y="364"/>
                    <a:pt x="971" y="261"/>
                  </a:cubicBezTo>
                  <a:cubicBezTo>
                    <a:pt x="971" y="190"/>
                    <a:pt x="943" y="124"/>
                    <a:pt x="896" y="76"/>
                  </a:cubicBezTo>
                  <a:cubicBezTo>
                    <a:pt x="852" y="29"/>
                    <a:pt x="789" y="0"/>
                    <a:pt x="719" y="0"/>
                  </a:cubicBezTo>
                  <a:cubicBezTo>
                    <a:pt x="644" y="0"/>
                    <a:pt x="610" y="11"/>
                    <a:pt x="578" y="21"/>
                  </a:cubicBezTo>
                  <a:cubicBezTo>
                    <a:pt x="553" y="29"/>
                    <a:pt x="529" y="37"/>
                    <a:pt x="485" y="37"/>
                  </a:cubicBezTo>
                  <a:cubicBezTo>
                    <a:pt x="442" y="37"/>
                    <a:pt x="418" y="29"/>
                    <a:pt x="393" y="21"/>
                  </a:cubicBezTo>
                  <a:cubicBezTo>
                    <a:pt x="361" y="11"/>
                    <a:pt x="326" y="0"/>
                    <a:pt x="252" y="0"/>
                  </a:cubicBezTo>
                  <a:cubicBezTo>
                    <a:pt x="181" y="0"/>
                    <a:pt x="119" y="29"/>
                    <a:pt x="74" y="76"/>
                  </a:cubicBezTo>
                  <a:cubicBezTo>
                    <a:pt x="28" y="124"/>
                    <a:pt x="0" y="190"/>
                    <a:pt x="0" y="261"/>
                  </a:cubicBezTo>
                  <a:cubicBezTo>
                    <a:pt x="0" y="364"/>
                    <a:pt x="5" y="472"/>
                    <a:pt x="21" y="556"/>
                  </a:cubicBezTo>
                  <a:cubicBezTo>
                    <a:pt x="40" y="646"/>
                    <a:pt x="73" y="709"/>
                    <a:pt x="131" y="709"/>
                  </a:cubicBezTo>
                  <a:close/>
                  <a:moveTo>
                    <a:pt x="728" y="429"/>
                  </a:moveTo>
                  <a:cubicBezTo>
                    <a:pt x="697" y="429"/>
                    <a:pt x="672" y="404"/>
                    <a:pt x="672" y="373"/>
                  </a:cubicBezTo>
                  <a:cubicBezTo>
                    <a:pt x="672" y="342"/>
                    <a:pt x="697" y="317"/>
                    <a:pt x="728" y="317"/>
                  </a:cubicBezTo>
                  <a:cubicBezTo>
                    <a:pt x="759" y="317"/>
                    <a:pt x="784" y="342"/>
                    <a:pt x="784" y="373"/>
                  </a:cubicBezTo>
                  <a:cubicBezTo>
                    <a:pt x="784" y="404"/>
                    <a:pt x="759" y="429"/>
                    <a:pt x="728" y="429"/>
                  </a:cubicBezTo>
                  <a:close/>
                  <a:moveTo>
                    <a:pt x="877" y="261"/>
                  </a:moveTo>
                  <a:cubicBezTo>
                    <a:pt x="877" y="292"/>
                    <a:pt x="852" y="317"/>
                    <a:pt x="821" y="317"/>
                  </a:cubicBezTo>
                  <a:cubicBezTo>
                    <a:pt x="790" y="317"/>
                    <a:pt x="765" y="292"/>
                    <a:pt x="765" y="261"/>
                  </a:cubicBezTo>
                  <a:cubicBezTo>
                    <a:pt x="765" y="230"/>
                    <a:pt x="790" y="205"/>
                    <a:pt x="821" y="205"/>
                  </a:cubicBezTo>
                  <a:cubicBezTo>
                    <a:pt x="852" y="205"/>
                    <a:pt x="877" y="230"/>
                    <a:pt x="877" y="261"/>
                  </a:cubicBezTo>
                  <a:close/>
                  <a:moveTo>
                    <a:pt x="728" y="93"/>
                  </a:moveTo>
                  <a:cubicBezTo>
                    <a:pt x="759" y="93"/>
                    <a:pt x="784" y="118"/>
                    <a:pt x="784" y="149"/>
                  </a:cubicBezTo>
                  <a:cubicBezTo>
                    <a:pt x="784" y="165"/>
                    <a:pt x="778" y="179"/>
                    <a:pt x="768" y="189"/>
                  </a:cubicBezTo>
                  <a:cubicBezTo>
                    <a:pt x="767" y="189"/>
                    <a:pt x="767" y="189"/>
                    <a:pt x="766" y="190"/>
                  </a:cubicBezTo>
                  <a:cubicBezTo>
                    <a:pt x="756" y="199"/>
                    <a:pt x="743" y="205"/>
                    <a:pt x="728" y="205"/>
                  </a:cubicBezTo>
                  <a:cubicBezTo>
                    <a:pt x="697" y="205"/>
                    <a:pt x="672" y="180"/>
                    <a:pt x="672" y="149"/>
                  </a:cubicBezTo>
                  <a:cubicBezTo>
                    <a:pt x="672" y="118"/>
                    <a:pt x="697" y="93"/>
                    <a:pt x="728" y="93"/>
                  </a:cubicBezTo>
                  <a:close/>
                  <a:moveTo>
                    <a:pt x="635" y="205"/>
                  </a:moveTo>
                  <a:cubicBezTo>
                    <a:pt x="666" y="205"/>
                    <a:pt x="691" y="230"/>
                    <a:pt x="691" y="261"/>
                  </a:cubicBezTo>
                  <a:cubicBezTo>
                    <a:pt x="691" y="292"/>
                    <a:pt x="665" y="317"/>
                    <a:pt x="635" y="317"/>
                  </a:cubicBezTo>
                  <a:cubicBezTo>
                    <a:pt x="604" y="317"/>
                    <a:pt x="579" y="292"/>
                    <a:pt x="579" y="261"/>
                  </a:cubicBezTo>
                  <a:cubicBezTo>
                    <a:pt x="579" y="230"/>
                    <a:pt x="604" y="205"/>
                    <a:pt x="635" y="205"/>
                  </a:cubicBezTo>
                  <a:close/>
                  <a:moveTo>
                    <a:pt x="261" y="112"/>
                  </a:moveTo>
                  <a:cubicBezTo>
                    <a:pt x="344" y="112"/>
                    <a:pt x="411" y="179"/>
                    <a:pt x="411" y="261"/>
                  </a:cubicBezTo>
                  <a:cubicBezTo>
                    <a:pt x="411" y="344"/>
                    <a:pt x="344" y="410"/>
                    <a:pt x="261" y="410"/>
                  </a:cubicBezTo>
                  <a:cubicBezTo>
                    <a:pt x="179" y="410"/>
                    <a:pt x="112" y="344"/>
                    <a:pt x="112" y="261"/>
                  </a:cubicBezTo>
                  <a:cubicBezTo>
                    <a:pt x="112" y="179"/>
                    <a:pt x="179" y="112"/>
                    <a:pt x="261"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4" name="Freeform 42">
              <a:extLst>
                <a:ext uri="{FF2B5EF4-FFF2-40B4-BE49-F238E27FC236}">
                  <a16:creationId xmlns:a16="http://schemas.microsoft.com/office/drawing/2014/main" id="{4F316079-56A6-4AC9-9CC2-4F06A55CEB33}"/>
                </a:ext>
              </a:extLst>
            </p:cNvPr>
            <p:cNvSpPr>
              <a:spLocks/>
            </p:cNvSpPr>
            <p:nvPr/>
          </p:nvSpPr>
          <p:spPr bwMode="auto">
            <a:xfrm>
              <a:off x="4605" y="2341"/>
              <a:ext cx="739" cy="1479"/>
            </a:xfrm>
            <a:custGeom>
              <a:avLst/>
              <a:gdLst>
                <a:gd name="T0" fmla="*/ 0 w 313"/>
                <a:gd name="T1" fmla="*/ 0 h 626"/>
                <a:gd name="T2" fmla="*/ 0 w 313"/>
                <a:gd name="T3" fmla="*/ 626 h 626"/>
                <a:gd name="T4" fmla="*/ 313 w 313"/>
                <a:gd name="T5" fmla="*/ 626 h 626"/>
                <a:gd name="T6" fmla="*/ 313 w 313"/>
                <a:gd name="T7" fmla="*/ 0 h 626"/>
                <a:gd name="T8" fmla="*/ 0 w 313"/>
                <a:gd name="T9" fmla="*/ 0 h 626"/>
              </a:gdLst>
              <a:ahLst/>
              <a:cxnLst>
                <a:cxn ang="0">
                  <a:pos x="T0" y="T1"/>
                </a:cxn>
                <a:cxn ang="0">
                  <a:pos x="T2" y="T3"/>
                </a:cxn>
                <a:cxn ang="0">
                  <a:pos x="T4" y="T5"/>
                </a:cxn>
                <a:cxn ang="0">
                  <a:pos x="T6" y="T7"/>
                </a:cxn>
                <a:cxn ang="0">
                  <a:pos x="T8" y="T9"/>
                </a:cxn>
              </a:cxnLst>
              <a:rect l="0" t="0" r="r" b="b"/>
              <a:pathLst>
                <a:path w="313" h="626">
                  <a:moveTo>
                    <a:pt x="0" y="0"/>
                  </a:moveTo>
                  <a:cubicBezTo>
                    <a:pt x="0" y="208"/>
                    <a:pt x="0" y="417"/>
                    <a:pt x="0" y="626"/>
                  </a:cubicBezTo>
                  <a:cubicBezTo>
                    <a:pt x="104" y="626"/>
                    <a:pt x="208" y="626"/>
                    <a:pt x="313" y="626"/>
                  </a:cubicBezTo>
                  <a:cubicBezTo>
                    <a:pt x="313" y="417"/>
                    <a:pt x="313" y="208"/>
                    <a:pt x="313" y="0"/>
                  </a:cubicBezTo>
                  <a:cubicBezTo>
                    <a:pt x="208" y="0"/>
                    <a:pt x="10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Freeform 43">
              <a:extLst>
                <a:ext uri="{FF2B5EF4-FFF2-40B4-BE49-F238E27FC236}">
                  <a16:creationId xmlns:a16="http://schemas.microsoft.com/office/drawing/2014/main" id="{F1275A04-0109-4A39-A13F-732945718390}"/>
                </a:ext>
              </a:extLst>
            </p:cNvPr>
            <p:cNvSpPr>
              <a:spLocks noEditPoints="1"/>
            </p:cNvSpPr>
            <p:nvPr/>
          </p:nvSpPr>
          <p:spPr bwMode="auto">
            <a:xfrm>
              <a:off x="417" y="2341"/>
              <a:ext cx="4065" cy="1479"/>
            </a:xfrm>
            <a:custGeom>
              <a:avLst/>
              <a:gdLst>
                <a:gd name="T0" fmla="*/ 0 w 1721"/>
                <a:gd name="T1" fmla="*/ 626 h 626"/>
                <a:gd name="T2" fmla="*/ 1721 w 1721"/>
                <a:gd name="T3" fmla="*/ 626 h 626"/>
                <a:gd name="T4" fmla="*/ 1721 w 1721"/>
                <a:gd name="T5" fmla="*/ 0 h 626"/>
                <a:gd name="T6" fmla="*/ 0 w 1721"/>
                <a:gd name="T7" fmla="*/ 0 h 626"/>
                <a:gd name="T8" fmla="*/ 0 w 1721"/>
                <a:gd name="T9" fmla="*/ 626 h 626"/>
                <a:gd name="T10" fmla="*/ 623 w 1721"/>
                <a:gd name="T11" fmla="*/ 289 h 626"/>
                <a:gd name="T12" fmla="*/ 1640 w 1721"/>
                <a:gd name="T13" fmla="*/ 289 h 626"/>
                <a:gd name="T14" fmla="*/ 1640 w 1721"/>
                <a:gd name="T15" fmla="*/ 336 h 626"/>
                <a:gd name="T16" fmla="*/ 623 w 1721"/>
                <a:gd name="T17" fmla="*/ 336 h 626"/>
                <a:gd name="T18" fmla="*/ 623 w 1721"/>
                <a:gd name="T19" fmla="*/ 289 h 626"/>
                <a:gd name="T20" fmla="*/ 417 w 1721"/>
                <a:gd name="T21" fmla="*/ 209 h 626"/>
                <a:gd name="T22" fmla="*/ 521 w 1721"/>
                <a:gd name="T23" fmla="*/ 313 h 626"/>
                <a:gd name="T24" fmla="*/ 417 w 1721"/>
                <a:gd name="T25" fmla="*/ 417 h 626"/>
                <a:gd name="T26" fmla="*/ 313 w 1721"/>
                <a:gd name="T27" fmla="*/ 313 h 626"/>
                <a:gd name="T28" fmla="*/ 417 w 1721"/>
                <a:gd name="T29" fmla="*/ 209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1" h="626">
                  <a:moveTo>
                    <a:pt x="0" y="626"/>
                  </a:moveTo>
                  <a:cubicBezTo>
                    <a:pt x="1721" y="626"/>
                    <a:pt x="1721" y="626"/>
                    <a:pt x="1721" y="626"/>
                  </a:cubicBezTo>
                  <a:cubicBezTo>
                    <a:pt x="1721" y="0"/>
                    <a:pt x="1721" y="0"/>
                    <a:pt x="1721" y="0"/>
                  </a:cubicBezTo>
                  <a:cubicBezTo>
                    <a:pt x="0" y="0"/>
                    <a:pt x="0" y="0"/>
                    <a:pt x="0" y="0"/>
                  </a:cubicBezTo>
                  <a:cubicBezTo>
                    <a:pt x="0" y="209"/>
                    <a:pt x="0" y="417"/>
                    <a:pt x="0" y="626"/>
                  </a:cubicBezTo>
                  <a:close/>
                  <a:moveTo>
                    <a:pt x="623" y="289"/>
                  </a:moveTo>
                  <a:cubicBezTo>
                    <a:pt x="962" y="289"/>
                    <a:pt x="1301" y="289"/>
                    <a:pt x="1640" y="289"/>
                  </a:cubicBezTo>
                  <a:cubicBezTo>
                    <a:pt x="1640" y="305"/>
                    <a:pt x="1640" y="321"/>
                    <a:pt x="1640" y="336"/>
                  </a:cubicBezTo>
                  <a:cubicBezTo>
                    <a:pt x="1301" y="336"/>
                    <a:pt x="962" y="336"/>
                    <a:pt x="623" y="336"/>
                  </a:cubicBezTo>
                  <a:cubicBezTo>
                    <a:pt x="623" y="321"/>
                    <a:pt x="623" y="305"/>
                    <a:pt x="623" y="289"/>
                  </a:cubicBezTo>
                  <a:close/>
                  <a:moveTo>
                    <a:pt x="417" y="209"/>
                  </a:moveTo>
                  <a:cubicBezTo>
                    <a:pt x="474" y="209"/>
                    <a:pt x="521" y="256"/>
                    <a:pt x="521" y="313"/>
                  </a:cubicBezTo>
                  <a:cubicBezTo>
                    <a:pt x="521" y="370"/>
                    <a:pt x="474" y="417"/>
                    <a:pt x="417" y="417"/>
                  </a:cubicBezTo>
                  <a:cubicBezTo>
                    <a:pt x="360" y="417"/>
                    <a:pt x="313" y="370"/>
                    <a:pt x="313" y="313"/>
                  </a:cubicBezTo>
                  <a:cubicBezTo>
                    <a:pt x="313" y="256"/>
                    <a:pt x="360" y="209"/>
                    <a:pt x="417"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graphicFrame>
        <p:nvGraphicFramePr>
          <p:cNvPr id="46" name="Table 45">
            <a:extLst>
              <a:ext uri="{FF2B5EF4-FFF2-40B4-BE49-F238E27FC236}">
                <a16:creationId xmlns:a16="http://schemas.microsoft.com/office/drawing/2014/main" id="{F6E173D7-5E3B-4F7E-A8CF-B29D2486435F}"/>
              </a:ext>
            </a:extLst>
          </p:cNvPr>
          <p:cNvGraphicFramePr>
            <a:graphicFrameLocks noGrp="1"/>
          </p:cNvGraphicFramePr>
          <p:nvPr>
            <p:extLst>
              <p:ext uri="{D42A27DB-BD31-4B8C-83A1-F6EECF244321}">
                <p14:modId xmlns:p14="http://schemas.microsoft.com/office/powerpoint/2010/main" val="1749791076"/>
              </p:ext>
            </p:extLst>
          </p:nvPr>
        </p:nvGraphicFramePr>
        <p:xfrm>
          <a:off x="6925691" y="5066851"/>
          <a:ext cx="4416224" cy="647416"/>
        </p:xfrm>
        <a:graphic>
          <a:graphicData uri="http://schemas.openxmlformats.org/drawingml/2006/table">
            <a:tbl>
              <a:tblPr firstRow="1" bandRow="1">
                <a:tableStyleId>{C115FB49-3FBE-41CF-8DFC-A938FE5134F0}</a:tableStyleId>
              </a:tblPr>
              <a:tblGrid>
                <a:gridCol w="3132709">
                  <a:extLst>
                    <a:ext uri="{9D8B030D-6E8A-4147-A177-3AD203B41FA5}">
                      <a16:colId xmlns:a16="http://schemas.microsoft.com/office/drawing/2014/main" val="2041266385"/>
                    </a:ext>
                  </a:extLst>
                </a:gridCol>
                <a:gridCol w="1283515">
                  <a:extLst>
                    <a:ext uri="{9D8B030D-6E8A-4147-A177-3AD203B41FA5}">
                      <a16:colId xmlns:a16="http://schemas.microsoft.com/office/drawing/2014/main" val="3035344940"/>
                    </a:ext>
                  </a:extLst>
                </a:gridCol>
              </a:tblGrid>
              <a:tr h="647416">
                <a:tc>
                  <a:txBody>
                    <a:bodyPr/>
                    <a:lstStyle/>
                    <a:p>
                      <a:pPr marL="720000"/>
                      <a:r>
                        <a:rPr lang="cs-CZ" noProof="0" dirty="0">
                          <a:solidFill>
                            <a:schemeClr val="bg1"/>
                          </a:solidFill>
                        </a:rPr>
                        <a:t>Pohodlní konzumenti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ADA7"/>
                    </a:solidFill>
                  </a:tcPr>
                </a:tc>
                <a:tc>
                  <a:txBody>
                    <a:bodyPr/>
                    <a:lstStyle/>
                    <a:p>
                      <a:pPr marL="0"/>
                      <a:r>
                        <a:rPr lang="pl-PL" sz="1000" kern="1200" noProof="0" dirty="0">
                          <a:solidFill>
                            <a:schemeClr val="bg1"/>
                          </a:solidFill>
                          <a:latin typeface="+mn-lt"/>
                          <a:ea typeface="+mn-ea"/>
                          <a:cs typeface="+mn-cs"/>
                        </a:rPr>
                        <a:t>Projekce na populaci: </a:t>
                      </a:r>
                    </a:p>
                    <a:p>
                      <a:pPr marL="0"/>
                      <a:r>
                        <a:rPr lang="pl-PL" sz="1000" b="1" kern="1200" noProof="0" dirty="0">
                          <a:solidFill>
                            <a:schemeClr val="bg1"/>
                          </a:solidFill>
                          <a:latin typeface="+mn-lt"/>
                          <a:ea typeface="+mn-ea"/>
                          <a:cs typeface="+mn-cs"/>
                        </a:rPr>
                        <a:t>2,2 mil.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ADA7"/>
                    </a:solidFill>
                  </a:tcPr>
                </a:tc>
                <a:extLst>
                  <a:ext uri="{0D108BD9-81ED-4DB2-BD59-A6C34878D82A}">
                    <a16:rowId xmlns:a16="http://schemas.microsoft.com/office/drawing/2014/main" val="3899338506"/>
                  </a:ext>
                </a:extLst>
              </a:tr>
            </a:tbl>
          </a:graphicData>
        </a:graphic>
      </p:graphicFrame>
      <p:sp>
        <p:nvSpPr>
          <p:cNvPr id="25" name="Freeform 26">
            <a:extLst>
              <a:ext uri="{FF2B5EF4-FFF2-40B4-BE49-F238E27FC236}">
                <a16:creationId xmlns:a16="http://schemas.microsoft.com/office/drawing/2014/main" id="{FEA6F597-D508-4789-ABD6-83F283344F07}"/>
              </a:ext>
            </a:extLst>
          </p:cNvPr>
          <p:cNvSpPr>
            <a:spLocks noChangeAspect="1" noEditPoints="1"/>
          </p:cNvSpPr>
          <p:nvPr>
            <p:custDataLst>
              <p:tags r:id="rId4"/>
            </p:custDataLst>
          </p:nvPr>
        </p:nvSpPr>
        <p:spPr bwMode="auto">
          <a:xfrm>
            <a:off x="7144161" y="5140407"/>
            <a:ext cx="381268" cy="490104"/>
          </a:xfrm>
          <a:custGeom>
            <a:avLst/>
            <a:gdLst>
              <a:gd name="T0" fmla="*/ 1404 w 1680"/>
              <a:gd name="T1" fmla="*/ 514 h 2160"/>
              <a:gd name="T2" fmla="*/ 1422 w 1680"/>
              <a:gd name="T3" fmla="*/ 864 h 2160"/>
              <a:gd name="T4" fmla="*/ 1295 w 1680"/>
              <a:gd name="T5" fmla="*/ 1084 h 2160"/>
              <a:gd name="T6" fmla="*/ 1160 w 1680"/>
              <a:gd name="T7" fmla="*/ 1237 h 2160"/>
              <a:gd name="T8" fmla="*/ 1220 w 1680"/>
              <a:gd name="T9" fmla="*/ 1392 h 2160"/>
              <a:gd name="T10" fmla="*/ 1542 w 1680"/>
              <a:gd name="T11" fmla="*/ 1556 h 2160"/>
              <a:gd name="T12" fmla="*/ 1438 w 1680"/>
              <a:gd name="T13" fmla="*/ 2095 h 2160"/>
              <a:gd name="T14" fmla="*/ 242 w 1680"/>
              <a:gd name="T15" fmla="*/ 2095 h 2160"/>
              <a:gd name="T16" fmla="*/ 138 w 1680"/>
              <a:gd name="T17" fmla="*/ 1556 h 2160"/>
              <a:gd name="T18" fmla="*/ 459 w 1680"/>
              <a:gd name="T19" fmla="*/ 1392 h 2160"/>
              <a:gd name="T20" fmla="*/ 520 w 1680"/>
              <a:gd name="T21" fmla="*/ 1237 h 2160"/>
              <a:gd name="T22" fmla="*/ 384 w 1680"/>
              <a:gd name="T23" fmla="*/ 1098 h 2160"/>
              <a:gd name="T24" fmla="*/ 257 w 1680"/>
              <a:gd name="T25" fmla="*/ 898 h 2160"/>
              <a:gd name="T26" fmla="*/ 369 w 1680"/>
              <a:gd name="T27" fmla="*/ 386 h 2160"/>
              <a:gd name="T28" fmla="*/ 1295 w 1680"/>
              <a:gd name="T29" fmla="*/ 328 h 2160"/>
              <a:gd name="T30" fmla="*/ 1345 w 1680"/>
              <a:gd name="T31" fmla="*/ 844 h 2160"/>
              <a:gd name="T32" fmla="*/ 1329 w 1680"/>
              <a:gd name="T33" fmla="*/ 541 h 2160"/>
              <a:gd name="T34" fmla="*/ 1085 w 1680"/>
              <a:gd name="T35" fmla="*/ 278 h 2160"/>
              <a:gd name="T36" fmla="*/ 982 w 1680"/>
              <a:gd name="T37" fmla="*/ 326 h 2160"/>
              <a:gd name="T38" fmla="*/ 945 w 1680"/>
              <a:gd name="T39" fmla="*/ 522 h 2160"/>
              <a:gd name="T40" fmla="*/ 1176 w 1680"/>
              <a:gd name="T41" fmla="*/ 663 h 2160"/>
              <a:gd name="T42" fmla="*/ 1299 w 1680"/>
              <a:gd name="T43" fmla="*/ 962 h 2160"/>
              <a:gd name="T44" fmla="*/ 1140 w 1680"/>
              <a:gd name="T45" fmla="*/ 215 h 2160"/>
              <a:gd name="T46" fmla="*/ 506 w 1680"/>
              <a:gd name="T47" fmla="*/ 260 h 2160"/>
              <a:gd name="T48" fmla="*/ 830 w 1680"/>
              <a:gd name="T49" fmla="*/ 159 h 2160"/>
              <a:gd name="T50" fmla="*/ 500 w 1680"/>
              <a:gd name="T51" fmla="*/ 1467 h 2160"/>
              <a:gd name="T52" fmla="*/ 800 w 1680"/>
              <a:gd name="T53" fmla="*/ 1915 h 2160"/>
              <a:gd name="T54" fmla="*/ 880 w 1680"/>
              <a:gd name="T55" fmla="*/ 2080 h 2160"/>
              <a:gd name="T56" fmla="*/ 1039 w 1680"/>
              <a:gd name="T57" fmla="*/ 1796 h 2160"/>
              <a:gd name="T58" fmla="*/ 840 w 1680"/>
              <a:gd name="T59" fmla="*/ 1680 h 2160"/>
              <a:gd name="T60" fmla="*/ 376 w 1680"/>
              <a:gd name="T61" fmla="*/ 994 h 2160"/>
              <a:gd name="T62" fmla="*/ 517 w 1680"/>
              <a:gd name="T63" fmla="*/ 717 h 2160"/>
              <a:gd name="T64" fmla="*/ 838 w 1680"/>
              <a:gd name="T65" fmla="*/ 542 h 2160"/>
              <a:gd name="T66" fmla="*/ 902 w 1680"/>
              <a:gd name="T67" fmla="*/ 322 h 2160"/>
              <a:gd name="T68" fmla="*/ 819 w 1680"/>
              <a:gd name="T69" fmla="*/ 238 h 2160"/>
              <a:gd name="T70" fmla="*/ 320 w 1680"/>
              <a:gd name="T71" fmla="*/ 758 h 2160"/>
              <a:gd name="T72" fmla="*/ 376 w 1680"/>
              <a:gd name="T73" fmla="*/ 994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0" h="2160">
                <a:moveTo>
                  <a:pt x="1295" y="328"/>
                </a:moveTo>
                <a:cubicBezTo>
                  <a:pt x="1340" y="380"/>
                  <a:pt x="1380" y="448"/>
                  <a:pt x="1404" y="514"/>
                </a:cubicBezTo>
                <a:cubicBezTo>
                  <a:pt x="1427" y="578"/>
                  <a:pt x="1440" y="647"/>
                  <a:pt x="1440" y="718"/>
                </a:cubicBezTo>
                <a:cubicBezTo>
                  <a:pt x="1440" y="768"/>
                  <a:pt x="1434" y="817"/>
                  <a:pt x="1422" y="864"/>
                </a:cubicBezTo>
                <a:cubicBezTo>
                  <a:pt x="1410" y="911"/>
                  <a:pt x="1392" y="957"/>
                  <a:pt x="1370" y="1000"/>
                </a:cubicBezTo>
                <a:cubicBezTo>
                  <a:pt x="1364" y="1012"/>
                  <a:pt x="1336" y="1054"/>
                  <a:pt x="1295" y="1084"/>
                </a:cubicBezTo>
                <a:cubicBezTo>
                  <a:pt x="1276" y="1098"/>
                  <a:pt x="1254" y="1109"/>
                  <a:pt x="1230" y="1116"/>
                </a:cubicBezTo>
                <a:cubicBezTo>
                  <a:pt x="1209" y="1163"/>
                  <a:pt x="1186" y="1206"/>
                  <a:pt x="1160" y="1237"/>
                </a:cubicBezTo>
                <a:cubicBezTo>
                  <a:pt x="1161" y="1268"/>
                  <a:pt x="1164" y="1299"/>
                  <a:pt x="1172" y="1326"/>
                </a:cubicBezTo>
                <a:cubicBezTo>
                  <a:pt x="1180" y="1352"/>
                  <a:pt x="1193" y="1376"/>
                  <a:pt x="1220" y="1392"/>
                </a:cubicBezTo>
                <a:cubicBezTo>
                  <a:pt x="1262" y="1418"/>
                  <a:pt x="1308" y="1436"/>
                  <a:pt x="1354" y="1453"/>
                </a:cubicBezTo>
                <a:cubicBezTo>
                  <a:pt x="1423" y="1480"/>
                  <a:pt x="1491" y="1506"/>
                  <a:pt x="1542" y="1556"/>
                </a:cubicBezTo>
                <a:cubicBezTo>
                  <a:pt x="1632" y="1646"/>
                  <a:pt x="1680" y="1782"/>
                  <a:pt x="1680" y="1908"/>
                </a:cubicBezTo>
                <a:cubicBezTo>
                  <a:pt x="1680" y="1999"/>
                  <a:pt x="1578" y="2058"/>
                  <a:pt x="1438" y="2095"/>
                </a:cubicBezTo>
                <a:cubicBezTo>
                  <a:pt x="1252" y="2144"/>
                  <a:pt x="993" y="2160"/>
                  <a:pt x="840" y="2160"/>
                </a:cubicBezTo>
                <a:cubicBezTo>
                  <a:pt x="687" y="2160"/>
                  <a:pt x="428" y="2144"/>
                  <a:pt x="242" y="2095"/>
                </a:cubicBezTo>
                <a:cubicBezTo>
                  <a:pt x="102" y="2058"/>
                  <a:pt x="0" y="1999"/>
                  <a:pt x="0" y="1908"/>
                </a:cubicBezTo>
                <a:cubicBezTo>
                  <a:pt x="0" y="1782"/>
                  <a:pt x="48" y="1646"/>
                  <a:pt x="138" y="1556"/>
                </a:cubicBezTo>
                <a:cubicBezTo>
                  <a:pt x="189" y="1506"/>
                  <a:pt x="257" y="1480"/>
                  <a:pt x="326" y="1453"/>
                </a:cubicBezTo>
                <a:cubicBezTo>
                  <a:pt x="372" y="1436"/>
                  <a:pt x="418" y="1418"/>
                  <a:pt x="459" y="1392"/>
                </a:cubicBezTo>
                <a:cubicBezTo>
                  <a:pt x="485" y="1377"/>
                  <a:pt x="500" y="1353"/>
                  <a:pt x="508" y="1325"/>
                </a:cubicBezTo>
                <a:cubicBezTo>
                  <a:pt x="516" y="1298"/>
                  <a:pt x="519" y="1267"/>
                  <a:pt x="520" y="1237"/>
                </a:cubicBezTo>
                <a:cubicBezTo>
                  <a:pt x="495" y="1207"/>
                  <a:pt x="472" y="1165"/>
                  <a:pt x="452" y="1118"/>
                </a:cubicBezTo>
                <a:cubicBezTo>
                  <a:pt x="426" y="1115"/>
                  <a:pt x="403" y="1107"/>
                  <a:pt x="384" y="1098"/>
                </a:cubicBezTo>
                <a:cubicBezTo>
                  <a:pt x="340" y="1077"/>
                  <a:pt x="312" y="1044"/>
                  <a:pt x="305" y="1030"/>
                </a:cubicBezTo>
                <a:cubicBezTo>
                  <a:pt x="284" y="989"/>
                  <a:pt x="268" y="945"/>
                  <a:pt x="257" y="898"/>
                </a:cubicBezTo>
                <a:cubicBezTo>
                  <a:pt x="246" y="853"/>
                  <a:pt x="240" y="806"/>
                  <a:pt x="240" y="758"/>
                </a:cubicBezTo>
                <a:cubicBezTo>
                  <a:pt x="240" y="618"/>
                  <a:pt x="288" y="489"/>
                  <a:pt x="369" y="386"/>
                </a:cubicBezTo>
                <a:cubicBezTo>
                  <a:pt x="413" y="162"/>
                  <a:pt x="611" y="0"/>
                  <a:pt x="840" y="0"/>
                </a:cubicBezTo>
                <a:cubicBezTo>
                  <a:pt x="1047" y="0"/>
                  <a:pt x="1230" y="132"/>
                  <a:pt x="1295" y="328"/>
                </a:cubicBezTo>
                <a:close/>
                <a:moveTo>
                  <a:pt x="1299" y="962"/>
                </a:moveTo>
                <a:cubicBezTo>
                  <a:pt x="1319" y="926"/>
                  <a:pt x="1334" y="886"/>
                  <a:pt x="1345" y="844"/>
                </a:cubicBezTo>
                <a:cubicBezTo>
                  <a:pt x="1355" y="804"/>
                  <a:pt x="1360" y="762"/>
                  <a:pt x="1360" y="718"/>
                </a:cubicBezTo>
                <a:cubicBezTo>
                  <a:pt x="1360" y="656"/>
                  <a:pt x="1349" y="596"/>
                  <a:pt x="1329" y="541"/>
                </a:cubicBezTo>
                <a:cubicBezTo>
                  <a:pt x="1308" y="484"/>
                  <a:pt x="1278" y="431"/>
                  <a:pt x="1240" y="385"/>
                </a:cubicBezTo>
                <a:cubicBezTo>
                  <a:pt x="1202" y="340"/>
                  <a:pt x="1146" y="304"/>
                  <a:pt x="1085" y="278"/>
                </a:cubicBezTo>
                <a:cubicBezTo>
                  <a:pt x="1046" y="262"/>
                  <a:pt x="1004" y="250"/>
                  <a:pt x="963" y="243"/>
                </a:cubicBezTo>
                <a:cubicBezTo>
                  <a:pt x="977" y="268"/>
                  <a:pt x="983" y="297"/>
                  <a:pt x="982" y="326"/>
                </a:cubicBezTo>
                <a:cubicBezTo>
                  <a:pt x="980" y="378"/>
                  <a:pt x="974" y="428"/>
                  <a:pt x="962" y="473"/>
                </a:cubicBezTo>
                <a:cubicBezTo>
                  <a:pt x="957" y="490"/>
                  <a:pt x="952" y="506"/>
                  <a:pt x="945" y="522"/>
                </a:cubicBezTo>
                <a:cubicBezTo>
                  <a:pt x="969" y="538"/>
                  <a:pt x="996" y="551"/>
                  <a:pt x="1024" y="565"/>
                </a:cubicBezTo>
                <a:cubicBezTo>
                  <a:pt x="1078" y="591"/>
                  <a:pt x="1132" y="617"/>
                  <a:pt x="1176" y="663"/>
                </a:cubicBezTo>
                <a:cubicBezTo>
                  <a:pt x="1210" y="700"/>
                  <a:pt x="1235" y="746"/>
                  <a:pt x="1255" y="798"/>
                </a:cubicBezTo>
                <a:cubicBezTo>
                  <a:pt x="1274" y="848"/>
                  <a:pt x="1288" y="904"/>
                  <a:pt x="1299" y="962"/>
                </a:cubicBezTo>
                <a:close/>
                <a:moveTo>
                  <a:pt x="846" y="160"/>
                </a:moveTo>
                <a:cubicBezTo>
                  <a:pt x="928" y="144"/>
                  <a:pt x="1063" y="179"/>
                  <a:pt x="1140" y="215"/>
                </a:cubicBezTo>
                <a:cubicBezTo>
                  <a:pt x="1064" y="129"/>
                  <a:pt x="955" y="80"/>
                  <a:pt x="840" y="80"/>
                </a:cubicBezTo>
                <a:cubicBezTo>
                  <a:pt x="705" y="80"/>
                  <a:pt x="580" y="148"/>
                  <a:pt x="506" y="260"/>
                </a:cubicBezTo>
                <a:cubicBezTo>
                  <a:pt x="595" y="200"/>
                  <a:pt x="701" y="164"/>
                  <a:pt x="816" y="159"/>
                </a:cubicBezTo>
                <a:cubicBezTo>
                  <a:pt x="820" y="159"/>
                  <a:pt x="825" y="159"/>
                  <a:pt x="830" y="159"/>
                </a:cubicBezTo>
                <a:cubicBezTo>
                  <a:pt x="835" y="159"/>
                  <a:pt x="840" y="160"/>
                  <a:pt x="846" y="160"/>
                </a:cubicBezTo>
                <a:close/>
                <a:moveTo>
                  <a:pt x="500" y="1467"/>
                </a:moveTo>
                <a:cubicBezTo>
                  <a:pt x="532" y="1601"/>
                  <a:pt x="581" y="1715"/>
                  <a:pt x="641" y="1796"/>
                </a:cubicBezTo>
                <a:cubicBezTo>
                  <a:pt x="689" y="1860"/>
                  <a:pt x="743" y="1902"/>
                  <a:pt x="800" y="1915"/>
                </a:cubicBezTo>
                <a:cubicBezTo>
                  <a:pt x="800" y="2080"/>
                  <a:pt x="800" y="2080"/>
                  <a:pt x="800" y="2080"/>
                </a:cubicBezTo>
                <a:cubicBezTo>
                  <a:pt x="880" y="2080"/>
                  <a:pt x="880" y="2080"/>
                  <a:pt x="880" y="2080"/>
                </a:cubicBezTo>
                <a:cubicBezTo>
                  <a:pt x="880" y="1915"/>
                  <a:pt x="880" y="1915"/>
                  <a:pt x="880" y="1915"/>
                </a:cubicBezTo>
                <a:cubicBezTo>
                  <a:pt x="937" y="1902"/>
                  <a:pt x="991" y="1860"/>
                  <a:pt x="1039" y="1796"/>
                </a:cubicBezTo>
                <a:cubicBezTo>
                  <a:pt x="1099" y="1715"/>
                  <a:pt x="1148" y="1601"/>
                  <a:pt x="1180" y="1467"/>
                </a:cubicBezTo>
                <a:cubicBezTo>
                  <a:pt x="1121" y="1603"/>
                  <a:pt x="986" y="1680"/>
                  <a:pt x="840" y="1680"/>
                </a:cubicBezTo>
                <a:cubicBezTo>
                  <a:pt x="694" y="1680"/>
                  <a:pt x="559" y="1603"/>
                  <a:pt x="500" y="1467"/>
                </a:cubicBezTo>
                <a:close/>
                <a:moveTo>
                  <a:pt x="376" y="994"/>
                </a:moveTo>
                <a:cubicBezTo>
                  <a:pt x="390" y="940"/>
                  <a:pt x="406" y="889"/>
                  <a:pt x="427" y="842"/>
                </a:cubicBezTo>
                <a:cubicBezTo>
                  <a:pt x="450" y="794"/>
                  <a:pt x="479" y="751"/>
                  <a:pt x="517" y="717"/>
                </a:cubicBezTo>
                <a:cubicBezTo>
                  <a:pt x="567" y="674"/>
                  <a:pt x="629" y="648"/>
                  <a:pt x="690" y="624"/>
                </a:cubicBezTo>
                <a:cubicBezTo>
                  <a:pt x="748" y="600"/>
                  <a:pt x="804" y="577"/>
                  <a:pt x="838" y="542"/>
                </a:cubicBezTo>
                <a:cubicBezTo>
                  <a:pt x="860" y="519"/>
                  <a:pt x="875" y="488"/>
                  <a:pt x="885" y="452"/>
                </a:cubicBezTo>
                <a:cubicBezTo>
                  <a:pt x="895" y="413"/>
                  <a:pt x="900" y="369"/>
                  <a:pt x="902" y="322"/>
                </a:cubicBezTo>
                <a:cubicBezTo>
                  <a:pt x="903" y="300"/>
                  <a:pt x="895" y="278"/>
                  <a:pt x="879" y="262"/>
                </a:cubicBezTo>
                <a:cubicBezTo>
                  <a:pt x="863" y="246"/>
                  <a:pt x="842" y="238"/>
                  <a:pt x="819" y="238"/>
                </a:cubicBezTo>
                <a:cubicBezTo>
                  <a:pt x="680" y="244"/>
                  <a:pt x="555" y="304"/>
                  <a:pt x="465" y="398"/>
                </a:cubicBezTo>
                <a:cubicBezTo>
                  <a:pt x="375" y="492"/>
                  <a:pt x="320" y="618"/>
                  <a:pt x="320" y="758"/>
                </a:cubicBezTo>
                <a:cubicBezTo>
                  <a:pt x="320" y="800"/>
                  <a:pt x="325" y="841"/>
                  <a:pt x="334" y="880"/>
                </a:cubicBezTo>
                <a:cubicBezTo>
                  <a:pt x="344" y="920"/>
                  <a:pt x="358" y="958"/>
                  <a:pt x="376" y="9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333"/>
          </a:p>
        </p:txBody>
      </p:sp>
      <p:sp>
        <p:nvSpPr>
          <p:cNvPr id="32" name="Text Placeholder 8">
            <a:extLst>
              <a:ext uri="{FF2B5EF4-FFF2-40B4-BE49-F238E27FC236}">
                <a16:creationId xmlns:a16="http://schemas.microsoft.com/office/drawing/2014/main" id="{0DB77E58-0C3B-41BB-B3F4-66B552FE33D0}"/>
              </a:ext>
            </a:extLst>
          </p:cNvPr>
          <p:cNvSpPr txBox="1">
            <a:spLocks/>
          </p:cNvSpPr>
          <p:nvPr/>
        </p:nvSpPr>
        <p:spPr>
          <a:xfrm>
            <a:off x="1075064" y="6259475"/>
            <a:ext cx="3027154" cy="181979"/>
          </a:xfrm>
          <a:prstGeom prst="rect">
            <a:avLst/>
          </a:prstGeom>
        </p:spPr>
        <p:txBody>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800" b="1" dirty="0"/>
              <a:t>V % </a:t>
            </a:r>
            <a:r>
              <a:rPr lang="cs-CZ" sz="800" dirty="0"/>
              <a:t>| </a:t>
            </a:r>
            <a:r>
              <a:rPr lang="cs-CZ" sz="800" b="1" dirty="0"/>
              <a:t>Báze: </a:t>
            </a:r>
            <a:r>
              <a:rPr lang="cs-CZ" sz="800" dirty="0"/>
              <a:t>všichni respondenti;</a:t>
            </a:r>
            <a:r>
              <a:rPr lang="cs-CZ" sz="800" b="1" dirty="0"/>
              <a:t> n=1000</a:t>
            </a:r>
          </a:p>
        </p:txBody>
      </p:sp>
    </p:spTree>
    <p:extLst>
      <p:ext uri="{BB962C8B-B14F-4D97-AF65-F5344CB8AC3E}">
        <p14:creationId xmlns:p14="http://schemas.microsoft.com/office/powerpoint/2010/main" val="4250369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16</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Doporučení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Segmentace</a:t>
            </a:r>
            <a:endParaRPr lang="en-GB" dirty="0"/>
          </a:p>
        </p:txBody>
      </p:sp>
      <p:sp>
        <p:nvSpPr>
          <p:cNvPr id="7" name="Zástupný obsah 6">
            <a:extLst>
              <a:ext uri="{FF2B5EF4-FFF2-40B4-BE49-F238E27FC236}">
                <a16:creationId xmlns:a16="http://schemas.microsoft.com/office/drawing/2014/main" id="{4CAA3470-EB3B-4274-A9D5-757827E7D516}"/>
              </a:ext>
            </a:extLst>
          </p:cNvPr>
          <p:cNvSpPr>
            <a:spLocks noGrp="1"/>
          </p:cNvSpPr>
          <p:nvPr>
            <p:ph idx="1"/>
          </p:nvPr>
        </p:nvSpPr>
        <p:spPr>
          <a:xfrm>
            <a:off x="1075062" y="1629618"/>
            <a:ext cx="10097764" cy="648000"/>
          </a:xfrm>
        </p:spPr>
        <p:txBody>
          <a:bodyPr/>
          <a:lstStyle/>
          <a:p>
            <a:r>
              <a:rPr lang="cs-CZ" sz="1400" dirty="0"/>
              <a:t>Pro jednotlivé segmenty je možno přizpůsobit sdělení:</a:t>
            </a:r>
          </a:p>
        </p:txBody>
      </p:sp>
      <p:graphicFrame>
        <p:nvGraphicFramePr>
          <p:cNvPr id="5" name="Table 4">
            <a:extLst>
              <a:ext uri="{FF2B5EF4-FFF2-40B4-BE49-F238E27FC236}">
                <a16:creationId xmlns:a16="http://schemas.microsoft.com/office/drawing/2014/main" id="{266DA596-EF04-4519-A7DD-B2A1DCEFBF33}"/>
              </a:ext>
            </a:extLst>
          </p:cNvPr>
          <p:cNvGraphicFramePr>
            <a:graphicFrameLocks noGrp="1"/>
          </p:cNvGraphicFramePr>
          <p:nvPr>
            <p:extLst>
              <p:ext uri="{D42A27DB-BD31-4B8C-83A1-F6EECF244321}">
                <p14:modId xmlns:p14="http://schemas.microsoft.com/office/powerpoint/2010/main" val="741794819"/>
              </p:ext>
            </p:extLst>
          </p:nvPr>
        </p:nvGraphicFramePr>
        <p:xfrm>
          <a:off x="672389" y="2287267"/>
          <a:ext cx="10759609" cy="3566160"/>
        </p:xfrm>
        <a:graphic>
          <a:graphicData uri="http://schemas.openxmlformats.org/drawingml/2006/table">
            <a:tbl>
              <a:tblPr firstRow="1" bandRow="1">
                <a:tableStyleId>{C115FB49-3FBE-41CF-8DFC-A938FE5134F0}</a:tableStyleId>
              </a:tblPr>
              <a:tblGrid>
                <a:gridCol w="1299023">
                  <a:extLst>
                    <a:ext uri="{9D8B030D-6E8A-4147-A177-3AD203B41FA5}">
                      <a16:colId xmlns:a16="http://schemas.microsoft.com/office/drawing/2014/main" val="3243533335"/>
                    </a:ext>
                  </a:extLst>
                </a:gridCol>
                <a:gridCol w="4730293">
                  <a:extLst>
                    <a:ext uri="{9D8B030D-6E8A-4147-A177-3AD203B41FA5}">
                      <a16:colId xmlns:a16="http://schemas.microsoft.com/office/drawing/2014/main" val="2041266385"/>
                    </a:ext>
                  </a:extLst>
                </a:gridCol>
                <a:gridCol w="4730293">
                  <a:extLst>
                    <a:ext uri="{9D8B030D-6E8A-4147-A177-3AD203B41FA5}">
                      <a16:colId xmlns:a16="http://schemas.microsoft.com/office/drawing/2014/main" val="625122021"/>
                    </a:ext>
                  </a:extLst>
                </a:gridCol>
              </a:tblGrid>
              <a:tr h="387271">
                <a:tc>
                  <a:txBody>
                    <a:bodyPr/>
                    <a:lstStyle/>
                    <a:p>
                      <a:r>
                        <a:rPr lang="cs-CZ" sz="1400" b="1" kern="1200" baseline="0" noProof="0" dirty="0">
                          <a:solidFill>
                            <a:schemeClr val="tx1"/>
                          </a:solidFill>
                          <a:latin typeface="+mn-lt"/>
                          <a:ea typeface="+mn-ea"/>
                          <a:cs typeface="+mn-cs"/>
                        </a:rPr>
                        <a:t>Jméno segmentu: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360000"/>
                      <a:r>
                        <a:rPr lang="cs-CZ" noProof="0" dirty="0">
                          <a:solidFill>
                            <a:schemeClr val="bg1"/>
                          </a:solidFill>
                        </a:rPr>
                        <a:t>Odpůrci reklamy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5280F"/>
                    </a:solidFill>
                  </a:tcPr>
                </a:tc>
                <a:tc>
                  <a:txBody>
                    <a:bodyPr/>
                    <a:lstStyle/>
                    <a:p>
                      <a:pPr marL="360000"/>
                      <a:r>
                        <a:rPr lang="cs-CZ" noProof="0" dirty="0">
                          <a:solidFill>
                            <a:schemeClr val="bg1"/>
                          </a:solidFill>
                        </a:rPr>
                        <a:t>Hračičkové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496249"/>
                    </a:solidFill>
                  </a:tcPr>
                </a:tc>
                <a:extLst>
                  <a:ext uri="{0D108BD9-81ED-4DB2-BD59-A6C34878D82A}">
                    <a16:rowId xmlns:a16="http://schemas.microsoft.com/office/drawing/2014/main" val="1452528300"/>
                  </a:ext>
                </a:extLst>
              </a:tr>
              <a:tr h="732101">
                <a:tc>
                  <a:txBody>
                    <a:bodyPr/>
                    <a:lstStyle/>
                    <a:p>
                      <a:r>
                        <a:rPr lang="cs-CZ" sz="1400" kern="1200" baseline="0" noProof="0" dirty="0">
                          <a:solidFill>
                            <a:schemeClr val="tx1"/>
                          </a:solidFill>
                          <a:latin typeface="+mn-lt"/>
                          <a:ea typeface="+mn-ea"/>
                          <a:cs typeface="+mn-cs"/>
                        </a:rPr>
                        <a:t>Relevantní marketingové sdělení: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cs-CZ" sz="1400" kern="1200" baseline="0" noProof="0" dirty="0">
                          <a:solidFill>
                            <a:schemeClr val="tx1"/>
                          </a:solidFill>
                          <a:latin typeface="+mn-lt"/>
                          <a:ea typeface="+mn-ea"/>
                          <a:cs typeface="+mn-cs"/>
                        </a:rPr>
                        <a:t>„Važte si svého času. S internetovou televizí od DIGI* si můžete vybrat, jestli chcete sledovat reklamy. K dispozici máte archiv obsahující veškerý obsah 7 dní po odvysílání. Volba je vaše“.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cs-CZ" sz="1400" kern="1200" baseline="0" noProof="0" dirty="0">
                          <a:solidFill>
                            <a:schemeClr val="tx1"/>
                          </a:solidFill>
                          <a:latin typeface="+mn-lt"/>
                          <a:ea typeface="+mn-ea"/>
                          <a:cs typeface="+mn-cs"/>
                        </a:rPr>
                        <a:t>„Internetová televize DIGI* je bránou do světa mediálního obsahu. Užívejte si obrovský rozsah kanálů včetně vašich oblíbených sportovních přenosů a fotbalových lig – to vše na kterékoliv televizi v bytě, na počítači, tabletu nebo i mobilním telefonu, ať už jste kdekoliv“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91071853"/>
                  </a:ext>
                </a:extLst>
              </a:tr>
              <a:tr h="387271">
                <a:tc>
                  <a:txBody>
                    <a:bodyPr/>
                    <a:lstStyle/>
                    <a:p>
                      <a:r>
                        <a:rPr lang="cs-CZ" sz="1400" b="1" kern="1200" baseline="0" noProof="0" dirty="0">
                          <a:solidFill>
                            <a:schemeClr val="tx1"/>
                          </a:solidFill>
                          <a:latin typeface="+mn-lt"/>
                          <a:ea typeface="+mn-ea"/>
                          <a:cs typeface="+mn-cs"/>
                        </a:rPr>
                        <a:t>Jméno segmentu: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360000"/>
                      <a:r>
                        <a:rPr lang="cs-CZ" noProof="0" dirty="0">
                          <a:solidFill>
                            <a:schemeClr val="bg1"/>
                          </a:solidFill>
                        </a:rPr>
                        <a:t>Pohodlní konzumenti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71ADA7"/>
                    </a:solidFill>
                  </a:tcPr>
                </a:tc>
                <a:tc>
                  <a:txBody>
                    <a:bodyPr/>
                    <a:lstStyle/>
                    <a:p>
                      <a:pPr marL="360000"/>
                      <a:r>
                        <a:rPr lang="cs-CZ" noProof="0" dirty="0">
                          <a:solidFill>
                            <a:schemeClr val="bg1"/>
                          </a:solidFill>
                        </a:rPr>
                        <a:t>Nelineární diváci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E2B726"/>
                    </a:solidFill>
                  </a:tcPr>
                </a:tc>
                <a:extLst>
                  <a:ext uri="{0D108BD9-81ED-4DB2-BD59-A6C34878D82A}">
                    <a16:rowId xmlns:a16="http://schemas.microsoft.com/office/drawing/2014/main" val="3899338506"/>
                  </a:ext>
                </a:extLst>
              </a:tr>
              <a:tr h="891254">
                <a:tc>
                  <a:txBody>
                    <a:bodyPr/>
                    <a:lstStyle/>
                    <a:p>
                      <a:r>
                        <a:rPr lang="cs-CZ" sz="1400" kern="1200" baseline="0" noProof="0" dirty="0">
                          <a:solidFill>
                            <a:schemeClr val="tx1"/>
                          </a:solidFill>
                          <a:latin typeface="+mn-lt"/>
                          <a:ea typeface="+mn-ea"/>
                          <a:cs typeface="+mn-cs"/>
                        </a:rPr>
                        <a:t>Relevantní marketingové sdělení: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cs-CZ" sz="1400" kern="1200" baseline="0" noProof="0" dirty="0">
                          <a:solidFill>
                            <a:schemeClr val="tx1"/>
                          </a:solidFill>
                          <a:latin typeface="+mn-lt"/>
                          <a:ea typeface="+mn-ea"/>
                          <a:cs typeface="+mn-cs"/>
                        </a:rPr>
                        <a:t>„Přejít na internetovou televizi DIGI* nikdy nebylo snadnější. Stačí zapojit a svět zábavy je otevřený. Vychutnejte si své oblíbené pořady v </a:t>
                      </a:r>
                      <a:r>
                        <a:rPr lang="cs-CZ" sz="1400" kern="1200" baseline="0" noProof="0" dirty="0" err="1">
                          <a:solidFill>
                            <a:schemeClr val="tx1"/>
                          </a:solidFill>
                          <a:latin typeface="+mn-lt"/>
                          <a:ea typeface="+mn-ea"/>
                          <a:cs typeface="+mn-cs"/>
                        </a:rPr>
                        <a:t>nekompromistní</a:t>
                      </a:r>
                      <a:r>
                        <a:rPr lang="cs-CZ" sz="1400" kern="1200" baseline="0" noProof="0" dirty="0">
                          <a:solidFill>
                            <a:schemeClr val="tx1"/>
                          </a:solidFill>
                          <a:latin typeface="+mn-lt"/>
                          <a:ea typeface="+mn-ea"/>
                          <a:cs typeface="+mn-cs"/>
                        </a:rPr>
                        <a:t> kvalitě. Jednoduše a bez složitých nastavení za výbornou cenu dostupné i u vás.“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cs-CZ" sz="1400" kern="1200" baseline="0" noProof="0" dirty="0">
                          <a:solidFill>
                            <a:schemeClr val="tx1"/>
                          </a:solidFill>
                          <a:latin typeface="+mn-lt"/>
                          <a:ea typeface="+mn-ea"/>
                          <a:cs typeface="+mn-cs"/>
                        </a:rPr>
                        <a:t>„S internetovou televizí DIGI* máte veškerý obsah na dosah ruky. Sledujte pořady napříč desítkami kanálů, využívejte archivu pořadů dostupných 7 dní po odvysílání, zalovte ve videotéce se stovkami dostupných filmů a dalších atraktivních titulů. Nepřizpůsobujte se televizi, vyberte televizi, která se přizpůsobí vám.“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508762"/>
                  </a:ext>
                </a:extLst>
              </a:tr>
            </a:tbl>
          </a:graphicData>
        </a:graphic>
      </p:graphicFrame>
      <p:sp>
        <p:nvSpPr>
          <p:cNvPr id="24" name="Oval 23">
            <a:extLst>
              <a:ext uri="{FF2B5EF4-FFF2-40B4-BE49-F238E27FC236}">
                <a16:creationId xmlns:a16="http://schemas.microsoft.com/office/drawing/2014/main" id="{66173F98-E4FB-40ED-8B96-4F0B5C05CA98}"/>
              </a:ext>
            </a:extLst>
          </p:cNvPr>
          <p:cNvSpPr/>
          <p:nvPr/>
        </p:nvSpPr>
        <p:spPr>
          <a:xfrm>
            <a:off x="6221234" y="3876607"/>
            <a:ext cx="667300" cy="667300"/>
          </a:xfrm>
          <a:prstGeom prst="ellipse">
            <a:avLst/>
          </a:prstGeom>
          <a:solidFill>
            <a:srgbClr val="71ADA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5" name="Oval 24">
            <a:extLst>
              <a:ext uri="{FF2B5EF4-FFF2-40B4-BE49-F238E27FC236}">
                <a16:creationId xmlns:a16="http://schemas.microsoft.com/office/drawing/2014/main" id="{F7F9BDEE-97E4-49CC-9B46-2BA39EAE42BC}"/>
              </a:ext>
            </a:extLst>
          </p:cNvPr>
          <p:cNvSpPr/>
          <p:nvPr/>
        </p:nvSpPr>
        <p:spPr>
          <a:xfrm>
            <a:off x="6221234" y="2213425"/>
            <a:ext cx="667300" cy="667300"/>
          </a:xfrm>
          <a:prstGeom prst="ellipse">
            <a:avLst/>
          </a:prstGeom>
          <a:solidFill>
            <a:srgbClr val="85280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6" name="Oval 25">
            <a:extLst>
              <a:ext uri="{FF2B5EF4-FFF2-40B4-BE49-F238E27FC236}">
                <a16:creationId xmlns:a16="http://schemas.microsoft.com/office/drawing/2014/main" id="{3080AA37-510F-4CE7-957E-649CC56FA80F}"/>
              </a:ext>
            </a:extLst>
          </p:cNvPr>
          <p:cNvSpPr/>
          <p:nvPr/>
        </p:nvSpPr>
        <p:spPr>
          <a:xfrm>
            <a:off x="11122028" y="2213425"/>
            <a:ext cx="667300" cy="667300"/>
          </a:xfrm>
          <a:prstGeom prst="ellipse">
            <a:avLst/>
          </a:prstGeom>
          <a:solidFill>
            <a:srgbClr val="496249"/>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7" name="Oval 26">
            <a:extLst>
              <a:ext uri="{FF2B5EF4-FFF2-40B4-BE49-F238E27FC236}">
                <a16:creationId xmlns:a16="http://schemas.microsoft.com/office/drawing/2014/main" id="{3BD0412E-6646-40D9-8760-E1E6DC84F2A2}"/>
              </a:ext>
            </a:extLst>
          </p:cNvPr>
          <p:cNvSpPr/>
          <p:nvPr/>
        </p:nvSpPr>
        <p:spPr>
          <a:xfrm>
            <a:off x="11107997" y="3876607"/>
            <a:ext cx="667300" cy="667300"/>
          </a:xfrm>
          <a:prstGeom prst="ellipse">
            <a:avLst/>
          </a:prstGeom>
          <a:solidFill>
            <a:srgbClr val="E2B72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grpSp>
        <p:nvGrpSpPr>
          <p:cNvPr id="9" name="Group 8">
            <a:extLst>
              <a:ext uri="{FF2B5EF4-FFF2-40B4-BE49-F238E27FC236}">
                <a16:creationId xmlns:a16="http://schemas.microsoft.com/office/drawing/2014/main" id="{91239A8D-0118-4AD7-BC24-DF9F7C68D2D8}"/>
              </a:ext>
            </a:extLst>
          </p:cNvPr>
          <p:cNvGrpSpPr>
            <a:grpSpLocks noChangeAspect="1"/>
          </p:cNvGrpSpPr>
          <p:nvPr>
            <p:custDataLst>
              <p:tags r:id="rId1"/>
            </p:custDataLst>
          </p:nvPr>
        </p:nvGrpSpPr>
        <p:grpSpPr>
          <a:xfrm>
            <a:off x="11262316" y="4028030"/>
            <a:ext cx="390875" cy="390875"/>
            <a:chOff x="328396" y="2082800"/>
            <a:chExt cx="720000" cy="720000"/>
          </a:xfrm>
          <a:solidFill>
            <a:schemeClr val="bg1"/>
          </a:solidFill>
        </p:grpSpPr>
        <p:sp>
          <p:nvSpPr>
            <p:cNvPr id="10" name="Rectangle 9">
              <a:extLst>
                <a:ext uri="{FF2B5EF4-FFF2-40B4-BE49-F238E27FC236}">
                  <a16:creationId xmlns:a16="http://schemas.microsoft.com/office/drawing/2014/main" id="{90E87375-ECDF-43A7-AF84-09AF68439AED}"/>
                </a:ext>
              </a:extLst>
            </p:cNvPr>
            <p:cNvSpPr/>
            <p:nvPr/>
          </p:nvSpPr>
          <p:spPr bwMode="gray">
            <a:xfrm>
              <a:off x="328396" y="2082800"/>
              <a:ext cx="720000" cy="720000"/>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400"/>
                </a:spcBef>
              </a:pPr>
              <a:endParaRPr lang="en-US" sz="1333" dirty="0">
                <a:solidFill>
                  <a:schemeClr val="tx1"/>
                </a:solidFill>
                <a:latin typeface="Arial" pitchFamily="34" charset="0"/>
                <a:cs typeface="Arial" pitchFamily="34" charset="0"/>
              </a:endParaRPr>
            </a:p>
          </p:txBody>
        </p:sp>
        <p:sp>
          <p:nvSpPr>
            <p:cNvPr id="11" name="Freeform 6">
              <a:extLst>
                <a:ext uri="{FF2B5EF4-FFF2-40B4-BE49-F238E27FC236}">
                  <a16:creationId xmlns:a16="http://schemas.microsoft.com/office/drawing/2014/main" id="{68CE196F-01D4-42EE-AE6D-DF97F72A0DEB}"/>
                </a:ext>
              </a:extLst>
            </p:cNvPr>
            <p:cNvSpPr>
              <a:spLocks noChangeAspect="1" noEditPoints="1"/>
            </p:cNvSpPr>
            <p:nvPr/>
          </p:nvSpPr>
          <p:spPr bwMode="auto">
            <a:xfrm>
              <a:off x="526357" y="2245144"/>
              <a:ext cx="324077" cy="396000"/>
            </a:xfrm>
            <a:custGeom>
              <a:avLst/>
              <a:gdLst>
                <a:gd name="T0" fmla="*/ 1440 w 1440"/>
                <a:gd name="T1" fmla="*/ 160 h 1760"/>
                <a:gd name="T2" fmla="*/ 1440 w 1440"/>
                <a:gd name="T3" fmla="*/ 1600 h 1760"/>
                <a:gd name="T4" fmla="*/ 1280 w 1440"/>
                <a:gd name="T5" fmla="*/ 1760 h 1760"/>
                <a:gd name="T6" fmla="*/ 1040 w 1440"/>
                <a:gd name="T7" fmla="*/ 1760 h 1760"/>
                <a:gd name="T8" fmla="*/ 880 w 1440"/>
                <a:gd name="T9" fmla="*/ 1600 h 1760"/>
                <a:gd name="T10" fmla="*/ 880 w 1440"/>
                <a:gd name="T11" fmla="*/ 160 h 1760"/>
                <a:gd name="T12" fmla="*/ 1040 w 1440"/>
                <a:gd name="T13" fmla="*/ 0 h 1760"/>
                <a:gd name="T14" fmla="*/ 1280 w 1440"/>
                <a:gd name="T15" fmla="*/ 0 h 1760"/>
                <a:gd name="T16" fmla="*/ 1440 w 1440"/>
                <a:gd name="T17" fmla="*/ 160 h 1760"/>
                <a:gd name="T18" fmla="*/ 560 w 1440"/>
                <a:gd name="T19" fmla="*/ 160 h 1760"/>
                <a:gd name="T20" fmla="*/ 560 w 1440"/>
                <a:gd name="T21" fmla="*/ 1600 h 1760"/>
                <a:gd name="T22" fmla="*/ 400 w 1440"/>
                <a:gd name="T23" fmla="*/ 1760 h 1760"/>
                <a:gd name="T24" fmla="*/ 160 w 1440"/>
                <a:gd name="T25" fmla="*/ 1760 h 1760"/>
                <a:gd name="T26" fmla="*/ 0 w 1440"/>
                <a:gd name="T27" fmla="*/ 1600 h 1760"/>
                <a:gd name="T28" fmla="*/ 0 w 1440"/>
                <a:gd name="T29" fmla="*/ 160 h 1760"/>
                <a:gd name="T30" fmla="*/ 160 w 1440"/>
                <a:gd name="T31" fmla="*/ 0 h 1760"/>
                <a:gd name="T32" fmla="*/ 400 w 1440"/>
                <a:gd name="T33" fmla="*/ 0 h 1760"/>
                <a:gd name="T34" fmla="*/ 560 w 1440"/>
                <a:gd name="T35" fmla="*/ 160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0" h="1760">
                  <a:moveTo>
                    <a:pt x="1440" y="160"/>
                  </a:moveTo>
                  <a:cubicBezTo>
                    <a:pt x="1440" y="1600"/>
                    <a:pt x="1440" y="1600"/>
                    <a:pt x="1440" y="1600"/>
                  </a:cubicBezTo>
                  <a:cubicBezTo>
                    <a:pt x="1440" y="1688"/>
                    <a:pt x="1368" y="1760"/>
                    <a:pt x="1280" y="1760"/>
                  </a:cubicBezTo>
                  <a:cubicBezTo>
                    <a:pt x="1040" y="1760"/>
                    <a:pt x="1040" y="1760"/>
                    <a:pt x="1040" y="1760"/>
                  </a:cubicBezTo>
                  <a:cubicBezTo>
                    <a:pt x="952" y="1760"/>
                    <a:pt x="880" y="1688"/>
                    <a:pt x="880" y="1600"/>
                  </a:cubicBezTo>
                  <a:cubicBezTo>
                    <a:pt x="880" y="160"/>
                    <a:pt x="880" y="160"/>
                    <a:pt x="880" y="160"/>
                  </a:cubicBezTo>
                  <a:cubicBezTo>
                    <a:pt x="880" y="72"/>
                    <a:pt x="952" y="0"/>
                    <a:pt x="1040" y="0"/>
                  </a:cubicBezTo>
                  <a:cubicBezTo>
                    <a:pt x="1280" y="0"/>
                    <a:pt x="1280" y="0"/>
                    <a:pt x="1280" y="0"/>
                  </a:cubicBezTo>
                  <a:cubicBezTo>
                    <a:pt x="1368" y="0"/>
                    <a:pt x="1440" y="72"/>
                    <a:pt x="1440" y="160"/>
                  </a:cubicBezTo>
                  <a:close/>
                  <a:moveTo>
                    <a:pt x="560" y="160"/>
                  </a:moveTo>
                  <a:cubicBezTo>
                    <a:pt x="560" y="1600"/>
                    <a:pt x="560" y="1600"/>
                    <a:pt x="560" y="1600"/>
                  </a:cubicBezTo>
                  <a:cubicBezTo>
                    <a:pt x="560" y="1688"/>
                    <a:pt x="488" y="1760"/>
                    <a:pt x="400" y="1760"/>
                  </a:cubicBezTo>
                  <a:cubicBezTo>
                    <a:pt x="160" y="1760"/>
                    <a:pt x="160" y="1760"/>
                    <a:pt x="160" y="1760"/>
                  </a:cubicBezTo>
                  <a:cubicBezTo>
                    <a:pt x="72" y="1760"/>
                    <a:pt x="0" y="1688"/>
                    <a:pt x="0" y="1600"/>
                  </a:cubicBezTo>
                  <a:cubicBezTo>
                    <a:pt x="0" y="160"/>
                    <a:pt x="0" y="160"/>
                    <a:pt x="0" y="160"/>
                  </a:cubicBezTo>
                  <a:cubicBezTo>
                    <a:pt x="0" y="72"/>
                    <a:pt x="72" y="0"/>
                    <a:pt x="160" y="0"/>
                  </a:cubicBezTo>
                  <a:cubicBezTo>
                    <a:pt x="400" y="0"/>
                    <a:pt x="400" y="0"/>
                    <a:pt x="400" y="0"/>
                  </a:cubicBezTo>
                  <a:cubicBezTo>
                    <a:pt x="488" y="0"/>
                    <a:pt x="560" y="72"/>
                    <a:pt x="560" y="160"/>
                  </a:cubicBezTo>
                  <a:close/>
                </a:path>
              </a:pathLst>
            </a:custGeom>
            <a:solidFill>
              <a:srgbClr val="E2B726"/>
            </a:solidFill>
            <a:ln>
              <a:noFill/>
            </a:ln>
          </p:spPr>
          <p:txBody>
            <a:bodyPr vert="horz" wrap="square" lIns="121920" tIns="60960" rIns="121920" bIns="60960" numCol="1" anchor="t" anchorCtr="0" compatLnSpc="1">
              <a:prstTxWarp prst="textNoShape">
                <a:avLst/>
              </a:prstTxWarp>
            </a:bodyPr>
            <a:lstStyle/>
            <a:p>
              <a:endParaRPr lang="en-US" sz="1333"/>
            </a:p>
          </p:txBody>
        </p:sp>
      </p:grpSp>
      <p:grpSp>
        <p:nvGrpSpPr>
          <p:cNvPr id="19" name="Group 40">
            <a:extLst>
              <a:ext uri="{FF2B5EF4-FFF2-40B4-BE49-F238E27FC236}">
                <a16:creationId xmlns:a16="http://schemas.microsoft.com/office/drawing/2014/main" id="{73BB163E-6A24-4586-ADD2-DE8A5D747E40}"/>
              </a:ext>
            </a:extLst>
          </p:cNvPr>
          <p:cNvGrpSpPr>
            <a:grpSpLocks noChangeAspect="1"/>
          </p:cNvGrpSpPr>
          <p:nvPr>
            <p:custDataLst>
              <p:tags r:id="rId2"/>
            </p:custDataLst>
          </p:nvPr>
        </p:nvGrpSpPr>
        <p:grpSpPr bwMode="auto">
          <a:xfrm>
            <a:off x="11226689" y="2336629"/>
            <a:ext cx="501761" cy="338004"/>
            <a:chOff x="417" y="501"/>
            <a:chExt cx="4927" cy="3319"/>
          </a:xfrm>
          <a:solidFill>
            <a:schemeClr val="bg1"/>
          </a:solidFill>
        </p:grpSpPr>
        <p:sp>
          <p:nvSpPr>
            <p:cNvPr id="20" name="Freeform 41">
              <a:extLst>
                <a:ext uri="{FF2B5EF4-FFF2-40B4-BE49-F238E27FC236}">
                  <a16:creationId xmlns:a16="http://schemas.microsoft.com/office/drawing/2014/main" id="{75A6DB4E-5954-410A-84ED-5786B94B5985}"/>
                </a:ext>
              </a:extLst>
            </p:cNvPr>
            <p:cNvSpPr>
              <a:spLocks noEditPoints="1"/>
            </p:cNvSpPr>
            <p:nvPr/>
          </p:nvSpPr>
          <p:spPr bwMode="auto">
            <a:xfrm>
              <a:off x="1645" y="501"/>
              <a:ext cx="2294" cy="1674"/>
            </a:xfrm>
            <a:custGeom>
              <a:avLst/>
              <a:gdLst>
                <a:gd name="T0" fmla="*/ 131 w 971"/>
                <a:gd name="T1" fmla="*/ 709 h 709"/>
                <a:gd name="T2" fmla="*/ 273 w 971"/>
                <a:gd name="T3" fmla="*/ 592 h 709"/>
                <a:gd name="T4" fmla="*/ 336 w 971"/>
                <a:gd name="T5" fmla="*/ 522 h 709"/>
                <a:gd name="T6" fmla="*/ 388 w 971"/>
                <a:gd name="T7" fmla="*/ 537 h 709"/>
                <a:gd name="T8" fmla="*/ 485 w 971"/>
                <a:gd name="T9" fmla="*/ 560 h 709"/>
                <a:gd name="T10" fmla="*/ 588 w 971"/>
                <a:gd name="T11" fmla="*/ 536 h 709"/>
                <a:gd name="T12" fmla="*/ 635 w 971"/>
                <a:gd name="T13" fmla="*/ 522 h 709"/>
                <a:gd name="T14" fmla="*/ 694 w 971"/>
                <a:gd name="T15" fmla="*/ 589 h 709"/>
                <a:gd name="T16" fmla="*/ 840 w 971"/>
                <a:gd name="T17" fmla="*/ 709 h 709"/>
                <a:gd name="T18" fmla="*/ 949 w 971"/>
                <a:gd name="T19" fmla="*/ 556 h 709"/>
                <a:gd name="T20" fmla="*/ 971 w 971"/>
                <a:gd name="T21" fmla="*/ 261 h 709"/>
                <a:gd name="T22" fmla="*/ 896 w 971"/>
                <a:gd name="T23" fmla="*/ 76 h 709"/>
                <a:gd name="T24" fmla="*/ 719 w 971"/>
                <a:gd name="T25" fmla="*/ 0 h 709"/>
                <a:gd name="T26" fmla="*/ 578 w 971"/>
                <a:gd name="T27" fmla="*/ 21 h 709"/>
                <a:gd name="T28" fmla="*/ 485 w 971"/>
                <a:gd name="T29" fmla="*/ 37 h 709"/>
                <a:gd name="T30" fmla="*/ 393 w 971"/>
                <a:gd name="T31" fmla="*/ 21 h 709"/>
                <a:gd name="T32" fmla="*/ 252 w 971"/>
                <a:gd name="T33" fmla="*/ 0 h 709"/>
                <a:gd name="T34" fmla="*/ 74 w 971"/>
                <a:gd name="T35" fmla="*/ 76 h 709"/>
                <a:gd name="T36" fmla="*/ 0 w 971"/>
                <a:gd name="T37" fmla="*/ 261 h 709"/>
                <a:gd name="T38" fmla="*/ 21 w 971"/>
                <a:gd name="T39" fmla="*/ 556 h 709"/>
                <a:gd name="T40" fmla="*/ 131 w 971"/>
                <a:gd name="T41" fmla="*/ 709 h 709"/>
                <a:gd name="T42" fmla="*/ 728 w 971"/>
                <a:gd name="T43" fmla="*/ 429 h 709"/>
                <a:gd name="T44" fmla="*/ 672 w 971"/>
                <a:gd name="T45" fmla="*/ 373 h 709"/>
                <a:gd name="T46" fmla="*/ 728 w 971"/>
                <a:gd name="T47" fmla="*/ 317 h 709"/>
                <a:gd name="T48" fmla="*/ 784 w 971"/>
                <a:gd name="T49" fmla="*/ 373 h 709"/>
                <a:gd name="T50" fmla="*/ 728 w 971"/>
                <a:gd name="T51" fmla="*/ 429 h 709"/>
                <a:gd name="T52" fmla="*/ 877 w 971"/>
                <a:gd name="T53" fmla="*/ 261 h 709"/>
                <a:gd name="T54" fmla="*/ 821 w 971"/>
                <a:gd name="T55" fmla="*/ 317 h 709"/>
                <a:gd name="T56" fmla="*/ 765 w 971"/>
                <a:gd name="T57" fmla="*/ 261 h 709"/>
                <a:gd name="T58" fmla="*/ 821 w 971"/>
                <a:gd name="T59" fmla="*/ 205 h 709"/>
                <a:gd name="T60" fmla="*/ 877 w 971"/>
                <a:gd name="T61" fmla="*/ 261 h 709"/>
                <a:gd name="T62" fmla="*/ 728 w 971"/>
                <a:gd name="T63" fmla="*/ 93 h 709"/>
                <a:gd name="T64" fmla="*/ 784 w 971"/>
                <a:gd name="T65" fmla="*/ 149 h 709"/>
                <a:gd name="T66" fmla="*/ 768 w 971"/>
                <a:gd name="T67" fmla="*/ 189 h 709"/>
                <a:gd name="T68" fmla="*/ 766 w 971"/>
                <a:gd name="T69" fmla="*/ 190 h 709"/>
                <a:gd name="T70" fmla="*/ 728 w 971"/>
                <a:gd name="T71" fmla="*/ 205 h 709"/>
                <a:gd name="T72" fmla="*/ 672 w 971"/>
                <a:gd name="T73" fmla="*/ 149 h 709"/>
                <a:gd name="T74" fmla="*/ 728 w 971"/>
                <a:gd name="T75" fmla="*/ 93 h 709"/>
                <a:gd name="T76" fmla="*/ 635 w 971"/>
                <a:gd name="T77" fmla="*/ 205 h 709"/>
                <a:gd name="T78" fmla="*/ 691 w 971"/>
                <a:gd name="T79" fmla="*/ 261 h 709"/>
                <a:gd name="T80" fmla="*/ 635 w 971"/>
                <a:gd name="T81" fmla="*/ 317 h 709"/>
                <a:gd name="T82" fmla="*/ 579 w 971"/>
                <a:gd name="T83" fmla="*/ 261 h 709"/>
                <a:gd name="T84" fmla="*/ 635 w 971"/>
                <a:gd name="T85" fmla="*/ 205 h 709"/>
                <a:gd name="T86" fmla="*/ 261 w 971"/>
                <a:gd name="T87" fmla="*/ 112 h 709"/>
                <a:gd name="T88" fmla="*/ 411 w 971"/>
                <a:gd name="T89" fmla="*/ 261 h 709"/>
                <a:gd name="T90" fmla="*/ 261 w 971"/>
                <a:gd name="T91" fmla="*/ 410 h 709"/>
                <a:gd name="T92" fmla="*/ 112 w 971"/>
                <a:gd name="T93" fmla="*/ 261 h 709"/>
                <a:gd name="T94" fmla="*/ 261 w 971"/>
                <a:gd name="T95" fmla="*/ 11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1" h="709">
                  <a:moveTo>
                    <a:pt x="131" y="709"/>
                  </a:moveTo>
                  <a:cubicBezTo>
                    <a:pt x="216" y="709"/>
                    <a:pt x="246" y="647"/>
                    <a:pt x="273" y="592"/>
                  </a:cubicBezTo>
                  <a:cubicBezTo>
                    <a:pt x="291" y="555"/>
                    <a:pt x="307" y="522"/>
                    <a:pt x="336" y="522"/>
                  </a:cubicBezTo>
                  <a:cubicBezTo>
                    <a:pt x="348" y="522"/>
                    <a:pt x="367" y="529"/>
                    <a:pt x="388" y="537"/>
                  </a:cubicBezTo>
                  <a:cubicBezTo>
                    <a:pt x="418" y="547"/>
                    <a:pt x="453" y="560"/>
                    <a:pt x="485" y="560"/>
                  </a:cubicBezTo>
                  <a:cubicBezTo>
                    <a:pt x="523" y="560"/>
                    <a:pt x="558" y="547"/>
                    <a:pt x="588" y="536"/>
                  </a:cubicBezTo>
                  <a:cubicBezTo>
                    <a:pt x="607" y="529"/>
                    <a:pt x="624" y="522"/>
                    <a:pt x="635" y="522"/>
                  </a:cubicBezTo>
                  <a:cubicBezTo>
                    <a:pt x="660" y="522"/>
                    <a:pt x="676" y="554"/>
                    <a:pt x="694" y="589"/>
                  </a:cubicBezTo>
                  <a:cubicBezTo>
                    <a:pt x="722" y="645"/>
                    <a:pt x="754" y="709"/>
                    <a:pt x="840" y="709"/>
                  </a:cubicBezTo>
                  <a:cubicBezTo>
                    <a:pt x="898" y="709"/>
                    <a:pt x="931" y="646"/>
                    <a:pt x="949" y="556"/>
                  </a:cubicBezTo>
                  <a:cubicBezTo>
                    <a:pt x="966" y="472"/>
                    <a:pt x="971" y="364"/>
                    <a:pt x="971" y="261"/>
                  </a:cubicBezTo>
                  <a:cubicBezTo>
                    <a:pt x="971" y="190"/>
                    <a:pt x="943" y="124"/>
                    <a:pt x="896" y="76"/>
                  </a:cubicBezTo>
                  <a:cubicBezTo>
                    <a:pt x="852" y="29"/>
                    <a:pt x="789" y="0"/>
                    <a:pt x="719" y="0"/>
                  </a:cubicBezTo>
                  <a:cubicBezTo>
                    <a:pt x="644" y="0"/>
                    <a:pt x="610" y="11"/>
                    <a:pt x="578" y="21"/>
                  </a:cubicBezTo>
                  <a:cubicBezTo>
                    <a:pt x="553" y="29"/>
                    <a:pt x="529" y="37"/>
                    <a:pt x="485" y="37"/>
                  </a:cubicBezTo>
                  <a:cubicBezTo>
                    <a:pt x="442" y="37"/>
                    <a:pt x="418" y="29"/>
                    <a:pt x="393" y="21"/>
                  </a:cubicBezTo>
                  <a:cubicBezTo>
                    <a:pt x="361" y="11"/>
                    <a:pt x="326" y="0"/>
                    <a:pt x="252" y="0"/>
                  </a:cubicBezTo>
                  <a:cubicBezTo>
                    <a:pt x="181" y="0"/>
                    <a:pt x="119" y="29"/>
                    <a:pt x="74" y="76"/>
                  </a:cubicBezTo>
                  <a:cubicBezTo>
                    <a:pt x="28" y="124"/>
                    <a:pt x="0" y="190"/>
                    <a:pt x="0" y="261"/>
                  </a:cubicBezTo>
                  <a:cubicBezTo>
                    <a:pt x="0" y="364"/>
                    <a:pt x="5" y="472"/>
                    <a:pt x="21" y="556"/>
                  </a:cubicBezTo>
                  <a:cubicBezTo>
                    <a:pt x="40" y="646"/>
                    <a:pt x="73" y="709"/>
                    <a:pt x="131" y="709"/>
                  </a:cubicBezTo>
                  <a:close/>
                  <a:moveTo>
                    <a:pt x="728" y="429"/>
                  </a:moveTo>
                  <a:cubicBezTo>
                    <a:pt x="697" y="429"/>
                    <a:pt x="672" y="404"/>
                    <a:pt x="672" y="373"/>
                  </a:cubicBezTo>
                  <a:cubicBezTo>
                    <a:pt x="672" y="342"/>
                    <a:pt x="697" y="317"/>
                    <a:pt x="728" y="317"/>
                  </a:cubicBezTo>
                  <a:cubicBezTo>
                    <a:pt x="759" y="317"/>
                    <a:pt x="784" y="342"/>
                    <a:pt x="784" y="373"/>
                  </a:cubicBezTo>
                  <a:cubicBezTo>
                    <a:pt x="784" y="404"/>
                    <a:pt x="759" y="429"/>
                    <a:pt x="728" y="429"/>
                  </a:cubicBezTo>
                  <a:close/>
                  <a:moveTo>
                    <a:pt x="877" y="261"/>
                  </a:moveTo>
                  <a:cubicBezTo>
                    <a:pt x="877" y="292"/>
                    <a:pt x="852" y="317"/>
                    <a:pt x="821" y="317"/>
                  </a:cubicBezTo>
                  <a:cubicBezTo>
                    <a:pt x="790" y="317"/>
                    <a:pt x="765" y="292"/>
                    <a:pt x="765" y="261"/>
                  </a:cubicBezTo>
                  <a:cubicBezTo>
                    <a:pt x="765" y="230"/>
                    <a:pt x="790" y="205"/>
                    <a:pt x="821" y="205"/>
                  </a:cubicBezTo>
                  <a:cubicBezTo>
                    <a:pt x="852" y="205"/>
                    <a:pt x="877" y="230"/>
                    <a:pt x="877" y="261"/>
                  </a:cubicBezTo>
                  <a:close/>
                  <a:moveTo>
                    <a:pt x="728" y="93"/>
                  </a:moveTo>
                  <a:cubicBezTo>
                    <a:pt x="759" y="93"/>
                    <a:pt x="784" y="118"/>
                    <a:pt x="784" y="149"/>
                  </a:cubicBezTo>
                  <a:cubicBezTo>
                    <a:pt x="784" y="165"/>
                    <a:pt x="778" y="179"/>
                    <a:pt x="768" y="189"/>
                  </a:cubicBezTo>
                  <a:cubicBezTo>
                    <a:pt x="767" y="189"/>
                    <a:pt x="767" y="189"/>
                    <a:pt x="766" y="190"/>
                  </a:cubicBezTo>
                  <a:cubicBezTo>
                    <a:pt x="756" y="199"/>
                    <a:pt x="743" y="205"/>
                    <a:pt x="728" y="205"/>
                  </a:cubicBezTo>
                  <a:cubicBezTo>
                    <a:pt x="697" y="205"/>
                    <a:pt x="672" y="180"/>
                    <a:pt x="672" y="149"/>
                  </a:cubicBezTo>
                  <a:cubicBezTo>
                    <a:pt x="672" y="118"/>
                    <a:pt x="697" y="93"/>
                    <a:pt x="728" y="93"/>
                  </a:cubicBezTo>
                  <a:close/>
                  <a:moveTo>
                    <a:pt x="635" y="205"/>
                  </a:moveTo>
                  <a:cubicBezTo>
                    <a:pt x="666" y="205"/>
                    <a:pt x="691" y="230"/>
                    <a:pt x="691" y="261"/>
                  </a:cubicBezTo>
                  <a:cubicBezTo>
                    <a:pt x="691" y="292"/>
                    <a:pt x="665" y="317"/>
                    <a:pt x="635" y="317"/>
                  </a:cubicBezTo>
                  <a:cubicBezTo>
                    <a:pt x="604" y="317"/>
                    <a:pt x="579" y="292"/>
                    <a:pt x="579" y="261"/>
                  </a:cubicBezTo>
                  <a:cubicBezTo>
                    <a:pt x="579" y="230"/>
                    <a:pt x="604" y="205"/>
                    <a:pt x="635" y="205"/>
                  </a:cubicBezTo>
                  <a:close/>
                  <a:moveTo>
                    <a:pt x="261" y="112"/>
                  </a:moveTo>
                  <a:cubicBezTo>
                    <a:pt x="344" y="112"/>
                    <a:pt x="411" y="179"/>
                    <a:pt x="411" y="261"/>
                  </a:cubicBezTo>
                  <a:cubicBezTo>
                    <a:pt x="411" y="344"/>
                    <a:pt x="344" y="410"/>
                    <a:pt x="261" y="410"/>
                  </a:cubicBezTo>
                  <a:cubicBezTo>
                    <a:pt x="179" y="410"/>
                    <a:pt x="112" y="344"/>
                    <a:pt x="112" y="261"/>
                  </a:cubicBezTo>
                  <a:cubicBezTo>
                    <a:pt x="112" y="179"/>
                    <a:pt x="179" y="112"/>
                    <a:pt x="261"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1" name="Freeform 42">
              <a:extLst>
                <a:ext uri="{FF2B5EF4-FFF2-40B4-BE49-F238E27FC236}">
                  <a16:creationId xmlns:a16="http://schemas.microsoft.com/office/drawing/2014/main" id="{296FB0B7-778D-444B-9A4A-BA912F33D3D1}"/>
                </a:ext>
              </a:extLst>
            </p:cNvPr>
            <p:cNvSpPr>
              <a:spLocks/>
            </p:cNvSpPr>
            <p:nvPr/>
          </p:nvSpPr>
          <p:spPr bwMode="auto">
            <a:xfrm>
              <a:off x="4605" y="2341"/>
              <a:ext cx="739" cy="1479"/>
            </a:xfrm>
            <a:custGeom>
              <a:avLst/>
              <a:gdLst>
                <a:gd name="T0" fmla="*/ 0 w 313"/>
                <a:gd name="T1" fmla="*/ 0 h 626"/>
                <a:gd name="T2" fmla="*/ 0 w 313"/>
                <a:gd name="T3" fmla="*/ 626 h 626"/>
                <a:gd name="T4" fmla="*/ 313 w 313"/>
                <a:gd name="T5" fmla="*/ 626 h 626"/>
                <a:gd name="T6" fmla="*/ 313 w 313"/>
                <a:gd name="T7" fmla="*/ 0 h 626"/>
                <a:gd name="T8" fmla="*/ 0 w 313"/>
                <a:gd name="T9" fmla="*/ 0 h 626"/>
              </a:gdLst>
              <a:ahLst/>
              <a:cxnLst>
                <a:cxn ang="0">
                  <a:pos x="T0" y="T1"/>
                </a:cxn>
                <a:cxn ang="0">
                  <a:pos x="T2" y="T3"/>
                </a:cxn>
                <a:cxn ang="0">
                  <a:pos x="T4" y="T5"/>
                </a:cxn>
                <a:cxn ang="0">
                  <a:pos x="T6" y="T7"/>
                </a:cxn>
                <a:cxn ang="0">
                  <a:pos x="T8" y="T9"/>
                </a:cxn>
              </a:cxnLst>
              <a:rect l="0" t="0" r="r" b="b"/>
              <a:pathLst>
                <a:path w="313" h="626">
                  <a:moveTo>
                    <a:pt x="0" y="0"/>
                  </a:moveTo>
                  <a:cubicBezTo>
                    <a:pt x="0" y="208"/>
                    <a:pt x="0" y="417"/>
                    <a:pt x="0" y="626"/>
                  </a:cubicBezTo>
                  <a:cubicBezTo>
                    <a:pt x="104" y="626"/>
                    <a:pt x="208" y="626"/>
                    <a:pt x="313" y="626"/>
                  </a:cubicBezTo>
                  <a:cubicBezTo>
                    <a:pt x="313" y="417"/>
                    <a:pt x="313" y="208"/>
                    <a:pt x="313" y="0"/>
                  </a:cubicBezTo>
                  <a:cubicBezTo>
                    <a:pt x="208" y="0"/>
                    <a:pt x="10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2" name="Freeform 43">
              <a:extLst>
                <a:ext uri="{FF2B5EF4-FFF2-40B4-BE49-F238E27FC236}">
                  <a16:creationId xmlns:a16="http://schemas.microsoft.com/office/drawing/2014/main" id="{AFB149F9-7C1C-451A-9B66-9513857617A0}"/>
                </a:ext>
              </a:extLst>
            </p:cNvPr>
            <p:cNvSpPr>
              <a:spLocks noEditPoints="1"/>
            </p:cNvSpPr>
            <p:nvPr/>
          </p:nvSpPr>
          <p:spPr bwMode="auto">
            <a:xfrm>
              <a:off x="417" y="2341"/>
              <a:ext cx="4065" cy="1479"/>
            </a:xfrm>
            <a:custGeom>
              <a:avLst/>
              <a:gdLst>
                <a:gd name="T0" fmla="*/ 0 w 1721"/>
                <a:gd name="T1" fmla="*/ 626 h 626"/>
                <a:gd name="T2" fmla="*/ 1721 w 1721"/>
                <a:gd name="T3" fmla="*/ 626 h 626"/>
                <a:gd name="T4" fmla="*/ 1721 w 1721"/>
                <a:gd name="T5" fmla="*/ 0 h 626"/>
                <a:gd name="T6" fmla="*/ 0 w 1721"/>
                <a:gd name="T7" fmla="*/ 0 h 626"/>
                <a:gd name="T8" fmla="*/ 0 w 1721"/>
                <a:gd name="T9" fmla="*/ 626 h 626"/>
                <a:gd name="T10" fmla="*/ 623 w 1721"/>
                <a:gd name="T11" fmla="*/ 289 h 626"/>
                <a:gd name="T12" fmla="*/ 1640 w 1721"/>
                <a:gd name="T13" fmla="*/ 289 h 626"/>
                <a:gd name="T14" fmla="*/ 1640 w 1721"/>
                <a:gd name="T15" fmla="*/ 336 h 626"/>
                <a:gd name="T16" fmla="*/ 623 w 1721"/>
                <a:gd name="T17" fmla="*/ 336 h 626"/>
                <a:gd name="T18" fmla="*/ 623 w 1721"/>
                <a:gd name="T19" fmla="*/ 289 h 626"/>
                <a:gd name="T20" fmla="*/ 417 w 1721"/>
                <a:gd name="T21" fmla="*/ 209 h 626"/>
                <a:gd name="T22" fmla="*/ 521 w 1721"/>
                <a:gd name="T23" fmla="*/ 313 h 626"/>
                <a:gd name="T24" fmla="*/ 417 w 1721"/>
                <a:gd name="T25" fmla="*/ 417 h 626"/>
                <a:gd name="T26" fmla="*/ 313 w 1721"/>
                <a:gd name="T27" fmla="*/ 313 h 626"/>
                <a:gd name="T28" fmla="*/ 417 w 1721"/>
                <a:gd name="T29" fmla="*/ 209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1" h="626">
                  <a:moveTo>
                    <a:pt x="0" y="626"/>
                  </a:moveTo>
                  <a:cubicBezTo>
                    <a:pt x="1721" y="626"/>
                    <a:pt x="1721" y="626"/>
                    <a:pt x="1721" y="626"/>
                  </a:cubicBezTo>
                  <a:cubicBezTo>
                    <a:pt x="1721" y="0"/>
                    <a:pt x="1721" y="0"/>
                    <a:pt x="1721" y="0"/>
                  </a:cubicBezTo>
                  <a:cubicBezTo>
                    <a:pt x="0" y="0"/>
                    <a:pt x="0" y="0"/>
                    <a:pt x="0" y="0"/>
                  </a:cubicBezTo>
                  <a:cubicBezTo>
                    <a:pt x="0" y="209"/>
                    <a:pt x="0" y="417"/>
                    <a:pt x="0" y="626"/>
                  </a:cubicBezTo>
                  <a:close/>
                  <a:moveTo>
                    <a:pt x="623" y="289"/>
                  </a:moveTo>
                  <a:cubicBezTo>
                    <a:pt x="962" y="289"/>
                    <a:pt x="1301" y="289"/>
                    <a:pt x="1640" y="289"/>
                  </a:cubicBezTo>
                  <a:cubicBezTo>
                    <a:pt x="1640" y="305"/>
                    <a:pt x="1640" y="321"/>
                    <a:pt x="1640" y="336"/>
                  </a:cubicBezTo>
                  <a:cubicBezTo>
                    <a:pt x="1301" y="336"/>
                    <a:pt x="962" y="336"/>
                    <a:pt x="623" y="336"/>
                  </a:cubicBezTo>
                  <a:cubicBezTo>
                    <a:pt x="623" y="321"/>
                    <a:pt x="623" y="305"/>
                    <a:pt x="623" y="289"/>
                  </a:cubicBezTo>
                  <a:close/>
                  <a:moveTo>
                    <a:pt x="417" y="209"/>
                  </a:moveTo>
                  <a:cubicBezTo>
                    <a:pt x="474" y="209"/>
                    <a:pt x="521" y="256"/>
                    <a:pt x="521" y="313"/>
                  </a:cubicBezTo>
                  <a:cubicBezTo>
                    <a:pt x="521" y="370"/>
                    <a:pt x="474" y="417"/>
                    <a:pt x="417" y="417"/>
                  </a:cubicBezTo>
                  <a:cubicBezTo>
                    <a:pt x="360" y="417"/>
                    <a:pt x="313" y="370"/>
                    <a:pt x="313" y="313"/>
                  </a:cubicBezTo>
                  <a:cubicBezTo>
                    <a:pt x="313" y="256"/>
                    <a:pt x="360" y="209"/>
                    <a:pt x="417"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grpSp>
        <p:nvGrpSpPr>
          <p:cNvPr id="12" name="Group 27">
            <a:extLst>
              <a:ext uri="{FF2B5EF4-FFF2-40B4-BE49-F238E27FC236}">
                <a16:creationId xmlns:a16="http://schemas.microsoft.com/office/drawing/2014/main" id="{7819EB87-0473-49D5-86A4-A24E2095F254}"/>
              </a:ext>
            </a:extLst>
          </p:cNvPr>
          <p:cNvGrpSpPr>
            <a:grpSpLocks noChangeAspect="1"/>
          </p:cNvGrpSpPr>
          <p:nvPr>
            <p:custDataLst>
              <p:tags r:id="rId3"/>
            </p:custDataLst>
          </p:nvPr>
        </p:nvGrpSpPr>
        <p:grpSpPr bwMode="auto">
          <a:xfrm>
            <a:off x="6308931" y="2302022"/>
            <a:ext cx="491906" cy="490105"/>
            <a:chOff x="1383" y="962"/>
            <a:chExt cx="273" cy="272"/>
          </a:xfrm>
          <a:solidFill>
            <a:schemeClr val="bg1"/>
          </a:solidFill>
        </p:grpSpPr>
        <p:sp>
          <p:nvSpPr>
            <p:cNvPr id="13" name="Freeform 28">
              <a:extLst>
                <a:ext uri="{FF2B5EF4-FFF2-40B4-BE49-F238E27FC236}">
                  <a16:creationId xmlns:a16="http://schemas.microsoft.com/office/drawing/2014/main" id="{276416E8-AFA4-4E52-857A-EEF8E41D2DF9}"/>
                </a:ext>
              </a:extLst>
            </p:cNvPr>
            <p:cNvSpPr>
              <a:spLocks noEditPoints="1"/>
            </p:cNvSpPr>
            <p:nvPr/>
          </p:nvSpPr>
          <p:spPr bwMode="auto">
            <a:xfrm>
              <a:off x="1490" y="1081"/>
              <a:ext cx="101" cy="84"/>
            </a:xfrm>
            <a:custGeom>
              <a:avLst/>
              <a:gdLst>
                <a:gd name="T0" fmla="*/ 634 w 773"/>
                <a:gd name="T1" fmla="*/ 579 h 642"/>
                <a:gd name="T2" fmla="*/ 773 w 773"/>
                <a:gd name="T3" fmla="*/ 118 h 642"/>
                <a:gd name="T4" fmla="*/ 773 w 773"/>
                <a:gd name="T5" fmla="*/ 0 h 642"/>
                <a:gd name="T6" fmla="*/ 642 w 773"/>
                <a:gd name="T7" fmla="*/ 0 h 642"/>
                <a:gd name="T8" fmla="*/ 550 w 773"/>
                <a:gd name="T9" fmla="*/ 92 h 642"/>
                <a:gd name="T10" fmla="*/ 555 w 773"/>
                <a:gd name="T11" fmla="*/ 92 h 642"/>
                <a:gd name="T12" fmla="*/ 555 w 773"/>
                <a:gd name="T13" fmla="*/ 218 h 642"/>
                <a:gd name="T14" fmla="*/ 440 w 773"/>
                <a:gd name="T15" fmla="*/ 218 h 642"/>
                <a:gd name="T16" fmla="*/ 440 w 773"/>
                <a:gd name="T17" fmla="*/ 202 h 642"/>
                <a:gd name="T18" fmla="*/ 356 w 773"/>
                <a:gd name="T19" fmla="*/ 286 h 642"/>
                <a:gd name="T20" fmla="*/ 372 w 773"/>
                <a:gd name="T21" fmla="*/ 286 h 642"/>
                <a:gd name="T22" fmla="*/ 372 w 773"/>
                <a:gd name="T23" fmla="*/ 401 h 642"/>
                <a:gd name="T24" fmla="*/ 257 w 773"/>
                <a:gd name="T25" fmla="*/ 401 h 642"/>
                <a:gd name="T26" fmla="*/ 257 w 773"/>
                <a:gd name="T27" fmla="*/ 385 h 642"/>
                <a:gd name="T28" fmla="*/ 172 w 773"/>
                <a:gd name="T29" fmla="*/ 470 h 642"/>
                <a:gd name="T30" fmla="*/ 189 w 773"/>
                <a:gd name="T31" fmla="*/ 470 h 642"/>
                <a:gd name="T32" fmla="*/ 189 w 773"/>
                <a:gd name="T33" fmla="*/ 573 h 642"/>
                <a:gd name="T34" fmla="*/ 74 w 773"/>
                <a:gd name="T35" fmla="*/ 573 h 642"/>
                <a:gd name="T36" fmla="*/ 74 w 773"/>
                <a:gd name="T37" fmla="*/ 568 h 642"/>
                <a:gd name="T38" fmla="*/ 0 w 773"/>
                <a:gd name="T39" fmla="*/ 642 h 642"/>
                <a:gd name="T40" fmla="*/ 566 w 773"/>
                <a:gd name="T41" fmla="*/ 642 h 642"/>
                <a:gd name="T42" fmla="*/ 634 w 773"/>
                <a:gd name="T43" fmla="*/ 579 h 642"/>
                <a:gd name="T44" fmla="*/ 624 w 773"/>
                <a:gd name="T45" fmla="*/ 92 h 642"/>
                <a:gd name="T46" fmla="*/ 704 w 773"/>
                <a:gd name="T47" fmla="*/ 92 h 642"/>
                <a:gd name="T48" fmla="*/ 704 w 773"/>
                <a:gd name="T49" fmla="*/ 108 h 642"/>
                <a:gd name="T50" fmla="*/ 671 w 773"/>
                <a:gd name="T51" fmla="*/ 218 h 642"/>
                <a:gd name="T52" fmla="*/ 624 w 773"/>
                <a:gd name="T53" fmla="*/ 218 h 642"/>
                <a:gd name="T54" fmla="*/ 624 w 773"/>
                <a:gd name="T55" fmla="*/ 92 h 642"/>
                <a:gd name="T56" fmla="*/ 624 w 773"/>
                <a:gd name="T57" fmla="*/ 286 h 642"/>
                <a:gd name="T58" fmla="*/ 650 w 773"/>
                <a:gd name="T59" fmla="*/ 286 h 642"/>
                <a:gd name="T60" fmla="*/ 624 w 773"/>
                <a:gd name="T61" fmla="*/ 376 h 642"/>
                <a:gd name="T62" fmla="*/ 624 w 773"/>
                <a:gd name="T63" fmla="*/ 286 h 642"/>
                <a:gd name="T64" fmla="*/ 372 w 773"/>
                <a:gd name="T65" fmla="*/ 573 h 642"/>
                <a:gd name="T66" fmla="*/ 257 w 773"/>
                <a:gd name="T67" fmla="*/ 573 h 642"/>
                <a:gd name="T68" fmla="*/ 257 w 773"/>
                <a:gd name="T69" fmla="*/ 470 h 642"/>
                <a:gd name="T70" fmla="*/ 372 w 773"/>
                <a:gd name="T71" fmla="*/ 470 h 642"/>
                <a:gd name="T72" fmla="*/ 372 w 773"/>
                <a:gd name="T73" fmla="*/ 573 h 642"/>
                <a:gd name="T74" fmla="*/ 555 w 773"/>
                <a:gd name="T75" fmla="*/ 573 h 642"/>
                <a:gd name="T76" fmla="*/ 440 w 773"/>
                <a:gd name="T77" fmla="*/ 573 h 642"/>
                <a:gd name="T78" fmla="*/ 440 w 773"/>
                <a:gd name="T79" fmla="*/ 470 h 642"/>
                <a:gd name="T80" fmla="*/ 555 w 773"/>
                <a:gd name="T81" fmla="*/ 470 h 642"/>
                <a:gd name="T82" fmla="*/ 555 w 773"/>
                <a:gd name="T83" fmla="*/ 573 h 642"/>
                <a:gd name="T84" fmla="*/ 555 w 773"/>
                <a:gd name="T85" fmla="*/ 401 h 642"/>
                <a:gd name="T86" fmla="*/ 440 w 773"/>
                <a:gd name="T87" fmla="*/ 401 h 642"/>
                <a:gd name="T88" fmla="*/ 440 w 773"/>
                <a:gd name="T89" fmla="*/ 286 h 642"/>
                <a:gd name="T90" fmla="*/ 555 w 773"/>
                <a:gd name="T91" fmla="*/ 286 h 642"/>
                <a:gd name="T92" fmla="*/ 555 w 773"/>
                <a:gd name="T93" fmla="*/ 401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3" h="642">
                  <a:moveTo>
                    <a:pt x="634" y="579"/>
                  </a:moveTo>
                  <a:cubicBezTo>
                    <a:pt x="773" y="118"/>
                    <a:pt x="773" y="118"/>
                    <a:pt x="773" y="118"/>
                  </a:cubicBezTo>
                  <a:cubicBezTo>
                    <a:pt x="773" y="0"/>
                    <a:pt x="773" y="0"/>
                    <a:pt x="773" y="0"/>
                  </a:cubicBezTo>
                  <a:cubicBezTo>
                    <a:pt x="642" y="0"/>
                    <a:pt x="642" y="0"/>
                    <a:pt x="642" y="0"/>
                  </a:cubicBezTo>
                  <a:cubicBezTo>
                    <a:pt x="550" y="92"/>
                    <a:pt x="550" y="92"/>
                    <a:pt x="550" y="92"/>
                  </a:cubicBezTo>
                  <a:cubicBezTo>
                    <a:pt x="555" y="92"/>
                    <a:pt x="555" y="92"/>
                    <a:pt x="555" y="92"/>
                  </a:cubicBezTo>
                  <a:cubicBezTo>
                    <a:pt x="555" y="218"/>
                    <a:pt x="555" y="218"/>
                    <a:pt x="555" y="218"/>
                  </a:cubicBezTo>
                  <a:cubicBezTo>
                    <a:pt x="440" y="218"/>
                    <a:pt x="440" y="218"/>
                    <a:pt x="440" y="218"/>
                  </a:cubicBezTo>
                  <a:cubicBezTo>
                    <a:pt x="440" y="202"/>
                    <a:pt x="440" y="202"/>
                    <a:pt x="440" y="202"/>
                  </a:cubicBezTo>
                  <a:cubicBezTo>
                    <a:pt x="356" y="286"/>
                    <a:pt x="356" y="286"/>
                    <a:pt x="356" y="286"/>
                  </a:cubicBezTo>
                  <a:cubicBezTo>
                    <a:pt x="372" y="286"/>
                    <a:pt x="372" y="286"/>
                    <a:pt x="372" y="286"/>
                  </a:cubicBezTo>
                  <a:cubicBezTo>
                    <a:pt x="372" y="401"/>
                    <a:pt x="372" y="401"/>
                    <a:pt x="372" y="401"/>
                  </a:cubicBezTo>
                  <a:cubicBezTo>
                    <a:pt x="257" y="401"/>
                    <a:pt x="257" y="401"/>
                    <a:pt x="257" y="401"/>
                  </a:cubicBezTo>
                  <a:cubicBezTo>
                    <a:pt x="257" y="385"/>
                    <a:pt x="257" y="385"/>
                    <a:pt x="257" y="385"/>
                  </a:cubicBezTo>
                  <a:cubicBezTo>
                    <a:pt x="172" y="470"/>
                    <a:pt x="172" y="470"/>
                    <a:pt x="172" y="470"/>
                  </a:cubicBezTo>
                  <a:cubicBezTo>
                    <a:pt x="189" y="470"/>
                    <a:pt x="189" y="470"/>
                    <a:pt x="189" y="470"/>
                  </a:cubicBezTo>
                  <a:cubicBezTo>
                    <a:pt x="189" y="573"/>
                    <a:pt x="189" y="573"/>
                    <a:pt x="189" y="573"/>
                  </a:cubicBezTo>
                  <a:cubicBezTo>
                    <a:pt x="74" y="573"/>
                    <a:pt x="74" y="573"/>
                    <a:pt x="74" y="573"/>
                  </a:cubicBezTo>
                  <a:cubicBezTo>
                    <a:pt x="74" y="568"/>
                    <a:pt x="74" y="568"/>
                    <a:pt x="74" y="568"/>
                  </a:cubicBezTo>
                  <a:cubicBezTo>
                    <a:pt x="0" y="642"/>
                    <a:pt x="0" y="642"/>
                    <a:pt x="0" y="642"/>
                  </a:cubicBezTo>
                  <a:cubicBezTo>
                    <a:pt x="566" y="642"/>
                    <a:pt x="566" y="642"/>
                    <a:pt x="566" y="642"/>
                  </a:cubicBezTo>
                  <a:cubicBezTo>
                    <a:pt x="604" y="642"/>
                    <a:pt x="624" y="612"/>
                    <a:pt x="634" y="579"/>
                  </a:cubicBezTo>
                  <a:close/>
                  <a:moveTo>
                    <a:pt x="624" y="92"/>
                  </a:moveTo>
                  <a:cubicBezTo>
                    <a:pt x="704" y="92"/>
                    <a:pt x="704" y="92"/>
                    <a:pt x="704" y="92"/>
                  </a:cubicBezTo>
                  <a:cubicBezTo>
                    <a:pt x="704" y="108"/>
                    <a:pt x="704" y="108"/>
                    <a:pt x="704" y="108"/>
                  </a:cubicBezTo>
                  <a:cubicBezTo>
                    <a:pt x="671" y="218"/>
                    <a:pt x="671" y="218"/>
                    <a:pt x="671" y="218"/>
                  </a:cubicBezTo>
                  <a:cubicBezTo>
                    <a:pt x="624" y="218"/>
                    <a:pt x="624" y="218"/>
                    <a:pt x="624" y="218"/>
                  </a:cubicBezTo>
                  <a:lnTo>
                    <a:pt x="624" y="92"/>
                  </a:lnTo>
                  <a:close/>
                  <a:moveTo>
                    <a:pt x="624" y="286"/>
                  </a:moveTo>
                  <a:cubicBezTo>
                    <a:pt x="650" y="286"/>
                    <a:pt x="650" y="286"/>
                    <a:pt x="650" y="286"/>
                  </a:cubicBezTo>
                  <a:cubicBezTo>
                    <a:pt x="624" y="376"/>
                    <a:pt x="624" y="376"/>
                    <a:pt x="624" y="376"/>
                  </a:cubicBezTo>
                  <a:lnTo>
                    <a:pt x="624" y="286"/>
                  </a:lnTo>
                  <a:close/>
                  <a:moveTo>
                    <a:pt x="372" y="573"/>
                  </a:moveTo>
                  <a:cubicBezTo>
                    <a:pt x="257" y="573"/>
                    <a:pt x="257" y="573"/>
                    <a:pt x="257" y="573"/>
                  </a:cubicBezTo>
                  <a:cubicBezTo>
                    <a:pt x="257" y="470"/>
                    <a:pt x="257" y="470"/>
                    <a:pt x="257" y="470"/>
                  </a:cubicBezTo>
                  <a:cubicBezTo>
                    <a:pt x="372" y="470"/>
                    <a:pt x="372" y="470"/>
                    <a:pt x="372" y="470"/>
                  </a:cubicBezTo>
                  <a:lnTo>
                    <a:pt x="372" y="573"/>
                  </a:lnTo>
                  <a:close/>
                  <a:moveTo>
                    <a:pt x="555" y="573"/>
                  </a:moveTo>
                  <a:cubicBezTo>
                    <a:pt x="440" y="573"/>
                    <a:pt x="440" y="573"/>
                    <a:pt x="440" y="573"/>
                  </a:cubicBezTo>
                  <a:cubicBezTo>
                    <a:pt x="440" y="470"/>
                    <a:pt x="440" y="470"/>
                    <a:pt x="440" y="470"/>
                  </a:cubicBezTo>
                  <a:cubicBezTo>
                    <a:pt x="555" y="470"/>
                    <a:pt x="555" y="470"/>
                    <a:pt x="555" y="470"/>
                  </a:cubicBezTo>
                  <a:lnTo>
                    <a:pt x="555" y="573"/>
                  </a:lnTo>
                  <a:close/>
                  <a:moveTo>
                    <a:pt x="555" y="401"/>
                  </a:moveTo>
                  <a:cubicBezTo>
                    <a:pt x="440" y="401"/>
                    <a:pt x="440" y="401"/>
                    <a:pt x="440" y="401"/>
                  </a:cubicBezTo>
                  <a:cubicBezTo>
                    <a:pt x="440" y="286"/>
                    <a:pt x="440" y="286"/>
                    <a:pt x="440" y="286"/>
                  </a:cubicBezTo>
                  <a:cubicBezTo>
                    <a:pt x="555" y="286"/>
                    <a:pt x="555" y="286"/>
                    <a:pt x="555" y="286"/>
                  </a:cubicBezTo>
                  <a:lnTo>
                    <a:pt x="555" y="4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4" name="Freeform 29">
              <a:extLst>
                <a:ext uri="{FF2B5EF4-FFF2-40B4-BE49-F238E27FC236}">
                  <a16:creationId xmlns:a16="http://schemas.microsoft.com/office/drawing/2014/main" id="{1D863A64-21A6-4DA3-8DF7-0D02F1ACBA28}"/>
                </a:ext>
              </a:extLst>
            </p:cNvPr>
            <p:cNvSpPr>
              <a:spLocks noEditPoints="1"/>
            </p:cNvSpPr>
            <p:nvPr/>
          </p:nvSpPr>
          <p:spPr bwMode="auto">
            <a:xfrm>
              <a:off x="1447" y="1081"/>
              <a:ext cx="53" cy="44"/>
            </a:xfrm>
            <a:custGeom>
              <a:avLst/>
              <a:gdLst>
                <a:gd name="T0" fmla="*/ 0 w 53"/>
                <a:gd name="T1" fmla="*/ 15 h 44"/>
                <a:gd name="T2" fmla="*/ 8 w 53"/>
                <a:gd name="T3" fmla="*/ 44 h 44"/>
                <a:gd name="T4" fmla="*/ 28 w 53"/>
                <a:gd name="T5" fmla="*/ 24 h 44"/>
                <a:gd name="T6" fmla="*/ 28 w 53"/>
                <a:gd name="T7" fmla="*/ 12 h 44"/>
                <a:gd name="T8" fmla="*/ 41 w 53"/>
                <a:gd name="T9" fmla="*/ 12 h 44"/>
                <a:gd name="T10" fmla="*/ 53 w 53"/>
                <a:gd name="T11" fmla="*/ 0 h 44"/>
                <a:gd name="T12" fmla="*/ 0 w 53"/>
                <a:gd name="T13" fmla="*/ 0 h 44"/>
                <a:gd name="T14" fmla="*/ 0 w 53"/>
                <a:gd name="T15" fmla="*/ 15 h 44"/>
                <a:gd name="T16" fmla="*/ 0 w 53"/>
                <a:gd name="T17" fmla="*/ 15 h 44"/>
                <a:gd name="T18" fmla="*/ 9 w 53"/>
                <a:gd name="T19" fmla="*/ 12 h 44"/>
                <a:gd name="T20" fmla="*/ 9 w 53"/>
                <a:gd name="T21" fmla="*/ 12 h 44"/>
                <a:gd name="T22" fmla="*/ 19 w 53"/>
                <a:gd name="T23" fmla="*/ 12 h 44"/>
                <a:gd name="T24" fmla="*/ 19 w 53"/>
                <a:gd name="T25" fmla="*/ 29 h 44"/>
                <a:gd name="T26" fmla="*/ 13 w 53"/>
                <a:gd name="T27" fmla="*/ 29 h 44"/>
                <a:gd name="T28" fmla="*/ 9 w 53"/>
                <a:gd name="T29" fmla="*/ 14 h 44"/>
                <a:gd name="T30" fmla="*/ 9 w 53"/>
                <a:gd name="T31"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44">
                  <a:moveTo>
                    <a:pt x="0" y="15"/>
                  </a:moveTo>
                  <a:lnTo>
                    <a:pt x="8" y="44"/>
                  </a:lnTo>
                  <a:lnTo>
                    <a:pt x="28" y="24"/>
                  </a:lnTo>
                  <a:lnTo>
                    <a:pt x="28" y="12"/>
                  </a:lnTo>
                  <a:lnTo>
                    <a:pt x="41" y="12"/>
                  </a:lnTo>
                  <a:lnTo>
                    <a:pt x="53" y="0"/>
                  </a:lnTo>
                  <a:lnTo>
                    <a:pt x="0" y="0"/>
                  </a:lnTo>
                  <a:lnTo>
                    <a:pt x="0" y="15"/>
                  </a:lnTo>
                  <a:lnTo>
                    <a:pt x="0" y="15"/>
                  </a:lnTo>
                  <a:close/>
                  <a:moveTo>
                    <a:pt x="9" y="12"/>
                  </a:moveTo>
                  <a:lnTo>
                    <a:pt x="9" y="12"/>
                  </a:lnTo>
                  <a:lnTo>
                    <a:pt x="19" y="12"/>
                  </a:lnTo>
                  <a:lnTo>
                    <a:pt x="19" y="29"/>
                  </a:lnTo>
                  <a:lnTo>
                    <a:pt x="13" y="29"/>
                  </a:lnTo>
                  <a:lnTo>
                    <a:pt x="9" y="14"/>
                  </a:lnTo>
                  <a:lnTo>
                    <a:pt x="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5" name="Freeform 30">
              <a:extLst>
                <a:ext uri="{FF2B5EF4-FFF2-40B4-BE49-F238E27FC236}">
                  <a16:creationId xmlns:a16="http://schemas.microsoft.com/office/drawing/2014/main" id="{262632C8-C557-44CA-861A-32F11E3EDEC2}"/>
                </a:ext>
              </a:extLst>
            </p:cNvPr>
            <p:cNvSpPr>
              <a:spLocks/>
            </p:cNvSpPr>
            <p:nvPr/>
          </p:nvSpPr>
          <p:spPr bwMode="auto">
            <a:xfrm>
              <a:off x="1538" y="1031"/>
              <a:ext cx="9" cy="9"/>
            </a:xfrm>
            <a:custGeom>
              <a:avLst/>
              <a:gdLst>
                <a:gd name="T0" fmla="*/ 14 w 69"/>
                <a:gd name="T1" fmla="*/ 14 h 69"/>
                <a:gd name="T2" fmla="*/ 14 w 69"/>
                <a:gd name="T3" fmla="*/ 62 h 69"/>
                <a:gd name="T4" fmla="*/ 21 w 69"/>
                <a:gd name="T5" fmla="*/ 69 h 69"/>
                <a:gd name="T6" fmla="*/ 69 w 69"/>
                <a:gd name="T7" fmla="*/ 21 h 69"/>
                <a:gd name="T8" fmla="*/ 62 w 69"/>
                <a:gd name="T9" fmla="*/ 14 h 69"/>
                <a:gd name="T10" fmla="*/ 14 w 69"/>
                <a:gd name="T11" fmla="*/ 14 h 69"/>
              </a:gdLst>
              <a:ahLst/>
              <a:cxnLst>
                <a:cxn ang="0">
                  <a:pos x="T0" y="T1"/>
                </a:cxn>
                <a:cxn ang="0">
                  <a:pos x="T2" y="T3"/>
                </a:cxn>
                <a:cxn ang="0">
                  <a:pos x="T4" y="T5"/>
                </a:cxn>
                <a:cxn ang="0">
                  <a:pos x="T6" y="T7"/>
                </a:cxn>
                <a:cxn ang="0">
                  <a:pos x="T8" y="T9"/>
                </a:cxn>
                <a:cxn ang="0">
                  <a:pos x="T10" y="T11"/>
                </a:cxn>
              </a:cxnLst>
              <a:rect l="0" t="0" r="r" b="b"/>
              <a:pathLst>
                <a:path w="69" h="69">
                  <a:moveTo>
                    <a:pt x="14" y="14"/>
                  </a:moveTo>
                  <a:cubicBezTo>
                    <a:pt x="0" y="27"/>
                    <a:pt x="0" y="49"/>
                    <a:pt x="14" y="62"/>
                  </a:cubicBezTo>
                  <a:cubicBezTo>
                    <a:pt x="21" y="69"/>
                    <a:pt x="21" y="69"/>
                    <a:pt x="21" y="69"/>
                  </a:cubicBezTo>
                  <a:cubicBezTo>
                    <a:pt x="69" y="21"/>
                    <a:pt x="69" y="21"/>
                    <a:pt x="69" y="21"/>
                  </a:cubicBezTo>
                  <a:cubicBezTo>
                    <a:pt x="62" y="14"/>
                    <a:pt x="62" y="14"/>
                    <a:pt x="62" y="14"/>
                  </a:cubicBezTo>
                  <a:cubicBezTo>
                    <a:pt x="49" y="0"/>
                    <a:pt x="27" y="0"/>
                    <a:pt x="1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6" name="Freeform 31">
              <a:extLst>
                <a:ext uri="{FF2B5EF4-FFF2-40B4-BE49-F238E27FC236}">
                  <a16:creationId xmlns:a16="http://schemas.microsoft.com/office/drawing/2014/main" id="{5028DFA6-3449-462B-9D05-220511435A26}"/>
                </a:ext>
              </a:extLst>
            </p:cNvPr>
            <p:cNvSpPr>
              <a:spLocks/>
            </p:cNvSpPr>
            <p:nvPr/>
          </p:nvSpPr>
          <p:spPr bwMode="auto">
            <a:xfrm>
              <a:off x="1449" y="1031"/>
              <a:ext cx="51" cy="44"/>
            </a:xfrm>
            <a:custGeom>
              <a:avLst/>
              <a:gdLst>
                <a:gd name="T0" fmla="*/ 371 w 384"/>
                <a:gd name="T1" fmla="*/ 62 h 336"/>
                <a:gd name="T2" fmla="*/ 371 w 384"/>
                <a:gd name="T3" fmla="*/ 14 h 336"/>
                <a:gd name="T4" fmla="*/ 322 w 384"/>
                <a:gd name="T5" fmla="*/ 14 h 336"/>
                <a:gd name="T6" fmla="*/ 0 w 384"/>
                <a:gd name="T7" fmla="*/ 336 h 336"/>
                <a:gd name="T8" fmla="*/ 97 w 384"/>
                <a:gd name="T9" fmla="*/ 336 h 336"/>
                <a:gd name="T10" fmla="*/ 371 w 384"/>
                <a:gd name="T11" fmla="*/ 62 h 336"/>
              </a:gdLst>
              <a:ahLst/>
              <a:cxnLst>
                <a:cxn ang="0">
                  <a:pos x="T0" y="T1"/>
                </a:cxn>
                <a:cxn ang="0">
                  <a:pos x="T2" y="T3"/>
                </a:cxn>
                <a:cxn ang="0">
                  <a:pos x="T4" y="T5"/>
                </a:cxn>
                <a:cxn ang="0">
                  <a:pos x="T6" y="T7"/>
                </a:cxn>
                <a:cxn ang="0">
                  <a:pos x="T8" y="T9"/>
                </a:cxn>
                <a:cxn ang="0">
                  <a:pos x="T10" y="T11"/>
                </a:cxn>
              </a:cxnLst>
              <a:rect l="0" t="0" r="r" b="b"/>
              <a:pathLst>
                <a:path w="384" h="336">
                  <a:moveTo>
                    <a:pt x="371" y="62"/>
                  </a:moveTo>
                  <a:cubicBezTo>
                    <a:pt x="384" y="49"/>
                    <a:pt x="384" y="27"/>
                    <a:pt x="371" y="14"/>
                  </a:cubicBezTo>
                  <a:cubicBezTo>
                    <a:pt x="357" y="0"/>
                    <a:pt x="335" y="0"/>
                    <a:pt x="322" y="14"/>
                  </a:cubicBezTo>
                  <a:cubicBezTo>
                    <a:pt x="0" y="336"/>
                    <a:pt x="0" y="336"/>
                    <a:pt x="0" y="336"/>
                  </a:cubicBezTo>
                  <a:cubicBezTo>
                    <a:pt x="97" y="336"/>
                    <a:pt x="97" y="336"/>
                    <a:pt x="97" y="336"/>
                  </a:cubicBezTo>
                  <a:lnTo>
                    <a:pt x="37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7" name="Freeform 32">
              <a:extLst>
                <a:ext uri="{FF2B5EF4-FFF2-40B4-BE49-F238E27FC236}">
                  <a16:creationId xmlns:a16="http://schemas.microsoft.com/office/drawing/2014/main" id="{67AD8F8C-11F4-4ED0-9C96-1CFF1E5CEDD8}"/>
                </a:ext>
              </a:extLst>
            </p:cNvPr>
            <p:cNvSpPr>
              <a:spLocks/>
            </p:cNvSpPr>
            <p:nvPr/>
          </p:nvSpPr>
          <p:spPr bwMode="auto">
            <a:xfrm>
              <a:off x="1580" y="1071"/>
              <a:ext cx="8" cy="4"/>
            </a:xfrm>
            <a:custGeom>
              <a:avLst/>
              <a:gdLst>
                <a:gd name="T0" fmla="*/ 4 w 8"/>
                <a:gd name="T1" fmla="*/ 0 h 4"/>
                <a:gd name="T2" fmla="*/ 0 w 8"/>
                <a:gd name="T3" fmla="*/ 4 h 4"/>
                <a:gd name="T4" fmla="*/ 8 w 8"/>
                <a:gd name="T5" fmla="*/ 4 h 4"/>
                <a:gd name="T6" fmla="*/ 4 w 8"/>
                <a:gd name="T7" fmla="*/ 0 h 4"/>
              </a:gdLst>
              <a:ahLst/>
              <a:cxnLst>
                <a:cxn ang="0">
                  <a:pos x="T0" y="T1"/>
                </a:cxn>
                <a:cxn ang="0">
                  <a:pos x="T2" y="T3"/>
                </a:cxn>
                <a:cxn ang="0">
                  <a:pos x="T4" y="T5"/>
                </a:cxn>
                <a:cxn ang="0">
                  <a:pos x="T6" y="T7"/>
                </a:cxn>
              </a:cxnLst>
              <a:rect l="0" t="0" r="r" b="b"/>
              <a:pathLst>
                <a:path w="8" h="4">
                  <a:moveTo>
                    <a:pt x="4" y="0"/>
                  </a:moveTo>
                  <a:lnTo>
                    <a:pt x="0" y="4"/>
                  </a:lnTo>
                  <a:lnTo>
                    <a:pt x="8"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8" name="Freeform 33">
              <a:extLst>
                <a:ext uri="{FF2B5EF4-FFF2-40B4-BE49-F238E27FC236}">
                  <a16:creationId xmlns:a16="http://schemas.microsoft.com/office/drawing/2014/main" id="{B2F515EA-5F6E-432D-B090-81010977F350}"/>
                </a:ext>
              </a:extLst>
            </p:cNvPr>
            <p:cNvSpPr>
              <a:spLocks noEditPoints="1"/>
            </p:cNvSpPr>
            <p:nvPr/>
          </p:nvSpPr>
          <p:spPr bwMode="auto">
            <a:xfrm>
              <a:off x="1383" y="962"/>
              <a:ext cx="273" cy="272"/>
            </a:xfrm>
            <a:custGeom>
              <a:avLst/>
              <a:gdLst>
                <a:gd name="T0" fmla="*/ 1775 w 2080"/>
                <a:gd name="T1" fmla="*/ 305 h 2080"/>
                <a:gd name="T2" fmla="*/ 1040 w 2080"/>
                <a:gd name="T3" fmla="*/ 0 h 2080"/>
                <a:gd name="T4" fmla="*/ 0 w 2080"/>
                <a:gd name="T5" fmla="*/ 1040 h 2080"/>
                <a:gd name="T6" fmla="*/ 304 w 2080"/>
                <a:gd name="T7" fmla="*/ 1775 h 2080"/>
                <a:gd name="T8" fmla="*/ 1040 w 2080"/>
                <a:gd name="T9" fmla="*/ 2080 h 2080"/>
                <a:gd name="T10" fmla="*/ 2080 w 2080"/>
                <a:gd name="T11" fmla="*/ 1040 h 2080"/>
                <a:gd name="T12" fmla="*/ 1775 w 2080"/>
                <a:gd name="T13" fmla="*/ 305 h 2080"/>
                <a:gd name="T14" fmla="*/ 324 w 2080"/>
                <a:gd name="T15" fmla="*/ 983 h 2080"/>
                <a:gd name="T16" fmla="*/ 984 w 2080"/>
                <a:gd name="T17" fmla="*/ 323 h 2080"/>
                <a:gd name="T18" fmla="*/ 1042 w 2080"/>
                <a:gd name="T19" fmla="*/ 320 h 2080"/>
                <a:gd name="T20" fmla="*/ 1425 w 2080"/>
                <a:gd name="T21" fmla="*/ 431 h 2080"/>
                <a:gd name="T22" fmla="*/ 432 w 2080"/>
                <a:gd name="T23" fmla="*/ 1423 h 2080"/>
                <a:gd name="T24" fmla="*/ 324 w 2080"/>
                <a:gd name="T25" fmla="*/ 983 h 2080"/>
                <a:gd name="T26" fmla="*/ 1760 w 2080"/>
                <a:gd name="T27" fmla="*/ 1098 h 2080"/>
                <a:gd name="T28" fmla="*/ 1099 w 2080"/>
                <a:gd name="T29" fmla="*/ 1758 h 2080"/>
                <a:gd name="T30" fmla="*/ 1041 w 2080"/>
                <a:gd name="T31" fmla="*/ 1760 h 2080"/>
                <a:gd name="T32" fmla="*/ 658 w 2080"/>
                <a:gd name="T33" fmla="*/ 1650 h 2080"/>
                <a:gd name="T34" fmla="*/ 1652 w 2080"/>
                <a:gd name="T35" fmla="*/ 657 h 2080"/>
                <a:gd name="T36" fmla="*/ 1760 w 2080"/>
                <a:gd name="T37" fmla="*/ 1098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0" h="2080">
                  <a:moveTo>
                    <a:pt x="1775" y="305"/>
                  </a:moveTo>
                  <a:cubicBezTo>
                    <a:pt x="1587" y="117"/>
                    <a:pt x="1327" y="0"/>
                    <a:pt x="1040" y="0"/>
                  </a:cubicBezTo>
                  <a:cubicBezTo>
                    <a:pt x="465" y="0"/>
                    <a:pt x="0" y="466"/>
                    <a:pt x="0" y="1040"/>
                  </a:cubicBezTo>
                  <a:cubicBezTo>
                    <a:pt x="0" y="1327"/>
                    <a:pt x="116" y="1587"/>
                    <a:pt x="304" y="1775"/>
                  </a:cubicBezTo>
                  <a:cubicBezTo>
                    <a:pt x="492" y="1964"/>
                    <a:pt x="752" y="2080"/>
                    <a:pt x="1040" y="2080"/>
                  </a:cubicBezTo>
                  <a:cubicBezTo>
                    <a:pt x="1614" y="2080"/>
                    <a:pt x="2080" y="1615"/>
                    <a:pt x="2080" y="1040"/>
                  </a:cubicBezTo>
                  <a:cubicBezTo>
                    <a:pt x="2080" y="753"/>
                    <a:pt x="1963" y="493"/>
                    <a:pt x="1775" y="305"/>
                  </a:cubicBezTo>
                  <a:close/>
                  <a:moveTo>
                    <a:pt x="324" y="983"/>
                  </a:moveTo>
                  <a:cubicBezTo>
                    <a:pt x="352" y="631"/>
                    <a:pt x="632" y="351"/>
                    <a:pt x="984" y="323"/>
                  </a:cubicBezTo>
                  <a:cubicBezTo>
                    <a:pt x="1004" y="321"/>
                    <a:pt x="1023" y="320"/>
                    <a:pt x="1042" y="320"/>
                  </a:cubicBezTo>
                  <a:cubicBezTo>
                    <a:pt x="1176" y="320"/>
                    <a:pt x="1309" y="357"/>
                    <a:pt x="1425" y="431"/>
                  </a:cubicBezTo>
                  <a:cubicBezTo>
                    <a:pt x="432" y="1423"/>
                    <a:pt x="432" y="1423"/>
                    <a:pt x="432" y="1423"/>
                  </a:cubicBezTo>
                  <a:cubicBezTo>
                    <a:pt x="348" y="1290"/>
                    <a:pt x="312" y="1135"/>
                    <a:pt x="324" y="983"/>
                  </a:cubicBezTo>
                  <a:close/>
                  <a:moveTo>
                    <a:pt x="1760" y="1098"/>
                  </a:moveTo>
                  <a:cubicBezTo>
                    <a:pt x="1732" y="1450"/>
                    <a:pt x="1452" y="1730"/>
                    <a:pt x="1099" y="1758"/>
                  </a:cubicBezTo>
                  <a:cubicBezTo>
                    <a:pt x="1080" y="1759"/>
                    <a:pt x="1060" y="1760"/>
                    <a:pt x="1041" y="1760"/>
                  </a:cubicBezTo>
                  <a:cubicBezTo>
                    <a:pt x="908" y="1760"/>
                    <a:pt x="775" y="1723"/>
                    <a:pt x="658" y="1650"/>
                  </a:cubicBezTo>
                  <a:cubicBezTo>
                    <a:pt x="1652" y="657"/>
                    <a:pt x="1652" y="657"/>
                    <a:pt x="1652" y="657"/>
                  </a:cubicBezTo>
                  <a:cubicBezTo>
                    <a:pt x="1736" y="790"/>
                    <a:pt x="1772" y="945"/>
                    <a:pt x="1760" y="10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grpSp>
      <p:sp>
        <p:nvSpPr>
          <p:cNvPr id="23" name="Freeform 26">
            <a:extLst>
              <a:ext uri="{FF2B5EF4-FFF2-40B4-BE49-F238E27FC236}">
                <a16:creationId xmlns:a16="http://schemas.microsoft.com/office/drawing/2014/main" id="{F11DD740-E303-4F44-82AD-DAE46CEDCDE9}"/>
              </a:ext>
            </a:extLst>
          </p:cNvPr>
          <p:cNvSpPr>
            <a:spLocks noChangeAspect="1" noEditPoints="1"/>
          </p:cNvSpPr>
          <p:nvPr>
            <p:custDataLst>
              <p:tags r:id="rId4"/>
            </p:custDataLst>
          </p:nvPr>
        </p:nvSpPr>
        <p:spPr bwMode="auto">
          <a:xfrm>
            <a:off x="6369834" y="3935111"/>
            <a:ext cx="381268" cy="490104"/>
          </a:xfrm>
          <a:custGeom>
            <a:avLst/>
            <a:gdLst>
              <a:gd name="T0" fmla="*/ 1404 w 1680"/>
              <a:gd name="T1" fmla="*/ 514 h 2160"/>
              <a:gd name="T2" fmla="*/ 1422 w 1680"/>
              <a:gd name="T3" fmla="*/ 864 h 2160"/>
              <a:gd name="T4" fmla="*/ 1295 w 1680"/>
              <a:gd name="T5" fmla="*/ 1084 h 2160"/>
              <a:gd name="T6" fmla="*/ 1160 w 1680"/>
              <a:gd name="T7" fmla="*/ 1237 h 2160"/>
              <a:gd name="T8" fmla="*/ 1220 w 1680"/>
              <a:gd name="T9" fmla="*/ 1392 h 2160"/>
              <a:gd name="T10" fmla="*/ 1542 w 1680"/>
              <a:gd name="T11" fmla="*/ 1556 h 2160"/>
              <a:gd name="T12" fmla="*/ 1438 w 1680"/>
              <a:gd name="T13" fmla="*/ 2095 h 2160"/>
              <a:gd name="T14" fmla="*/ 242 w 1680"/>
              <a:gd name="T15" fmla="*/ 2095 h 2160"/>
              <a:gd name="T16" fmla="*/ 138 w 1680"/>
              <a:gd name="T17" fmla="*/ 1556 h 2160"/>
              <a:gd name="T18" fmla="*/ 459 w 1680"/>
              <a:gd name="T19" fmla="*/ 1392 h 2160"/>
              <a:gd name="T20" fmla="*/ 520 w 1680"/>
              <a:gd name="T21" fmla="*/ 1237 h 2160"/>
              <a:gd name="T22" fmla="*/ 384 w 1680"/>
              <a:gd name="T23" fmla="*/ 1098 h 2160"/>
              <a:gd name="T24" fmla="*/ 257 w 1680"/>
              <a:gd name="T25" fmla="*/ 898 h 2160"/>
              <a:gd name="T26" fmla="*/ 369 w 1680"/>
              <a:gd name="T27" fmla="*/ 386 h 2160"/>
              <a:gd name="T28" fmla="*/ 1295 w 1680"/>
              <a:gd name="T29" fmla="*/ 328 h 2160"/>
              <a:gd name="T30" fmla="*/ 1345 w 1680"/>
              <a:gd name="T31" fmla="*/ 844 h 2160"/>
              <a:gd name="T32" fmla="*/ 1329 w 1680"/>
              <a:gd name="T33" fmla="*/ 541 h 2160"/>
              <a:gd name="T34" fmla="*/ 1085 w 1680"/>
              <a:gd name="T35" fmla="*/ 278 h 2160"/>
              <a:gd name="T36" fmla="*/ 982 w 1680"/>
              <a:gd name="T37" fmla="*/ 326 h 2160"/>
              <a:gd name="T38" fmla="*/ 945 w 1680"/>
              <a:gd name="T39" fmla="*/ 522 h 2160"/>
              <a:gd name="T40" fmla="*/ 1176 w 1680"/>
              <a:gd name="T41" fmla="*/ 663 h 2160"/>
              <a:gd name="T42" fmla="*/ 1299 w 1680"/>
              <a:gd name="T43" fmla="*/ 962 h 2160"/>
              <a:gd name="T44" fmla="*/ 1140 w 1680"/>
              <a:gd name="T45" fmla="*/ 215 h 2160"/>
              <a:gd name="T46" fmla="*/ 506 w 1680"/>
              <a:gd name="T47" fmla="*/ 260 h 2160"/>
              <a:gd name="T48" fmla="*/ 830 w 1680"/>
              <a:gd name="T49" fmla="*/ 159 h 2160"/>
              <a:gd name="T50" fmla="*/ 500 w 1680"/>
              <a:gd name="T51" fmla="*/ 1467 h 2160"/>
              <a:gd name="T52" fmla="*/ 800 w 1680"/>
              <a:gd name="T53" fmla="*/ 1915 h 2160"/>
              <a:gd name="T54" fmla="*/ 880 w 1680"/>
              <a:gd name="T55" fmla="*/ 2080 h 2160"/>
              <a:gd name="T56" fmla="*/ 1039 w 1680"/>
              <a:gd name="T57" fmla="*/ 1796 h 2160"/>
              <a:gd name="T58" fmla="*/ 840 w 1680"/>
              <a:gd name="T59" fmla="*/ 1680 h 2160"/>
              <a:gd name="T60" fmla="*/ 376 w 1680"/>
              <a:gd name="T61" fmla="*/ 994 h 2160"/>
              <a:gd name="T62" fmla="*/ 517 w 1680"/>
              <a:gd name="T63" fmla="*/ 717 h 2160"/>
              <a:gd name="T64" fmla="*/ 838 w 1680"/>
              <a:gd name="T65" fmla="*/ 542 h 2160"/>
              <a:gd name="T66" fmla="*/ 902 w 1680"/>
              <a:gd name="T67" fmla="*/ 322 h 2160"/>
              <a:gd name="T68" fmla="*/ 819 w 1680"/>
              <a:gd name="T69" fmla="*/ 238 h 2160"/>
              <a:gd name="T70" fmla="*/ 320 w 1680"/>
              <a:gd name="T71" fmla="*/ 758 h 2160"/>
              <a:gd name="T72" fmla="*/ 376 w 1680"/>
              <a:gd name="T73" fmla="*/ 994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0" h="2160">
                <a:moveTo>
                  <a:pt x="1295" y="328"/>
                </a:moveTo>
                <a:cubicBezTo>
                  <a:pt x="1340" y="380"/>
                  <a:pt x="1380" y="448"/>
                  <a:pt x="1404" y="514"/>
                </a:cubicBezTo>
                <a:cubicBezTo>
                  <a:pt x="1427" y="578"/>
                  <a:pt x="1440" y="647"/>
                  <a:pt x="1440" y="718"/>
                </a:cubicBezTo>
                <a:cubicBezTo>
                  <a:pt x="1440" y="768"/>
                  <a:pt x="1434" y="817"/>
                  <a:pt x="1422" y="864"/>
                </a:cubicBezTo>
                <a:cubicBezTo>
                  <a:pt x="1410" y="911"/>
                  <a:pt x="1392" y="957"/>
                  <a:pt x="1370" y="1000"/>
                </a:cubicBezTo>
                <a:cubicBezTo>
                  <a:pt x="1364" y="1012"/>
                  <a:pt x="1336" y="1054"/>
                  <a:pt x="1295" y="1084"/>
                </a:cubicBezTo>
                <a:cubicBezTo>
                  <a:pt x="1276" y="1098"/>
                  <a:pt x="1254" y="1109"/>
                  <a:pt x="1230" y="1116"/>
                </a:cubicBezTo>
                <a:cubicBezTo>
                  <a:pt x="1209" y="1163"/>
                  <a:pt x="1186" y="1206"/>
                  <a:pt x="1160" y="1237"/>
                </a:cubicBezTo>
                <a:cubicBezTo>
                  <a:pt x="1161" y="1268"/>
                  <a:pt x="1164" y="1299"/>
                  <a:pt x="1172" y="1326"/>
                </a:cubicBezTo>
                <a:cubicBezTo>
                  <a:pt x="1180" y="1352"/>
                  <a:pt x="1193" y="1376"/>
                  <a:pt x="1220" y="1392"/>
                </a:cubicBezTo>
                <a:cubicBezTo>
                  <a:pt x="1262" y="1418"/>
                  <a:pt x="1308" y="1436"/>
                  <a:pt x="1354" y="1453"/>
                </a:cubicBezTo>
                <a:cubicBezTo>
                  <a:pt x="1423" y="1480"/>
                  <a:pt x="1491" y="1506"/>
                  <a:pt x="1542" y="1556"/>
                </a:cubicBezTo>
                <a:cubicBezTo>
                  <a:pt x="1632" y="1646"/>
                  <a:pt x="1680" y="1782"/>
                  <a:pt x="1680" y="1908"/>
                </a:cubicBezTo>
                <a:cubicBezTo>
                  <a:pt x="1680" y="1999"/>
                  <a:pt x="1578" y="2058"/>
                  <a:pt x="1438" y="2095"/>
                </a:cubicBezTo>
                <a:cubicBezTo>
                  <a:pt x="1252" y="2144"/>
                  <a:pt x="993" y="2160"/>
                  <a:pt x="840" y="2160"/>
                </a:cubicBezTo>
                <a:cubicBezTo>
                  <a:pt x="687" y="2160"/>
                  <a:pt x="428" y="2144"/>
                  <a:pt x="242" y="2095"/>
                </a:cubicBezTo>
                <a:cubicBezTo>
                  <a:pt x="102" y="2058"/>
                  <a:pt x="0" y="1999"/>
                  <a:pt x="0" y="1908"/>
                </a:cubicBezTo>
                <a:cubicBezTo>
                  <a:pt x="0" y="1782"/>
                  <a:pt x="48" y="1646"/>
                  <a:pt x="138" y="1556"/>
                </a:cubicBezTo>
                <a:cubicBezTo>
                  <a:pt x="189" y="1506"/>
                  <a:pt x="257" y="1480"/>
                  <a:pt x="326" y="1453"/>
                </a:cubicBezTo>
                <a:cubicBezTo>
                  <a:pt x="372" y="1436"/>
                  <a:pt x="418" y="1418"/>
                  <a:pt x="459" y="1392"/>
                </a:cubicBezTo>
                <a:cubicBezTo>
                  <a:pt x="485" y="1377"/>
                  <a:pt x="500" y="1353"/>
                  <a:pt x="508" y="1325"/>
                </a:cubicBezTo>
                <a:cubicBezTo>
                  <a:pt x="516" y="1298"/>
                  <a:pt x="519" y="1267"/>
                  <a:pt x="520" y="1237"/>
                </a:cubicBezTo>
                <a:cubicBezTo>
                  <a:pt x="495" y="1207"/>
                  <a:pt x="472" y="1165"/>
                  <a:pt x="452" y="1118"/>
                </a:cubicBezTo>
                <a:cubicBezTo>
                  <a:pt x="426" y="1115"/>
                  <a:pt x="403" y="1107"/>
                  <a:pt x="384" y="1098"/>
                </a:cubicBezTo>
                <a:cubicBezTo>
                  <a:pt x="340" y="1077"/>
                  <a:pt x="312" y="1044"/>
                  <a:pt x="305" y="1030"/>
                </a:cubicBezTo>
                <a:cubicBezTo>
                  <a:pt x="284" y="989"/>
                  <a:pt x="268" y="945"/>
                  <a:pt x="257" y="898"/>
                </a:cubicBezTo>
                <a:cubicBezTo>
                  <a:pt x="246" y="853"/>
                  <a:pt x="240" y="806"/>
                  <a:pt x="240" y="758"/>
                </a:cubicBezTo>
                <a:cubicBezTo>
                  <a:pt x="240" y="618"/>
                  <a:pt x="288" y="489"/>
                  <a:pt x="369" y="386"/>
                </a:cubicBezTo>
                <a:cubicBezTo>
                  <a:pt x="413" y="162"/>
                  <a:pt x="611" y="0"/>
                  <a:pt x="840" y="0"/>
                </a:cubicBezTo>
                <a:cubicBezTo>
                  <a:pt x="1047" y="0"/>
                  <a:pt x="1230" y="132"/>
                  <a:pt x="1295" y="328"/>
                </a:cubicBezTo>
                <a:close/>
                <a:moveTo>
                  <a:pt x="1299" y="962"/>
                </a:moveTo>
                <a:cubicBezTo>
                  <a:pt x="1319" y="926"/>
                  <a:pt x="1334" y="886"/>
                  <a:pt x="1345" y="844"/>
                </a:cubicBezTo>
                <a:cubicBezTo>
                  <a:pt x="1355" y="804"/>
                  <a:pt x="1360" y="762"/>
                  <a:pt x="1360" y="718"/>
                </a:cubicBezTo>
                <a:cubicBezTo>
                  <a:pt x="1360" y="656"/>
                  <a:pt x="1349" y="596"/>
                  <a:pt x="1329" y="541"/>
                </a:cubicBezTo>
                <a:cubicBezTo>
                  <a:pt x="1308" y="484"/>
                  <a:pt x="1278" y="431"/>
                  <a:pt x="1240" y="385"/>
                </a:cubicBezTo>
                <a:cubicBezTo>
                  <a:pt x="1202" y="340"/>
                  <a:pt x="1146" y="304"/>
                  <a:pt x="1085" y="278"/>
                </a:cubicBezTo>
                <a:cubicBezTo>
                  <a:pt x="1046" y="262"/>
                  <a:pt x="1004" y="250"/>
                  <a:pt x="963" y="243"/>
                </a:cubicBezTo>
                <a:cubicBezTo>
                  <a:pt x="977" y="268"/>
                  <a:pt x="983" y="297"/>
                  <a:pt x="982" y="326"/>
                </a:cubicBezTo>
                <a:cubicBezTo>
                  <a:pt x="980" y="378"/>
                  <a:pt x="974" y="428"/>
                  <a:pt x="962" y="473"/>
                </a:cubicBezTo>
                <a:cubicBezTo>
                  <a:pt x="957" y="490"/>
                  <a:pt x="952" y="506"/>
                  <a:pt x="945" y="522"/>
                </a:cubicBezTo>
                <a:cubicBezTo>
                  <a:pt x="969" y="538"/>
                  <a:pt x="996" y="551"/>
                  <a:pt x="1024" y="565"/>
                </a:cubicBezTo>
                <a:cubicBezTo>
                  <a:pt x="1078" y="591"/>
                  <a:pt x="1132" y="617"/>
                  <a:pt x="1176" y="663"/>
                </a:cubicBezTo>
                <a:cubicBezTo>
                  <a:pt x="1210" y="700"/>
                  <a:pt x="1235" y="746"/>
                  <a:pt x="1255" y="798"/>
                </a:cubicBezTo>
                <a:cubicBezTo>
                  <a:pt x="1274" y="848"/>
                  <a:pt x="1288" y="904"/>
                  <a:pt x="1299" y="962"/>
                </a:cubicBezTo>
                <a:close/>
                <a:moveTo>
                  <a:pt x="846" y="160"/>
                </a:moveTo>
                <a:cubicBezTo>
                  <a:pt x="928" y="144"/>
                  <a:pt x="1063" y="179"/>
                  <a:pt x="1140" y="215"/>
                </a:cubicBezTo>
                <a:cubicBezTo>
                  <a:pt x="1064" y="129"/>
                  <a:pt x="955" y="80"/>
                  <a:pt x="840" y="80"/>
                </a:cubicBezTo>
                <a:cubicBezTo>
                  <a:pt x="705" y="80"/>
                  <a:pt x="580" y="148"/>
                  <a:pt x="506" y="260"/>
                </a:cubicBezTo>
                <a:cubicBezTo>
                  <a:pt x="595" y="200"/>
                  <a:pt x="701" y="164"/>
                  <a:pt x="816" y="159"/>
                </a:cubicBezTo>
                <a:cubicBezTo>
                  <a:pt x="820" y="159"/>
                  <a:pt x="825" y="159"/>
                  <a:pt x="830" y="159"/>
                </a:cubicBezTo>
                <a:cubicBezTo>
                  <a:pt x="835" y="159"/>
                  <a:pt x="840" y="160"/>
                  <a:pt x="846" y="160"/>
                </a:cubicBezTo>
                <a:close/>
                <a:moveTo>
                  <a:pt x="500" y="1467"/>
                </a:moveTo>
                <a:cubicBezTo>
                  <a:pt x="532" y="1601"/>
                  <a:pt x="581" y="1715"/>
                  <a:pt x="641" y="1796"/>
                </a:cubicBezTo>
                <a:cubicBezTo>
                  <a:pt x="689" y="1860"/>
                  <a:pt x="743" y="1902"/>
                  <a:pt x="800" y="1915"/>
                </a:cubicBezTo>
                <a:cubicBezTo>
                  <a:pt x="800" y="2080"/>
                  <a:pt x="800" y="2080"/>
                  <a:pt x="800" y="2080"/>
                </a:cubicBezTo>
                <a:cubicBezTo>
                  <a:pt x="880" y="2080"/>
                  <a:pt x="880" y="2080"/>
                  <a:pt x="880" y="2080"/>
                </a:cubicBezTo>
                <a:cubicBezTo>
                  <a:pt x="880" y="1915"/>
                  <a:pt x="880" y="1915"/>
                  <a:pt x="880" y="1915"/>
                </a:cubicBezTo>
                <a:cubicBezTo>
                  <a:pt x="937" y="1902"/>
                  <a:pt x="991" y="1860"/>
                  <a:pt x="1039" y="1796"/>
                </a:cubicBezTo>
                <a:cubicBezTo>
                  <a:pt x="1099" y="1715"/>
                  <a:pt x="1148" y="1601"/>
                  <a:pt x="1180" y="1467"/>
                </a:cubicBezTo>
                <a:cubicBezTo>
                  <a:pt x="1121" y="1603"/>
                  <a:pt x="986" y="1680"/>
                  <a:pt x="840" y="1680"/>
                </a:cubicBezTo>
                <a:cubicBezTo>
                  <a:pt x="694" y="1680"/>
                  <a:pt x="559" y="1603"/>
                  <a:pt x="500" y="1467"/>
                </a:cubicBezTo>
                <a:close/>
                <a:moveTo>
                  <a:pt x="376" y="994"/>
                </a:moveTo>
                <a:cubicBezTo>
                  <a:pt x="390" y="940"/>
                  <a:pt x="406" y="889"/>
                  <a:pt x="427" y="842"/>
                </a:cubicBezTo>
                <a:cubicBezTo>
                  <a:pt x="450" y="794"/>
                  <a:pt x="479" y="751"/>
                  <a:pt x="517" y="717"/>
                </a:cubicBezTo>
                <a:cubicBezTo>
                  <a:pt x="567" y="674"/>
                  <a:pt x="629" y="648"/>
                  <a:pt x="690" y="624"/>
                </a:cubicBezTo>
                <a:cubicBezTo>
                  <a:pt x="748" y="600"/>
                  <a:pt x="804" y="577"/>
                  <a:pt x="838" y="542"/>
                </a:cubicBezTo>
                <a:cubicBezTo>
                  <a:pt x="860" y="519"/>
                  <a:pt x="875" y="488"/>
                  <a:pt x="885" y="452"/>
                </a:cubicBezTo>
                <a:cubicBezTo>
                  <a:pt x="895" y="413"/>
                  <a:pt x="900" y="369"/>
                  <a:pt x="902" y="322"/>
                </a:cubicBezTo>
                <a:cubicBezTo>
                  <a:pt x="903" y="300"/>
                  <a:pt x="895" y="278"/>
                  <a:pt x="879" y="262"/>
                </a:cubicBezTo>
                <a:cubicBezTo>
                  <a:pt x="863" y="246"/>
                  <a:pt x="842" y="238"/>
                  <a:pt x="819" y="238"/>
                </a:cubicBezTo>
                <a:cubicBezTo>
                  <a:pt x="680" y="244"/>
                  <a:pt x="555" y="304"/>
                  <a:pt x="465" y="398"/>
                </a:cubicBezTo>
                <a:cubicBezTo>
                  <a:pt x="375" y="492"/>
                  <a:pt x="320" y="618"/>
                  <a:pt x="320" y="758"/>
                </a:cubicBezTo>
                <a:cubicBezTo>
                  <a:pt x="320" y="800"/>
                  <a:pt x="325" y="841"/>
                  <a:pt x="334" y="880"/>
                </a:cubicBezTo>
                <a:cubicBezTo>
                  <a:pt x="344" y="920"/>
                  <a:pt x="358" y="958"/>
                  <a:pt x="376" y="9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333"/>
          </a:p>
        </p:txBody>
      </p:sp>
      <p:sp>
        <p:nvSpPr>
          <p:cNvPr id="28" name="Text Placeholder 8">
            <a:extLst>
              <a:ext uri="{FF2B5EF4-FFF2-40B4-BE49-F238E27FC236}">
                <a16:creationId xmlns:a16="http://schemas.microsoft.com/office/drawing/2014/main" id="{C83B17A6-1EF7-499F-805F-00A7B665B2E6}"/>
              </a:ext>
            </a:extLst>
          </p:cNvPr>
          <p:cNvSpPr txBox="1">
            <a:spLocks/>
          </p:cNvSpPr>
          <p:nvPr/>
        </p:nvSpPr>
        <p:spPr>
          <a:xfrm>
            <a:off x="1075063" y="6259475"/>
            <a:ext cx="8392787" cy="181979"/>
          </a:xfrm>
          <a:prstGeom prst="rect">
            <a:avLst/>
          </a:prstGeom>
        </p:spPr>
        <p:txBody>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800" dirty="0"/>
              <a:t>* Potažmo </a:t>
            </a:r>
            <a:r>
              <a:rPr lang="cs-CZ" sz="800" dirty="0" err="1"/>
              <a:t>Telly</a:t>
            </a:r>
            <a:r>
              <a:rPr lang="cs-CZ" sz="800" dirty="0"/>
              <a:t> | ** Zvažte, do jaké míry si můžete dovolit komunikovat přeskakování reklam, aniž byste vyvolali reakci svých klíčových dodavatelů obsahu – skupiny Nova a Prima.</a:t>
            </a:r>
          </a:p>
        </p:txBody>
      </p:sp>
    </p:spTree>
    <p:extLst>
      <p:ext uri="{BB962C8B-B14F-4D97-AF65-F5344CB8AC3E}">
        <p14:creationId xmlns:p14="http://schemas.microsoft.com/office/powerpoint/2010/main" val="2552164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hart 32">
            <a:extLst>
              <a:ext uri="{FF2B5EF4-FFF2-40B4-BE49-F238E27FC236}">
                <a16:creationId xmlns:a16="http://schemas.microsoft.com/office/drawing/2014/main" id="{5EDA294E-1418-4DB3-AE69-C35CEEFAA755}"/>
              </a:ext>
            </a:extLst>
          </p:cNvPr>
          <p:cNvGraphicFramePr/>
          <p:nvPr>
            <p:extLst>
              <p:ext uri="{D42A27DB-BD31-4B8C-83A1-F6EECF244321}">
                <p14:modId xmlns:p14="http://schemas.microsoft.com/office/powerpoint/2010/main" val="2919842899"/>
              </p:ext>
            </p:extLst>
          </p:nvPr>
        </p:nvGraphicFramePr>
        <p:xfrm>
          <a:off x="1075061" y="1482462"/>
          <a:ext cx="10759608" cy="4655871"/>
        </p:xfrm>
        <a:graphic>
          <a:graphicData uri="http://schemas.openxmlformats.org/drawingml/2006/chart">
            <c:chart xmlns:c="http://schemas.openxmlformats.org/drawingml/2006/chart" xmlns:r="http://schemas.openxmlformats.org/officeDocument/2006/relationships" r:id="rId4"/>
          </a:graphicData>
        </a:graphic>
      </p:graphicFrame>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17</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Doporučení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Segmentace – sociodemografické souvislosti</a:t>
            </a:r>
            <a:endParaRPr lang="en-GB" dirty="0"/>
          </a:p>
        </p:txBody>
      </p:sp>
      <p:sp>
        <p:nvSpPr>
          <p:cNvPr id="28" name="Text Placeholder 8">
            <a:extLst>
              <a:ext uri="{FF2B5EF4-FFF2-40B4-BE49-F238E27FC236}">
                <a16:creationId xmlns:a16="http://schemas.microsoft.com/office/drawing/2014/main" id="{C83B17A6-1EF7-499F-805F-00A7B665B2E6}"/>
              </a:ext>
            </a:extLst>
          </p:cNvPr>
          <p:cNvSpPr txBox="1">
            <a:spLocks/>
          </p:cNvSpPr>
          <p:nvPr/>
        </p:nvSpPr>
        <p:spPr>
          <a:xfrm>
            <a:off x="1075063" y="6259475"/>
            <a:ext cx="8392787" cy="181979"/>
          </a:xfrm>
          <a:prstGeom prst="rect">
            <a:avLst/>
          </a:prstGeom>
        </p:spPr>
        <p:txBody>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800" dirty="0"/>
              <a:t>* Potažmo </a:t>
            </a:r>
            <a:r>
              <a:rPr lang="cs-CZ" sz="800" dirty="0" err="1"/>
              <a:t>Telly</a:t>
            </a:r>
            <a:r>
              <a:rPr lang="cs-CZ" sz="800" dirty="0"/>
              <a:t> | ** Zvažte, do jaké míry si můžete dovolit komunikovat přeskakování reklam, aniž byste vyvolali reakci svých klíčových dodavatelů obsahu – skupiny Nova a Prima.</a:t>
            </a:r>
          </a:p>
        </p:txBody>
      </p:sp>
      <p:sp>
        <p:nvSpPr>
          <p:cNvPr id="46" name="Obdélník 9">
            <a:extLst>
              <a:ext uri="{FF2B5EF4-FFF2-40B4-BE49-F238E27FC236}">
                <a16:creationId xmlns:a16="http://schemas.microsoft.com/office/drawing/2014/main" id="{C4A42E8E-42A2-498C-B464-F92B0FE50426}"/>
              </a:ext>
            </a:extLst>
          </p:cNvPr>
          <p:cNvSpPr/>
          <p:nvPr/>
        </p:nvSpPr>
        <p:spPr>
          <a:xfrm>
            <a:off x="10042681" y="4431689"/>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bdélník 15">
            <a:extLst>
              <a:ext uri="{FF2B5EF4-FFF2-40B4-BE49-F238E27FC236}">
                <a16:creationId xmlns:a16="http://schemas.microsoft.com/office/drawing/2014/main" id="{D5CE6976-3CEC-4E27-84B6-5B007A025A16}"/>
              </a:ext>
            </a:extLst>
          </p:cNvPr>
          <p:cNvSpPr/>
          <p:nvPr/>
        </p:nvSpPr>
        <p:spPr>
          <a:xfrm>
            <a:off x="10101610" y="4517232"/>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ovéPole 16">
            <a:extLst>
              <a:ext uri="{FF2B5EF4-FFF2-40B4-BE49-F238E27FC236}">
                <a16:creationId xmlns:a16="http://schemas.microsoft.com/office/drawing/2014/main" id="{6D4A41F9-ACB1-41E0-9E55-0B424AB23C2C}"/>
              </a:ext>
            </a:extLst>
          </p:cNvPr>
          <p:cNvSpPr txBox="1"/>
          <p:nvPr/>
        </p:nvSpPr>
        <p:spPr>
          <a:xfrm>
            <a:off x="10348428" y="4382457"/>
            <a:ext cx="1348272" cy="338554"/>
          </a:xfrm>
          <a:prstGeom prst="rect">
            <a:avLst/>
          </a:prstGeom>
          <a:noFill/>
        </p:spPr>
        <p:txBody>
          <a:bodyPr wrap="square" lIns="0" rtlCol="0">
            <a:spAutoFit/>
          </a:bodyPr>
          <a:lstStyle/>
          <a:p>
            <a:r>
              <a:rPr lang="cs-CZ" sz="800" dirty="0"/>
              <a:t>statisticky významný rozdíl (</a:t>
            </a:r>
            <a:r>
              <a:rPr lang="cs-CZ" sz="800" dirty="0">
                <a:solidFill>
                  <a:srgbClr val="FF0000"/>
                </a:solidFill>
              </a:rPr>
              <a:t>negativní</a:t>
            </a:r>
            <a:r>
              <a:rPr lang="cs-CZ" sz="800" dirty="0"/>
              <a:t> / </a:t>
            </a:r>
            <a:r>
              <a:rPr lang="cs-CZ" sz="800" dirty="0">
                <a:solidFill>
                  <a:srgbClr val="00B050"/>
                </a:solidFill>
              </a:rPr>
              <a:t>pozitivní</a:t>
            </a:r>
            <a:r>
              <a:rPr lang="cs-CZ" sz="800" dirty="0"/>
              <a:t>)</a:t>
            </a:r>
          </a:p>
        </p:txBody>
      </p:sp>
      <p:graphicFrame>
        <p:nvGraphicFramePr>
          <p:cNvPr id="49" name="Object 48">
            <a:extLst>
              <a:ext uri="{FF2B5EF4-FFF2-40B4-BE49-F238E27FC236}">
                <a16:creationId xmlns:a16="http://schemas.microsoft.com/office/drawing/2014/main" id="{8E74C751-8BB9-49FA-9B0C-065DB261680F}"/>
              </a:ext>
            </a:extLst>
          </p:cNvPr>
          <p:cNvGraphicFramePr>
            <a:graphicFrameLocks noChangeAspect="1"/>
          </p:cNvGraphicFramePr>
          <p:nvPr>
            <p:extLst>
              <p:ext uri="{D42A27DB-BD31-4B8C-83A1-F6EECF244321}">
                <p14:modId xmlns:p14="http://schemas.microsoft.com/office/powerpoint/2010/main" val="987303905"/>
              </p:ext>
            </p:extLst>
          </p:nvPr>
        </p:nvGraphicFramePr>
        <p:xfrm>
          <a:off x="10479639" y="5503067"/>
          <a:ext cx="914400" cy="806450"/>
        </p:xfrm>
        <a:graphic>
          <a:graphicData uri="http://schemas.openxmlformats.org/presentationml/2006/ole">
            <mc:AlternateContent xmlns:mc="http://schemas.openxmlformats.org/markup-compatibility/2006">
              <mc:Choice xmlns:v="urn:schemas-microsoft-com:vml" Requires="v">
                <p:oleObj spid="_x0000_s1029" name="Worksheet" showAsIcon="1" r:id="rId5" imgW="914400" imgH="806400" progId="Excel.Sheet.12">
                  <p:embed/>
                </p:oleObj>
              </mc:Choice>
              <mc:Fallback>
                <p:oleObj name="Worksheet" showAsIcon="1" r:id="rId5" imgW="914400" imgH="806400" progId="Excel.Sheet.12">
                  <p:embed/>
                  <p:pic>
                    <p:nvPicPr>
                      <p:cNvPr id="11" name="Object 10">
                        <a:extLst>
                          <a:ext uri="{FF2B5EF4-FFF2-40B4-BE49-F238E27FC236}">
                            <a16:creationId xmlns:a16="http://schemas.microsoft.com/office/drawing/2014/main" id="{C6206E08-0479-4641-BFBD-72134DB22F66}"/>
                          </a:ext>
                        </a:extLst>
                      </p:cNvPr>
                      <p:cNvPicPr/>
                      <p:nvPr/>
                    </p:nvPicPr>
                    <p:blipFill>
                      <a:blip r:embed="rId6"/>
                      <a:stretch>
                        <a:fillRect/>
                      </a:stretch>
                    </p:blipFill>
                    <p:spPr>
                      <a:xfrm>
                        <a:off x="10479639" y="5503067"/>
                        <a:ext cx="914400" cy="806450"/>
                      </a:xfrm>
                      <a:prstGeom prst="rect">
                        <a:avLst/>
                      </a:prstGeom>
                    </p:spPr>
                  </p:pic>
                </p:oleObj>
              </mc:Fallback>
            </mc:AlternateContent>
          </a:graphicData>
        </a:graphic>
      </p:graphicFrame>
      <p:sp>
        <p:nvSpPr>
          <p:cNvPr id="50" name="TextBox 49">
            <a:extLst>
              <a:ext uri="{FF2B5EF4-FFF2-40B4-BE49-F238E27FC236}">
                <a16:creationId xmlns:a16="http://schemas.microsoft.com/office/drawing/2014/main" id="{BC45BB7C-405F-45E1-BBEC-C5A2E77CCBC6}"/>
              </a:ext>
            </a:extLst>
          </p:cNvPr>
          <p:cNvSpPr txBox="1"/>
          <p:nvPr/>
        </p:nvSpPr>
        <p:spPr>
          <a:xfrm>
            <a:off x="10042681" y="5054387"/>
            <a:ext cx="1656859" cy="331174"/>
          </a:xfrm>
          <a:prstGeom prst="rect">
            <a:avLst/>
          </a:prstGeom>
          <a:noFill/>
        </p:spPr>
        <p:txBody>
          <a:bodyPr wrap="square" lIns="0" tIns="0" rIns="0" bIns="0" rtlCol="0">
            <a:noAutofit/>
          </a:bodyPr>
          <a:lstStyle/>
          <a:p>
            <a:pPr algn="ctr">
              <a:buClr>
                <a:schemeClr val="tx2"/>
              </a:buClr>
              <a:defRPr sz="1197" b="0" i="0" u="none" strike="noStrike" kern="1200" baseline="0">
                <a:solidFill>
                  <a:schemeClr val="tx1">
                    <a:lumMod val="65000"/>
                    <a:lumOff val="35000"/>
                  </a:schemeClr>
                </a:solidFill>
                <a:latin typeface="+mn-lt"/>
                <a:ea typeface="+mn-ea"/>
                <a:cs typeface="+mn-cs"/>
              </a:defRPr>
            </a:pPr>
            <a:r>
              <a:rPr lang="cs-CZ" sz="1197" dirty="0">
                <a:solidFill>
                  <a:schemeClr val="tx1">
                    <a:lumMod val="65000"/>
                    <a:lumOff val="35000"/>
                  </a:schemeClr>
                </a:solidFill>
              </a:rPr>
              <a:t>Přehledně včetně báze skupin v xlsx zde:</a:t>
            </a:r>
          </a:p>
        </p:txBody>
      </p:sp>
    </p:spTree>
    <p:extLst>
      <p:ext uri="{BB962C8B-B14F-4D97-AF65-F5344CB8AC3E}">
        <p14:creationId xmlns:p14="http://schemas.microsoft.com/office/powerpoint/2010/main" val="665894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hart 32">
            <a:extLst>
              <a:ext uri="{FF2B5EF4-FFF2-40B4-BE49-F238E27FC236}">
                <a16:creationId xmlns:a16="http://schemas.microsoft.com/office/drawing/2014/main" id="{5EDA294E-1418-4DB3-AE69-C35CEEFAA755}"/>
              </a:ext>
            </a:extLst>
          </p:cNvPr>
          <p:cNvGraphicFramePr/>
          <p:nvPr>
            <p:extLst>
              <p:ext uri="{D42A27DB-BD31-4B8C-83A1-F6EECF244321}">
                <p14:modId xmlns:p14="http://schemas.microsoft.com/office/powerpoint/2010/main" val="129327699"/>
              </p:ext>
            </p:extLst>
          </p:nvPr>
        </p:nvGraphicFramePr>
        <p:xfrm>
          <a:off x="1075061" y="1482462"/>
          <a:ext cx="10759608" cy="4655871"/>
        </p:xfrm>
        <a:graphic>
          <a:graphicData uri="http://schemas.openxmlformats.org/drawingml/2006/chart">
            <c:chart xmlns:c="http://schemas.openxmlformats.org/drawingml/2006/chart" xmlns:r="http://schemas.openxmlformats.org/officeDocument/2006/relationships" r:id="rId4"/>
          </a:graphicData>
        </a:graphic>
      </p:graphicFrame>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18</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Doporučení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Segmentace – sociodemografické souvislosti</a:t>
            </a:r>
            <a:endParaRPr lang="en-GB" dirty="0"/>
          </a:p>
        </p:txBody>
      </p:sp>
      <p:sp>
        <p:nvSpPr>
          <p:cNvPr id="28" name="Text Placeholder 8">
            <a:extLst>
              <a:ext uri="{FF2B5EF4-FFF2-40B4-BE49-F238E27FC236}">
                <a16:creationId xmlns:a16="http://schemas.microsoft.com/office/drawing/2014/main" id="{C83B17A6-1EF7-499F-805F-00A7B665B2E6}"/>
              </a:ext>
            </a:extLst>
          </p:cNvPr>
          <p:cNvSpPr txBox="1">
            <a:spLocks/>
          </p:cNvSpPr>
          <p:nvPr/>
        </p:nvSpPr>
        <p:spPr>
          <a:xfrm>
            <a:off x="1075063" y="6259475"/>
            <a:ext cx="8392787" cy="181979"/>
          </a:xfrm>
          <a:prstGeom prst="rect">
            <a:avLst/>
          </a:prstGeom>
        </p:spPr>
        <p:txBody>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800" dirty="0"/>
              <a:t>* Potažmo </a:t>
            </a:r>
            <a:r>
              <a:rPr lang="cs-CZ" sz="800" dirty="0" err="1"/>
              <a:t>Telly</a:t>
            </a:r>
            <a:r>
              <a:rPr lang="cs-CZ" sz="800" dirty="0"/>
              <a:t> | ** Zvažte, do jaké míry si můžete dovolit komunikovat přeskakování reklam, aniž byste vyvolali reakci svých klíčových dodavatelů obsahu – skupiny Nova a Prima.</a:t>
            </a:r>
          </a:p>
        </p:txBody>
      </p:sp>
      <p:sp>
        <p:nvSpPr>
          <p:cNvPr id="13" name="Obdélník 9">
            <a:extLst>
              <a:ext uri="{FF2B5EF4-FFF2-40B4-BE49-F238E27FC236}">
                <a16:creationId xmlns:a16="http://schemas.microsoft.com/office/drawing/2014/main" id="{CBFF328A-6A38-4B37-BC44-A34AE73567C3}"/>
              </a:ext>
            </a:extLst>
          </p:cNvPr>
          <p:cNvSpPr/>
          <p:nvPr/>
        </p:nvSpPr>
        <p:spPr>
          <a:xfrm>
            <a:off x="10042681" y="4431689"/>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bdélník 15">
            <a:extLst>
              <a:ext uri="{FF2B5EF4-FFF2-40B4-BE49-F238E27FC236}">
                <a16:creationId xmlns:a16="http://schemas.microsoft.com/office/drawing/2014/main" id="{34094051-50BF-4E25-BF46-D04C6447B531}"/>
              </a:ext>
            </a:extLst>
          </p:cNvPr>
          <p:cNvSpPr/>
          <p:nvPr/>
        </p:nvSpPr>
        <p:spPr>
          <a:xfrm>
            <a:off x="10101610" y="4517232"/>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ovéPole 16">
            <a:extLst>
              <a:ext uri="{FF2B5EF4-FFF2-40B4-BE49-F238E27FC236}">
                <a16:creationId xmlns:a16="http://schemas.microsoft.com/office/drawing/2014/main" id="{9021BCFF-72B0-42B4-ABC1-80C2CD34167E}"/>
              </a:ext>
            </a:extLst>
          </p:cNvPr>
          <p:cNvSpPr txBox="1"/>
          <p:nvPr/>
        </p:nvSpPr>
        <p:spPr>
          <a:xfrm>
            <a:off x="10348428" y="4382457"/>
            <a:ext cx="1348272" cy="338554"/>
          </a:xfrm>
          <a:prstGeom prst="rect">
            <a:avLst/>
          </a:prstGeom>
          <a:noFill/>
        </p:spPr>
        <p:txBody>
          <a:bodyPr wrap="square" lIns="0" rtlCol="0">
            <a:spAutoFit/>
          </a:bodyPr>
          <a:lstStyle/>
          <a:p>
            <a:r>
              <a:rPr lang="cs-CZ" sz="800" dirty="0"/>
              <a:t>statisticky významný rozdíl (</a:t>
            </a:r>
            <a:r>
              <a:rPr lang="cs-CZ" sz="800" dirty="0">
                <a:solidFill>
                  <a:srgbClr val="FF0000"/>
                </a:solidFill>
              </a:rPr>
              <a:t>negativní</a:t>
            </a:r>
            <a:r>
              <a:rPr lang="cs-CZ" sz="800" dirty="0"/>
              <a:t> / </a:t>
            </a:r>
            <a:r>
              <a:rPr lang="cs-CZ" sz="800" dirty="0">
                <a:solidFill>
                  <a:srgbClr val="00B050"/>
                </a:solidFill>
              </a:rPr>
              <a:t>pozitivní</a:t>
            </a:r>
            <a:r>
              <a:rPr lang="cs-CZ" sz="800" dirty="0"/>
              <a:t>)</a:t>
            </a:r>
          </a:p>
        </p:txBody>
      </p:sp>
      <p:graphicFrame>
        <p:nvGraphicFramePr>
          <p:cNvPr id="18" name="Object 17">
            <a:extLst>
              <a:ext uri="{FF2B5EF4-FFF2-40B4-BE49-F238E27FC236}">
                <a16:creationId xmlns:a16="http://schemas.microsoft.com/office/drawing/2014/main" id="{D775ABA4-CE25-466D-BA92-566FAEC527D6}"/>
              </a:ext>
            </a:extLst>
          </p:cNvPr>
          <p:cNvGraphicFramePr>
            <a:graphicFrameLocks noChangeAspect="1"/>
          </p:cNvGraphicFramePr>
          <p:nvPr>
            <p:extLst>
              <p:ext uri="{D42A27DB-BD31-4B8C-83A1-F6EECF244321}">
                <p14:modId xmlns:p14="http://schemas.microsoft.com/office/powerpoint/2010/main" val="1142912492"/>
              </p:ext>
            </p:extLst>
          </p:nvPr>
        </p:nvGraphicFramePr>
        <p:xfrm>
          <a:off x="10479639" y="5503067"/>
          <a:ext cx="914400" cy="806450"/>
        </p:xfrm>
        <a:graphic>
          <a:graphicData uri="http://schemas.openxmlformats.org/presentationml/2006/ole">
            <mc:AlternateContent xmlns:mc="http://schemas.openxmlformats.org/markup-compatibility/2006">
              <mc:Choice xmlns:v="urn:schemas-microsoft-com:vml" Requires="v">
                <p:oleObj spid="_x0000_s2053" name="Worksheet" showAsIcon="1" r:id="rId5" imgW="914400" imgH="806400" progId="Excel.Sheet.12">
                  <p:embed/>
                </p:oleObj>
              </mc:Choice>
              <mc:Fallback>
                <p:oleObj name="Worksheet" showAsIcon="1" r:id="rId5" imgW="914400" imgH="806400" progId="Excel.Sheet.12">
                  <p:embed/>
                  <p:pic>
                    <p:nvPicPr>
                      <p:cNvPr id="49" name="Object 48">
                        <a:extLst>
                          <a:ext uri="{FF2B5EF4-FFF2-40B4-BE49-F238E27FC236}">
                            <a16:creationId xmlns:a16="http://schemas.microsoft.com/office/drawing/2014/main" id="{8E74C751-8BB9-49FA-9B0C-065DB261680F}"/>
                          </a:ext>
                        </a:extLst>
                      </p:cNvPr>
                      <p:cNvPicPr/>
                      <p:nvPr/>
                    </p:nvPicPr>
                    <p:blipFill>
                      <a:blip r:embed="rId6"/>
                      <a:stretch>
                        <a:fillRect/>
                      </a:stretch>
                    </p:blipFill>
                    <p:spPr>
                      <a:xfrm>
                        <a:off x="10479639" y="5503067"/>
                        <a:ext cx="914400" cy="806450"/>
                      </a:xfrm>
                      <a:prstGeom prst="rect">
                        <a:avLst/>
                      </a:prstGeom>
                    </p:spPr>
                  </p:pic>
                </p:oleObj>
              </mc:Fallback>
            </mc:AlternateContent>
          </a:graphicData>
        </a:graphic>
      </p:graphicFrame>
      <p:sp>
        <p:nvSpPr>
          <p:cNvPr id="19" name="TextBox 18">
            <a:extLst>
              <a:ext uri="{FF2B5EF4-FFF2-40B4-BE49-F238E27FC236}">
                <a16:creationId xmlns:a16="http://schemas.microsoft.com/office/drawing/2014/main" id="{005E8B91-ADB0-4784-AB98-3A108CFB023D}"/>
              </a:ext>
            </a:extLst>
          </p:cNvPr>
          <p:cNvSpPr txBox="1"/>
          <p:nvPr/>
        </p:nvSpPr>
        <p:spPr>
          <a:xfrm>
            <a:off x="10042681" y="5054387"/>
            <a:ext cx="1656859" cy="331174"/>
          </a:xfrm>
          <a:prstGeom prst="rect">
            <a:avLst/>
          </a:prstGeom>
          <a:noFill/>
        </p:spPr>
        <p:txBody>
          <a:bodyPr wrap="square" lIns="0" tIns="0" rIns="0" bIns="0" rtlCol="0">
            <a:noAutofit/>
          </a:bodyPr>
          <a:lstStyle/>
          <a:p>
            <a:pPr algn="ctr">
              <a:buClr>
                <a:schemeClr val="tx2"/>
              </a:buClr>
              <a:defRPr sz="1197" b="0" i="0" u="none" strike="noStrike" kern="1200" baseline="0">
                <a:solidFill>
                  <a:schemeClr val="tx1">
                    <a:lumMod val="65000"/>
                    <a:lumOff val="35000"/>
                  </a:schemeClr>
                </a:solidFill>
                <a:latin typeface="+mn-lt"/>
                <a:ea typeface="+mn-ea"/>
                <a:cs typeface="+mn-cs"/>
              </a:defRPr>
            </a:pPr>
            <a:r>
              <a:rPr lang="cs-CZ" sz="1197" dirty="0">
                <a:solidFill>
                  <a:schemeClr val="tx1">
                    <a:lumMod val="65000"/>
                    <a:lumOff val="35000"/>
                  </a:schemeClr>
                </a:solidFill>
              </a:rPr>
              <a:t>Přehledně včetně báze skupin v xlsx zde:</a:t>
            </a:r>
          </a:p>
        </p:txBody>
      </p:sp>
    </p:spTree>
    <p:extLst>
      <p:ext uri="{BB962C8B-B14F-4D97-AF65-F5344CB8AC3E}">
        <p14:creationId xmlns:p14="http://schemas.microsoft.com/office/powerpoint/2010/main" val="2353223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hart 32">
            <a:extLst>
              <a:ext uri="{FF2B5EF4-FFF2-40B4-BE49-F238E27FC236}">
                <a16:creationId xmlns:a16="http://schemas.microsoft.com/office/drawing/2014/main" id="{5EDA294E-1418-4DB3-AE69-C35CEEFAA755}"/>
              </a:ext>
            </a:extLst>
          </p:cNvPr>
          <p:cNvGraphicFramePr/>
          <p:nvPr>
            <p:extLst>
              <p:ext uri="{D42A27DB-BD31-4B8C-83A1-F6EECF244321}">
                <p14:modId xmlns:p14="http://schemas.microsoft.com/office/powerpoint/2010/main" val="1316325650"/>
              </p:ext>
            </p:extLst>
          </p:nvPr>
        </p:nvGraphicFramePr>
        <p:xfrm>
          <a:off x="714375" y="1482462"/>
          <a:ext cx="11120294" cy="4655871"/>
        </p:xfrm>
        <a:graphic>
          <a:graphicData uri="http://schemas.openxmlformats.org/drawingml/2006/chart">
            <c:chart xmlns:c="http://schemas.openxmlformats.org/drawingml/2006/chart" xmlns:r="http://schemas.openxmlformats.org/officeDocument/2006/relationships" r:id="rId4"/>
          </a:graphicData>
        </a:graphic>
      </p:graphicFrame>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19</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Doporučení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Segmentace – sociodemografické souvislosti</a:t>
            </a:r>
            <a:endParaRPr lang="en-GB" dirty="0"/>
          </a:p>
        </p:txBody>
      </p:sp>
      <p:sp>
        <p:nvSpPr>
          <p:cNvPr id="28" name="Text Placeholder 8">
            <a:extLst>
              <a:ext uri="{FF2B5EF4-FFF2-40B4-BE49-F238E27FC236}">
                <a16:creationId xmlns:a16="http://schemas.microsoft.com/office/drawing/2014/main" id="{C83B17A6-1EF7-499F-805F-00A7B665B2E6}"/>
              </a:ext>
            </a:extLst>
          </p:cNvPr>
          <p:cNvSpPr txBox="1">
            <a:spLocks/>
          </p:cNvSpPr>
          <p:nvPr/>
        </p:nvSpPr>
        <p:spPr>
          <a:xfrm>
            <a:off x="1075063" y="6259475"/>
            <a:ext cx="8392787" cy="181979"/>
          </a:xfrm>
          <a:prstGeom prst="rect">
            <a:avLst/>
          </a:prstGeom>
        </p:spPr>
        <p:txBody>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800" dirty="0"/>
              <a:t>* Potažmo </a:t>
            </a:r>
            <a:r>
              <a:rPr lang="cs-CZ" sz="800" dirty="0" err="1"/>
              <a:t>Telly</a:t>
            </a:r>
            <a:r>
              <a:rPr lang="cs-CZ" sz="800" dirty="0"/>
              <a:t> | ** Zvažte, do jaké míry si můžete dovolit komunikovat přeskakování reklam, aniž byste vyvolali reakci svých klíčových dodavatelů obsahu – skupiny Nova a Prima.</a:t>
            </a:r>
          </a:p>
        </p:txBody>
      </p:sp>
      <p:sp>
        <p:nvSpPr>
          <p:cNvPr id="14" name="Obdélník 9">
            <a:extLst>
              <a:ext uri="{FF2B5EF4-FFF2-40B4-BE49-F238E27FC236}">
                <a16:creationId xmlns:a16="http://schemas.microsoft.com/office/drawing/2014/main" id="{768E5E38-568D-45D8-A812-FF160C652665}"/>
              </a:ext>
            </a:extLst>
          </p:cNvPr>
          <p:cNvSpPr/>
          <p:nvPr/>
        </p:nvSpPr>
        <p:spPr>
          <a:xfrm>
            <a:off x="10042681" y="4431689"/>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délník 15">
            <a:extLst>
              <a:ext uri="{FF2B5EF4-FFF2-40B4-BE49-F238E27FC236}">
                <a16:creationId xmlns:a16="http://schemas.microsoft.com/office/drawing/2014/main" id="{2868C343-D814-400E-A1D2-10CD08C6A0CD}"/>
              </a:ext>
            </a:extLst>
          </p:cNvPr>
          <p:cNvSpPr/>
          <p:nvPr/>
        </p:nvSpPr>
        <p:spPr>
          <a:xfrm>
            <a:off x="10101610" y="4517232"/>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ovéPole 16">
            <a:extLst>
              <a:ext uri="{FF2B5EF4-FFF2-40B4-BE49-F238E27FC236}">
                <a16:creationId xmlns:a16="http://schemas.microsoft.com/office/drawing/2014/main" id="{40B02A97-F430-497B-B13A-4A2D2B068DEA}"/>
              </a:ext>
            </a:extLst>
          </p:cNvPr>
          <p:cNvSpPr txBox="1"/>
          <p:nvPr/>
        </p:nvSpPr>
        <p:spPr>
          <a:xfrm>
            <a:off x="10348428" y="4382457"/>
            <a:ext cx="1348272" cy="338554"/>
          </a:xfrm>
          <a:prstGeom prst="rect">
            <a:avLst/>
          </a:prstGeom>
          <a:noFill/>
        </p:spPr>
        <p:txBody>
          <a:bodyPr wrap="square" lIns="0" rtlCol="0">
            <a:spAutoFit/>
          </a:bodyPr>
          <a:lstStyle/>
          <a:p>
            <a:r>
              <a:rPr lang="cs-CZ" sz="800" dirty="0"/>
              <a:t>statisticky významný rozdíl (</a:t>
            </a:r>
            <a:r>
              <a:rPr lang="cs-CZ" sz="800" dirty="0">
                <a:solidFill>
                  <a:srgbClr val="FF0000"/>
                </a:solidFill>
              </a:rPr>
              <a:t>negativní</a:t>
            </a:r>
            <a:r>
              <a:rPr lang="cs-CZ" sz="800" dirty="0"/>
              <a:t> / </a:t>
            </a:r>
            <a:r>
              <a:rPr lang="cs-CZ" sz="800" dirty="0">
                <a:solidFill>
                  <a:srgbClr val="00B050"/>
                </a:solidFill>
              </a:rPr>
              <a:t>pozitivní</a:t>
            </a:r>
            <a:r>
              <a:rPr lang="cs-CZ" sz="800" dirty="0"/>
              <a:t>)</a:t>
            </a:r>
          </a:p>
        </p:txBody>
      </p:sp>
      <p:graphicFrame>
        <p:nvGraphicFramePr>
          <p:cNvPr id="19" name="Object 18">
            <a:extLst>
              <a:ext uri="{FF2B5EF4-FFF2-40B4-BE49-F238E27FC236}">
                <a16:creationId xmlns:a16="http://schemas.microsoft.com/office/drawing/2014/main" id="{83B67D17-FAE8-464F-B2E9-D81055AACC10}"/>
              </a:ext>
            </a:extLst>
          </p:cNvPr>
          <p:cNvGraphicFramePr>
            <a:graphicFrameLocks noChangeAspect="1"/>
          </p:cNvGraphicFramePr>
          <p:nvPr>
            <p:extLst>
              <p:ext uri="{D42A27DB-BD31-4B8C-83A1-F6EECF244321}">
                <p14:modId xmlns:p14="http://schemas.microsoft.com/office/powerpoint/2010/main" val="1142912492"/>
              </p:ext>
            </p:extLst>
          </p:nvPr>
        </p:nvGraphicFramePr>
        <p:xfrm>
          <a:off x="10479639" y="5503067"/>
          <a:ext cx="914400" cy="806450"/>
        </p:xfrm>
        <a:graphic>
          <a:graphicData uri="http://schemas.openxmlformats.org/presentationml/2006/ole">
            <mc:AlternateContent xmlns:mc="http://schemas.openxmlformats.org/markup-compatibility/2006">
              <mc:Choice xmlns:v="urn:schemas-microsoft-com:vml" Requires="v">
                <p:oleObj spid="_x0000_s3077" name="Worksheet" showAsIcon="1" r:id="rId5" imgW="914400" imgH="806400" progId="Excel.Sheet.12">
                  <p:embed/>
                </p:oleObj>
              </mc:Choice>
              <mc:Fallback>
                <p:oleObj name="Worksheet" showAsIcon="1" r:id="rId5" imgW="914400" imgH="806400" progId="Excel.Sheet.12">
                  <p:embed/>
                  <p:pic>
                    <p:nvPicPr>
                      <p:cNvPr id="49" name="Object 48">
                        <a:extLst>
                          <a:ext uri="{FF2B5EF4-FFF2-40B4-BE49-F238E27FC236}">
                            <a16:creationId xmlns:a16="http://schemas.microsoft.com/office/drawing/2014/main" id="{8E74C751-8BB9-49FA-9B0C-065DB261680F}"/>
                          </a:ext>
                        </a:extLst>
                      </p:cNvPr>
                      <p:cNvPicPr/>
                      <p:nvPr/>
                    </p:nvPicPr>
                    <p:blipFill>
                      <a:blip r:embed="rId6"/>
                      <a:stretch>
                        <a:fillRect/>
                      </a:stretch>
                    </p:blipFill>
                    <p:spPr>
                      <a:xfrm>
                        <a:off x="10479639" y="5503067"/>
                        <a:ext cx="914400" cy="806450"/>
                      </a:xfrm>
                      <a:prstGeom prst="rect">
                        <a:avLst/>
                      </a:prstGeom>
                    </p:spPr>
                  </p:pic>
                </p:oleObj>
              </mc:Fallback>
            </mc:AlternateContent>
          </a:graphicData>
        </a:graphic>
      </p:graphicFrame>
      <p:sp>
        <p:nvSpPr>
          <p:cNvPr id="20" name="TextBox 19">
            <a:extLst>
              <a:ext uri="{FF2B5EF4-FFF2-40B4-BE49-F238E27FC236}">
                <a16:creationId xmlns:a16="http://schemas.microsoft.com/office/drawing/2014/main" id="{EDA8B017-381F-47BA-897B-54E68770FDE1}"/>
              </a:ext>
            </a:extLst>
          </p:cNvPr>
          <p:cNvSpPr txBox="1"/>
          <p:nvPr/>
        </p:nvSpPr>
        <p:spPr>
          <a:xfrm>
            <a:off x="10042681" y="5054387"/>
            <a:ext cx="1656859" cy="331174"/>
          </a:xfrm>
          <a:prstGeom prst="rect">
            <a:avLst/>
          </a:prstGeom>
          <a:noFill/>
        </p:spPr>
        <p:txBody>
          <a:bodyPr wrap="square" lIns="0" tIns="0" rIns="0" bIns="0" rtlCol="0">
            <a:noAutofit/>
          </a:bodyPr>
          <a:lstStyle/>
          <a:p>
            <a:pPr algn="ctr">
              <a:buClr>
                <a:schemeClr val="tx2"/>
              </a:buClr>
              <a:defRPr sz="1197" b="0" i="0" u="none" strike="noStrike" kern="1200" baseline="0">
                <a:solidFill>
                  <a:schemeClr val="tx1">
                    <a:lumMod val="65000"/>
                    <a:lumOff val="35000"/>
                  </a:schemeClr>
                </a:solidFill>
                <a:latin typeface="+mn-lt"/>
                <a:ea typeface="+mn-ea"/>
                <a:cs typeface="+mn-cs"/>
              </a:defRPr>
            </a:pPr>
            <a:r>
              <a:rPr lang="cs-CZ" sz="1197" dirty="0">
                <a:solidFill>
                  <a:schemeClr val="tx1">
                    <a:lumMod val="65000"/>
                    <a:lumOff val="35000"/>
                  </a:schemeClr>
                </a:solidFill>
              </a:rPr>
              <a:t>Přehledně včetně báze skupin v xlsx zde:</a:t>
            </a:r>
          </a:p>
        </p:txBody>
      </p:sp>
    </p:spTree>
    <p:extLst>
      <p:ext uri="{BB962C8B-B14F-4D97-AF65-F5344CB8AC3E}">
        <p14:creationId xmlns:p14="http://schemas.microsoft.com/office/powerpoint/2010/main" val="618557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4"/>
          </p:nvPr>
        </p:nvSpPr>
        <p:spPr/>
        <p:txBody>
          <a:bodyPr/>
          <a:lstStyle/>
          <a:p>
            <a:r>
              <a:rPr lang="cs-CZ"/>
              <a:t>18. 11. 2019</a:t>
            </a:r>
            <a:endParaRPr lang="en-US" dirty="0"/>
          </a:p>
        </p:txBody>
      </p:sp>
      <p:sp>
        <p:nvSpPr>
          <p:cNvPr id="6" name="Footer Placeholder 5"/>
          <p:cNvSpPr>
            <a:spLocks noGrp="1"/>
          </p:cNvSpPr>
          <p:nvPr>
            <p:ph type="ftr" sz="quarter" idx="15"/>
          </p:nvPr>
        </p:nvSpPr>
        <p:spPr/>
        <p:txBody>
          <a:bodyPr/>
          <a:lstStyle/>
          <a:p>
            <a:r>
              <a:rPr lang="pt-BR"/>
              <a:t>U&amp;A: Výzkum trhu placené TV v ČR 2019</a:t>
            </a:r>
            <a:endParaRPr lang="en-US" dirty="0"/>
          </a:p>
        </p:txBody>
      </p:sp>
      <p:sp>
        <p:nvSpPr>
          <p:cNvPr id="7" name="Slide Number Placeholder 6"/>
          <p:cNvSpPr>
            <a:spLocks noGrp="1"/>
          </p:cNvSpPr>
          <p:nvPr>
            <p:ph type="sldNum" sz="quarter" idx="16"/>
          </p:nvPr>
        </p:nvSpPr>
        <p:spPr/>
        <p:txBody>
          <a:bodyPr/>
          <a:lstStyle/>
          <a:p>
            <a:fld id="{5F3E29E4-0979-4FCA-B4C5-5FC6044C982A}" type="slidenum">
              <a:rPr lang="en-US" smtClean="0"/>
              <a:pPr/>
              <a:t>2</a:t>
            </a:fld>
            <a:endParaRPr lang="en-US"/>
          </a:p>
        </p:txBody>
      </p:sp>
      <p:sp>
        <p:nvSpPr>
          <p:cNvPr id="9" name="Title 8"/>
          <p:cNvSpPr>
            <a:spLocks noGrp="1"/>
          </p:cNvSpPr>
          <p:nvPr>
            <p:ph type="title"/>
          </p:nvPr>
        </p:nvSpPr>
        <p:spPr/>
        <p:txBody>
          <a:bodyPr/>
          <a:lstStyle/>
          <a:p>
            <a:r>
              <a:rPr lang="cs-CZ" dirty="0"/>
              <a:t>Obsah</a:t>
            </a:r>
            <a:endParaRPr lang="en-US" dirty="0"/>
          </a:p>
        </p:txBody>
      </p:sp>
      <p:sp>
        <p:nvSpPr>
          <p:cNvPr id="10" name="Subtitle 9"/>
          <p:cNvSpPr>
            <a:spLocks noGrp="1"/>
          </p:cNvSpPr>
          <p:nvPr>
            <p:ph type="subTitle" idx="13"/>
          </p:nvPr>
        </p:nvSpPr>
        <p:spPr>
          <a:xfrm>
            <a:off x="1075061" y="1560290"/>
            <a:ext cx="3871774" cy="490042"/>
          </a:xfrm>
        </p:spPr>
        <p:txBody>
          <a:bodyPr/>
          <a:lstStyle/>
          <a:p>
            <a:r>
              <a:rPr lang="cs-CZ" dirty="0"/>
              <a:t>Základní struktura reportu:</a:t>
            </a:r>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val="4209081339"/>
              </p:ext>
            </p:extLst>
          </p:nvPr>
        </p:nvGraphicFramePr>
        <p:xfrm>
          <a:off x="1075061" y="2255090"/>
          <a:ext cx="3773776" cy="2916000"/>
        </p:xfrm>
        <a:graphic>
          <a:graphicData uri="http://schemas.openxmlformats.org/drawingml/2006/table">
            <a:tbl>
              <a:tblPr>
                <a:tableStyleId>{5C22544A-7EE6-4342-B048-85BDC9FD1C3A}</a:tableStyleId>
              </a:tblPr>
              <a:tblGrid>
                <a:gridCol w="3773776">
                  <a:extLst>
                    <a:ext uri="{9D8B030D-6E8A-4147-A177-3AD203B41FA5}">
                      <a16:colId xmlns:a16="http://schemas.microsoft.com/office/drawing/2014/main" val="20000"/>
                    </a:ext>
                  </a:extLst>
                </a:gridCol>
              </a:tblGrid>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a:solidFill>
                            <a:schemeClr val="tx1"/>
                          </a:solidFill>
                          <a:latin typeface="+mj-lt"/>
                          <a:ea typeface="+mn-ea"/>
                          <a:cs typeface="+mn-cs"/>
                        </a:rPr>
                        <a:t>Základní údaje o výzkumu</a:t>
                      </a:r>
                      <a:endParaRPr lang="cs-CZ" sz="2000" noProof="0">
                        <a:solidFill>
                          <a:schemeClr val="tx1"/>
                        </a:solidFill>
                        <a:latin typeface="+mj-lt"/>
                      </a:endParaRP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Hlavní zjištění a doporučení</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a:solidFill>
                            <a:schemeClr val="tx1"/>
                          </a:solidFill>
                          <a:latin typeface="+mj-lt"/>
                          <a:ea typeface="+mn-ea"/>
                          <a:cs typeface="+mn-cs"/>
                        </a:rPr>
                        <a:t>Detailní analýza</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a:solidFill>
                            <a:schemeClr val="tx1"/>
                          </a:solidFill>
                          <a:latin typeface="+mj-lt"/>
                          <a:ea typeface="+mn-ea"/>
                          <a:cs typeface="+mn-cs"/>
                        </a:rPr>
                        <a:t>Kontakty</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a:solidFill>
                            <a:schemeClr val="tx1"/>
                          </a:solidFill>
                          <a:latin typeface="+mj-lt"/>
                          <a:ea typeface="+mn-ea"/>
                          <a:cs typeface="+mn-cs"/>
                        </a:rPr>
                        <a:t>GfK tým pro vás</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1740070"/>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Příloha</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0757900"/>
                  </a:ext>
                </a:extLst>
              </a:tr>
            </a:tbl>
          </a:graphicData>
        </a:graphic>
      </p:graphicFrame>
      <p:cxnSp>
        <p:nvCxnSpPr>
          <p:cNvPr id="3" name="Straight Connector 2">
            <a:extLst>
              <a:ext uri="{FF2B5EF4-FFF2-40B4-BE49-F238E27FC236}">
                <a16:creationId xmlns:a16="http://schemas.microsoft.com/office/drawing/2014/main" id="{5D3512C7-CDFE-44E9-B633-6AFAAC0F03B2}"/>
              </a:ext>
            </a:extLst>
          </p:cNvPr>
          <p:cNvCxnSpPr/>
          <p:nvPr/>
        </p:nvCxnSpPr>
        <p:spPr>
          <a:xfrm>
            <a:off x="5276675" y="1627464"/>
            <a:ext cx="0" cy="451562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25583426-4696-476B-A4AD-62D1F5747090}"/>
              </a:ext>
            </a:extLst>
          </p:cNvPr>
          <p:cNvGraphicFramePr>
            <a:graphicFrameLocks noGrp="1"/>
          </p:cNvGraphicFramePr>
          <p:nvPr>
            <p:extLst>
              <p:ext uri="{D42A27DB-BD31-4B8C-83A1-F6EECF244321}">
                <p14:modId xmlns:p14="http://schemas.microsoft.com/office/powerpoint/2010/main" val="1785081232"/>
              </p:ext>
            </p:extLst>
          </p:nvPr>
        </p:nvGraphicFramePr>
        <p:xfrm>
          <a:off x="5606513" y="2255090"/>
          <a:ext cx="6228155" cy="3888000"/>
        </p:xfrm>
        <a:graphic>
          <a:graphicData uri="http://schemas.openxmlformats.org/drawingml/2006/table">
            <a:tbl>
              <a:tblPr>
                <a:tableStyleId>{5C22544A-7EE6-4342-B048-85BDC9FD1C3A}</a:tableStyleId>
              </a:tblPr>
              <a:tblGrid>
                <a:gridCol w="6228155">
                  <a:extLst>
                    <a:ext uri="{9D8B030D-6E8A-4147-A177-3AD203B41FA5}">
                      <a16:colId xmlns:a16="http://schemas.microsoft.com/office/drawing/2014/main" val="20000"/>
                    </a:ext>
                  </a:extLst>
                </a:gridCol>
              </a:tblGrid>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Využívaný typ příjmu TV</a:t>
                      </a:r>
                      <a:endParaRPr lang="cs-CZ" sz="2000" noProof="0" dirty="0">
                        <a:solidFill>
                          <a:schemeClr val="tx1"/>
                        </a:solidFill>
                        <a:latin typeface="+mj-lt"/>
                      </a:endParaRP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Znalost poskytovatelů placené TV, klientství</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Parametry odebíraných služeb</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Preference ve vztahu k nastavení služby placené TV</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Vnímání poskytovatelů placené TV</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1740070"/>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pl-PL" sz="2000" kern="1200" noProof="0" dirty="0">
                          <a:solidFill>
                            <a:schemeClr val="tx1"/>
                          </a:solidFill>
                          <a:latin typeface="+mj-lt"/>
                          <a:ea typeface="+mn-ea"/>
                          <a:cs typeface="+mn-cs"/>
                        </a:rPr>
                        <a:t>Spokojenost s poskytovateli placené TV</a:t>
                      </a:r>
                      <a:endParaRPr lang="cs-CZ" sz="2000" kern="1200" noProof="0" dirty="0">
                        <a:solidFill>
                          <a:schemeClr val="tx1"/>
                        </a:solidFill>
                        <a:latin typeface="+mj-lt"/>
                        <a:ea typeface="+mn-ea"/>
                        <a:cs typeface="+mn-cs"/>
                      </a:endParaRP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0757900"/>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Cenová citlivost vůči produktu placené TV</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1880060"/>
                  </a:ext>
                </a:extLst>
              </a:tr>
              <a:tr h="486000">
                <a:tc>
                  <a:txBody>
                    <a:bodyPr/>
                    <a:lstStyle/>
                    <a:p>
                      <a:pPr marL="288000" marR="0" lvl="0" indent="-288000" algn="l" defTabSz="914400"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r>
                        <a:rPr lang="cs-CZ" sz="2000" kern="1200" noProof="0" dirty="0">
                          <a:solidFill>
                            <a:schemeClr val="tx1"/>
                          </a:solidFill>
                          <a:latin typeface="+mj-lt"/>
                          <a:ea typeface="+mn-ea"/>
                          <a:cs typeface="+mn-cs"/>
                        </a:rPr>
                        <a:t>Spotřebitelské chování vůči televizi</a:t>
                      </a:r>
                    </a:p>
                  </a:txBody>
                  <a:tcPr marL="36000" marR="3600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chemeClr val="tx2"/>
                      </a:solidFill>
                      <a:prstDash val="dash"/>
                      <a:round/>
                      <a:headEnd type="none" w="med" len="med"/>
                      <a:tailEnd type="none" w="med" len="med"/>
                    </a:lnT>
                    <a:lnB w="6350" cap="flat" cmpd="sng" algn="ctr">
                      <a:solidFill>
                        <a:schemeClr val="tx2"/>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6398251"/>
                  </a:ext>
                </a:extLst>
              </a:tr>
            </a:tbl>
          </a:graphicData>
        </a:graphic>
      </p:graphicFrame>
      <p:sp>
        <p:nvSpPr>
          <p:cNvPr id="13" name="Subtitle 9">
            <a:extLst>
              <a:ext uri="{FF2B5EF4-FFF2-40B4-BE49-F238E27FC236}">
                <a16:creationId xmlns:a16="http://schemas.microsoft.com/office/drawing/2014/main" id="{B77F7C94-49C6-4918-891F-D311A4F11E0A}"/>
              </a:ext>
            </a:extLst>
          </p:cNvPr>
          <p:cNvSpPr txBox="1">
            <a:spLocks/>
          </p:cNvSpPr>
          <p:nvPr/>
        </p:nvSpPr>
        <p:spPr>
          <a:xfrm>
            <a:off x="5606514" y="1560290"/>
            <a:ext cx="3871774" cy="490042"/>
          </a:xfrm>
          <a:prstGeom prst="rect">
            <a:avLst/>
          </a:prstGeom>
        </p:spPr>
        <p:txBody>
          <a:bodyPr vert="horz" wrap="none" lIns="0" tIns="0" rIns="0" bIns="0" rtlCol="0">
            <a:noAutofit/>
          </a:bodyPr>
          <a:lstStyle>
            <a:lvl1pPr marL="0" indent="0" algn="l" defTabSz="914400" rtl="0" eaLnBrk="1" latinLnBrk="0" hangingPunct="1">
              <a:lnSpc>
                <a:spcPct val="110000"/>
              </a:lnSpc>
              <a:spcBef>
                <a:spcPts val="0"/>
              </a:spcBef>
              <a:buClr>
                <a:schemeClr val="tx2"/>
              </a:buClr>
              <a:buFont typeface="Wingdings" panose="05000000000000000000" pitchFamily="2" charset="2"/>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600"/>
              </a:spcBef>
              <a:buClr>
                <a:schemeClr val="tx2"/>
              </a:buClr>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600"/>
              </a:spcBef>
              <a:buClr>
                <a:schemeClr val="tx2"/>
              </a:buClr>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600"/>
              </a:spcBef>
              <a:buClr>
                <a:schemeClr val="tx2"/>
              </a:buClr>
              <a:buFont typeface="Lato" panose="020F0502020204030203"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6pPr>
            <a:lvl7pPr marL="27432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7pPr>
            <a:lvl8pPr marL="32004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8pPr>
            <a:lvl9pPr marL="3657600" indent="0" algn="ctr" defTabSz="914400" rtl="0" eaLnBrk="1" latinLnBrk="0" hangingPunct="1">
              <a:lnSpc>
                <a:spcPct val="110000"/>
              </a:lnSpc>
              <a:spcBef>
                <a:spcPts val="600"/>
              </a:spcBef>
              <a:buClr>
                <a:schemeClr val="tx2"/>
              </a:buClr>
              <a:buFont typeface="Wingdings" panose="05000000000000000000" pitchFamily="2" charset="2"/>
              <a:buNone/>
              <a:defRPr sz="1600" kern="1200">
                <a:solidFill>
                  <a:schemeClr val="tx1"/>
                </a:solidFill>
                <a:latin typeface="+mn-lt"/>
                <a:ea typeface="+mn-ea"/>
                <a:cs typeface="+mn-cs"/>
              </a:defRPr>
            </a:lvl9pPr>
          </a:lstStyle>
          <a:p>
            <a:r>
              <a:rPr lang="cs-CZ" dirty="0"/>
              <a:t>Pokrytá témata:</a:t>
            </a:r>
            <a:endParaRPr lang="en-US" dirty="0"/>
          </a:p>
        </p:txBody>
      </p:sp>
    </p:spTree>
    <p:extLst>
      <p:ext uri="{BB962C8B-B14F-4D97-AF65-F5344CB8AC3E}">
        <p14:creationId xmlns:p14="http://schemas.microsoft.com/office/powerpoint/2010/main" val="3640691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hart 32">
            <a:extLst>
              <a:ext uri="{FF2B5EF4-FFF2-40B4-BE49-F238E27FC236}">
                <a16:creationId xmlns:a16="http://schemas.microsoft.com/office/drawing/2014/main" id="{5EDA294E-1418-4DB3-AE69-C35CEEFAA755}"/>
              </a:ext>
            </a:extLst>
          </p:cNvPr>
          <p:cNvGraphicFramePr/>
          <p:nvPr>
            <p:extLst>
              <p:ext uri="{D42A27DB-BD31-4B8C-83A1-F6EECF244321}">
                <p14:modId xmlns:p14="http://schemas.microsoft.com/office/powerpoint/2010/main" val="1285857794"/>
              </p:ext>
            </p:extLst>
          </p:nvPr>
        </p:nvGraphicFramePr>
        <p:xfrm>
          <a:off x="714375" y="1482462"/>
          <a:ext cx="11120294" cy="4655871"/>
        </p:xfrm>
        <a:graphic>
          <a:graphicData uri="http://schemas.openxmlformats.org/drawingml/2006/chart">
            <c:chart xmlns:c="http://schemas.openxmlformats.org/drawingml/2006/chart" xmlns:r="http://schemas.openxmlformats.org/officeDocument/2006/relationships" r:id="rId4"/>
          </a:graphicData>
        </a:graphic>
      </p:graphicFrame>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20</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Doporučení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Segmentace – sociodemografické souvislosti</a:t>
            </a:r>
            <a:endParaRPr lang="en-GB" dirty="0"/>
          </a:p>
        </p:txBody>
      </p:sp>
      <p:sp>
        <p:nvSpPr>
          <p:cNvPr id="28" name="Text Placeholder 8">
            <a:extLst>
              <a:ext uri="{FF2B5EF4-FFF2-40B4-BE49-F238E27FC236}">
                <a16:creationId xmlns:a16="http://schemas.microsoft.com/office/drawing/2014/main" id="{C83B17A6-1EF7-499F-805F-00A7B665B2E6}"/>
              </a:ext>
            </a:extLst>
          </p:cNvPr>
          <p:cNvSpPr txBox="1">
            <a:spLocks/>
          </p:cNvSpPr>
          <p:nvPr/>
        </p:nvSpPr>
        <p:spPr>
          <a:xfrm>
            <a:off x="1075063" y="6259475"/>
            <a:ext cx="8392787" cy="181979"/>
          </a:xfrm>
          <a:prstGeom prst="rect">
            <a:avLst/>
          </a:prstGeom>
        </p:spPr>
        <p:txBody>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800" dirty="0"/>
              <a:t>* Potažmo </a:t>
            </a:r>
            <a:r>
              <a:rPr lang="cs-CZ" sz="800" dirty="0" err="1"/>
              <a:t>Telly</a:t>
            </a:r>
            <a:r>
              <a:rPr lang="cs-CZ" sz="800" dirty="0"/>
              <a:t> | ** Zvažte, do jaké míry si můžete dovolit komunikovat přeskakování reklam, aniž byste vyvolali reakci svých klíčových dodavatelů obsahu – skupiny Nova a Prima.</a:t>
            </a:r>
          </a:p>
        </p:txBody>
      </p:sp>
      <p:sp>
        <p:nvSpPr>
          <p:cNvPr id="39" name="Obdélník 9">
            <a:extLst>
              <a:ext uri="{FF2B5EF4-FFF2-40B4-BE49-F238E27FC236}">
                <a16:creationId xmlns:a16="http://schemas.microsoft.com/office/drawing/2014/main" id="{3C9E5042-C2C7-4681-9518-6F23024EC057}"/>
              </a:ext>
            </a:extLst>
          </p:cNvPr>
          <p:cNvSpPr/>
          <p:nvPr/>
        </p:nvSpPr>
        <p:spPr>
          <a:xfrm>
            <a:off x="10042681" y="4431689"/>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bdélník 15">
            <a:extLst>
              <a:ext uri="{FF2B5EF4-FFF2-40B4-BE49-F238E27FC236}">
                <a16:creationId xmlns:a16="http://schemas.microsoft.com/office/drawing/2014/main" id="{2FDB1DFE-0538-47D1-8A7E-946D3EAD4646}"/>
              </a:ext>
            </a:extLst>
          </p:cNvPr>
          <p:cNvSpPr/>
          <p:nvPr/>
        </p:nvSpPr>
        <p:spPr>
          <a:xfrm>
            <a:off x="10101610" y="4517232"/>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ovéPole 16">
            <a:extLst>
              <a:ext uri="{FF2B5EF4-FFF2-40B4-BE49-F238E27FC236}">
                <a16:creationId xmlns:a16="http://schemas.microsoft.com/office/drawing/2014/main" id="{D00DE884-074C-4C61-909D-A5573A14AE1C}"/>
              </a:ext>
            </a:extLst>
          </p:cNvPr>
          <p:cNvSpPr txBox="1"/>
          <p:nvPr/>
        </p:nvSpPr>
        <p:spPr>
          <a:xfrm>
            <a:off x="10348428" y="4382457"/>
            <a:ext cx="1348272" cy="338554"/>
          </a:xfrm>
          <a:prstGeom prst="rect">
            <a:avLst/>
          </a:prstGeom>
          <a:noFill/>
        </p:spPr>
        <p:txBody>
          <a:bodyPr wrap="square" lIns="0" rtlCol="0">
            <a:spAutoFit/>
          </a:bodyPr>
          <a:lstStyle/>
          <a:p>
            <a:r>
              <a:rPr lang="cs-CZ" sz="800" dirty="0"/>
              <a:t>statisticky významný rozdíl (</a:t>
            </a:r>
            <a:r>
              <a:rPr lang="cs-CZ" sz="800" dirty="0">
                <a:solidFill>
                  <a:srgbClr val="FF0000"/>
                </a:solidFill>
              </a:rPr>
              <a:t>negativní</a:t>
            </a:r>
            <a:r>
              <a:rPr lang="cs-CZ" sz="800" dirty="0"/>
              <a:t> / </a:t>
            </a:r>
            <a:r>
              <a:rPr lang="cs-CZ" sz="800" dirty="0">
                <a:solidFill>
                  <a:srgbClr val="00B050"/>
                </a:solidFill>
              </a:rPr>
              <a:t>pozitivní</a:t>
            </a:r>
            <a:r>
              <a:rPr lang="cs-CZ" sz="800" dirty="0"/>
              <a:t>)</a:t>
            </a:r>
          </a:p>
        </p:txBody>
      </p:sp>
      <p:cxnSp>
        <p:nvCxnSpPr>
          <p:cNvPr id="7" name="Straight Connector 6">
            <a:extLst>
              <a:ext uri="{FF2B5EF4-FFF2-40B4-BE49-F238E27FC236}">
                <a16:creationId xmlns:a16="http://schemas.microsoft.com/office/drawing/2014/main" id="{01D51856-AEBD-4CDC-B677-E3CF7A3683F6}"/>
              </a:ext>
            </a:extLst>
          </p:cNvPr>
          <p:cNvCxnSpPr>
            <a:cxnSpLocks/>
          </p:cNvCxnSpPr>
          <p:nvPr/>
        </p:nvCxnSpPr>
        <p:spPr>
          <a:xfrm>
            <a:off x="1171575" y="4835311"/>
            <a:ext cx="1052512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8" name="Object 17">
            <a:extLst>
              <a:ext uri="{FF2B5EF4-FFF2-40B4-BE49-F238E27FC236}">
                <a16:creationId xmlns:a16="http://schemas.microsoft.com/office/drawing/2014/main" id="{ABFE9FA3-A5BD-44BE-BB57-F65A75F5F818}"/>
              </a:ext>
            </a:extLst>
          </p:cNvPr>
          <p:cNvGraphicFramePr>
            <a:graphicFrameLocks noChangeAspect="1"/>
          </p:cNvGraphicFramePr>
          <p:nvPr>
            <p:extLst>
              <p:ext uri="{D42A27DB-BD31-4B8C-83A1-F6EECF244321}">
                <p14:modId xmlns:p14="http://schemas.microsoft.com/office/powerpoint/2010/main" val="1142912492"/>
              </p:ext>
            </p:extLst>
          </p:nvPr>
        </p:nvGraphicFramePr>
        <p:xfrm>
          <a:off x="10479639" y="5503067"/>
          <a:ext cx="914400" cy="806450"/>
        </p:xfrm>
        <a:graphic>
          <a:graphicData uri="http://schemas.openxmlformats.org/presentationml/2006/ole">
            <mc:AlternateContent xmlns:mc="http://schemas.openxmlformats.org/markup-compatibility/2006">
              <mc:Choice xmlns:v="urn:schemas-microsoft-com:vml" Requires="v">
                <p:oleObj spid="_x0000_s4101" name="Worksheet" showAsIcon="1" r:id="rId5" imgW="914400" imgH="806400" progId="Excel.Sheet.12">
                  <p:embed/>
                </p:oleObj>
              </mc:Choice>
              <mc:Fallback>
                <p:oleObj name="Worksheet" showAsIcon="1" r:id="rId5" imgW="914400" imgH="806400" progId="Excel.Sheet.12">
                  <p:embed/>
                  <p:pic>
                    <p:nvPicPr>
                      <p:cNvPr id="49" name="Object 48">
                        <a:extLst>
                          <a:ext uri="{FF2B5EF4-FFF2-40B4-BE49-F238E27FC236}">
                            <a16:creationId xmlns:a16="http://schemas.microsoft.com/office/drawing/2014/main" id="{8E74C751-8BB9-49FA-9B0C-065DB261680F}"/>
                          </a:ext>
                        </a:extLst>
                      </p:cNvPr>
                      <p:cNvPicPr/>
                      <p:nvPr/>
                    </p:nvPicPr>
                    <p:blipFill>
                      <a:blip r:embed="rId6"/>
                      <a:stretch>
                        <a:fillRect/>
                      </a:stretch>
                    </p:blipFill>
                    <p:spPr>
                      <a:xfrm>
                        <a:off x="10479639" y="5503067"/>
                        <a:ext cx="914400" cy="806450"/>
                      </a:xfrm>
                      <a:prstGeom prst="rect">
                        <a:avLst/>
                      </a:prstGeom>
                    </p:spPr>
                  </p:pic>
                </p:oleObj>
              </mc:Fallback>
            </mc:AlternateContent>
          </a:graphicData>
        </a:graphic>
      </p:graphicFrame>
      <p:sp>
        <p:nvSpPr>
          <p:cNvPr id="19" name="TextBox 18">
            <a:extLst>
              <a:ext uri="{FF2B5EF4-FFF2-40B4-BE49-F238E27FC236}">
                <a16:creationId xmlns:a16="http://schemas.microsoft.com/office/drawing/2014/main" id="{A228D82F-815F-4D14-9A2A-74748371CCE7}"/>
              </a:ext>
            </a:extLst>
          </p:cNvPr>
          <p:cNvSpPr txBox="1"/>
          <p:nvPr/>
        </p:nvSpPr>
        <p:spPr>
          <a:xfrm>
            <a:off x="10042681" y="5054387"/>
            <a:ext cx="1656859" cy="331174"/>
          </a:xfrm>
          <a:prstGeom prst="rect">
            <a:avLst/>
          </a:prstGeom>
          <a:noFill/>
        </p:spPr>
        <p:txBody>
          <a:bodyPr wrap="square" lIns="0" tIns="0" rIns="0" bIns="0" rtlCol="0">
            <a:noAutofit/>
          </a:bodyPr>
          <a:lstStyle/>
          <a:p>
            <a:pPr algn="ctr">
              <a:buClr>
                <a:schemeClr val="tx2"/>
              </a:buClr>
              <a:defRPr sz="1197" b="0" i="0" u="none" strike="noStrike" kern="1200" baseline="0">
                <a:solidFill>
                  <a:schemeClr val="tx1">
                    <a:lumMod val="65000"/>
                    <a:lumOff val="35000"/>
                  </a:schemeClr>
                </a:solidFill>
                <a:latin typeface="+mn-lt"/>
                <a:ea typeface="+mn-ea"/>
                <a:cs typeface="+mn-cs"/>
              </a:defRPr>
            </a:pPr>
            <a:r>
              <a:rPr lang="cs-CZ" sz="1197" dirty="0">
                <a:solidFill>
                  <a:schemeClr val="tx1">
                    <a:lumMod val="65000"/>
                    <a:lumOff val="35000"/>
                  </a:schemeClr>
                </a:solidFill>
              </a:rPr>
              <a:t>Přehledně včetně báze skupin v xlsx zde:</a:t>
            </a:r>
          </a:p>
        </p:txBody>
      </p:sp>
    </p:spTree>
    <p:extLst>
      <p:ext uri="{BB962C8B-B14F-4D97-AF65-F5344CB8AC3E}">
        <p14:creationId xmlns:p14="http://schemas.microsoft.com/office/powerpoint/2010/main" val="465146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21</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Doporučení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Segmentace – sociodemografické souvislosti</a:t>
            </a:r>
            <a:endParaRPr lang="en-GB" dirty="0"/>
          </a:p>
        </p:txBody>
      </p:sp>
      <p:sp>
        <p:nvSpPr>
          <p:cNvPr id="28" name="Text Placeholder 8">
            <a:extLst>
              <a:ext uri="{FF2B5EF4-FFF2-40B4-BE49-F238E27FC236}">
                <a16:creationId xmlns:a16="http://schemas.microsoft.com/office/drawing/2014/main" id="{C83B17A6-1EF7-499F-805F-00A7B665B2E6}"/>
              </a:ext>
            </a:extLst>
          </p:cNvPr>
          <p:cNvSpPr txBox="1">
            <a:spLocks/>
          </p:cNvSpPr>
          <p:nvPr/>
        </p:nvSpPr>
        <p:spPr>
          <a:xfrm>
            <a:off x="1075063" y="6259475"/>
            <a:ext cx="8392787" cy="181979"/>
          </a:xfrm>
          <a:prstGeom prst="rect">
            <a:avLst/>
          </a:prstGeom>
        </p:spPr>
        <p:txBody>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800" dirty="0"/>
              <a:t>* Potažmo </a:t>
            </a:r>
            <a:r>
              <a:rPr lang="cs-CZ" sz="800" dirty="0" err="1"/>
              <a:t>Telly</a:t>
            </a:r>
            <a:r>
              <a:rPr lang="cs-CZ" sz="800" dirty="0"/>
              <a:t> | ** Zvažte, do jaké míry si můžete dovolit komunikovat přeskakování reklam, aniž byste vyvolali reakci svých klíčových dodavatelů obsahu – skupiny Nova a Prima.</a:t>
            </a:r>
          </a:p>
        </p:txBody>
      </p:sp>
      <p:graphicFrame>
        <p:nvGraphicFramePr>
          <p:cNvPr id="15" name="Table 14">
            <a:extLst>
              <a:ext uri="{FF2B5EF4-FFF2-40B4-BE49-F238E27FC236}">
                <a16:creationId xmlns:a16="http://schemas.microsoft.com/office/drawing/2014/main" id="{5A4F0984-9DEE-4346-8509-07D2FB976400}"/>
              </a:ext>
            </a:extLst>
          </p:cNvPr>
          <p:cNvGraphicFramePr>
            <a:graphicFrameLocks noGrp="1"/>
          </p:cNvGraphicFramePr>
          <p:nvPr>
            <p:extLst>
              <p:ext uri="{D42A27DB-BD31-4B8C-83A1-F6EECF244321}">
                <p14:modId xmlns:p14="http://schemas.microsoft.com/office/powerpoint/2010/main" val="1432209925"/>
              </p:ext>
            </p:extLst>
          </p:nvPr>
        </p:nvGraphicFramePr>
        <p:xfrm>
          <a:off x="672389" y="1649092"/>
          <a:ext cx="10759609" cy="4419600"/>
        </p:xfrm>
        <a:graphic>
          <a:graphicData uri="http://schemas.openxmlformats.org/drawingml/2006/table">
            <a:tbl>
              <a:tblPr firstRow="1" bandRow="1">
                <a:tableStyleId>{C115FB49-3FBE-41CF-8DFC-A938FE5134F0}</a:tableStyleId>
              </a:tblPr>
              <a:tblGrid>
                <a:gridCol w="1299023">
                  <a:extLst>
                    <a:ext uri="{9D8B030D-6E8A-4147-A177-3AD203B41FA5}">
                      <a16:colId xmlns:a16="http://schemas.microsoft.com/office/drawing/2014/main" val="3243533335"/>
                    </a:ext>
                  </a:extLst>
                </a:gridCol>
                <a:gridCol w="4730293">
                  <a:extLst>
                    <a:ext uri="{9D8B030D-6E8A-4147-A177-3AD203B41FA5}">
                      <a16:colId xmlns:a16="http://schemas.microsoft.com/office/drawing/2014/main" val="2041266385"/>
                    </a:ext>
                  </a:extLst>
                </a:gridCol>
                <a:gridCol w="4730293">
                  <a:extLst>
                    <a:ext uri="{9D8B030D-6E8A-4147-A177-3AD203B41FA5}">
                      <a16:colId xmlns:a16="http://schemas.microsoft.com/office/drawing/2014/main" val="625122021"/>
                    </a:ext>
                  </a:extLst>
                </a:gridCol>
              </a:tblGrid>
              <a:tr h="387271">
                <a:tc>
                  <a:txBody>
                    <a:bodyPr/>
                    <a:lstStyle/>
                    <a:p>
                      <a:r>
                        <a:rPr lang="cs-CZ" sz="1400" b="1" kern="1200" baseline="0" noProof="0" dirty="0">
                          <a:solidFill>
                            <a:schemeClr val="tx1"/>
                          </a:solidFill>
                          <a:latin typeface="+mn-lt"/>
                          <a:ea typeface="+mn-ea"/>
                          <a:cs typeface="+mn-cs"/>
                        </a:rPr>
                        <a:t>Jméno segmentu: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360000"/>
                      <a:r>
                        <a:rPr lang="cs-CZ" noProof="0" dirty="0">
                          <a:solidFill>
                            <a:schemeClr val="bg1"/>
                          </a:solidFill>
                        </a:rPr>
                        <a:t>Odpůrci reklamy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5280F"/>
                    </a:solidFill>
                  </a:tcPr>
                </a:tc>
                <a:tc>
                  <a:txBody>
                    <a:bodyPr/>
                    <a:lstStyle/>
                    <a:p>
                      <a:pPr marL="360000"/>
                      <a:r>
                        <a:rPr lang="cs-CZ" noProof="0" dirty="0">
                          <a:solidFill>
                            <a:schemeClr val="bg1"/>
                          </a:solidFill>
                        </a:rPr>
                        <a:t>Hračičkové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496249"/>
                    </a:solidFill>
                  </a:tcPr>
                </a:tc>
                <a:extLst>
                  <a:ext uri="{0D108BD9-81ED-4DB2-BD59-A6C34878D82A}">
                    <a16:rowId xmlns:a16="http://schemas.microsoft.com/office/drawing/2014/main" val="1452528300"/>
                  </a:ext>
                </a:extLst>
              </a:tr>
              <a:tr h="732101">
                <a:tc>
                  <a:txBody>
                    <a:bodyPr/>
                    <a:lstStyle/>
                    <a:p>
                      <a:r>
                        <a:rPr lang="cs-CZ" sz="1400" kern="1200" baseline="0" noProof="0" dirty="0">
                          <a:solidFill>
                            <a:schemeClr val="tx1"/>
                          </a:solidFill>
                          <a:latin typeface="+mn-lt"/>
                          <a:ea typeface="+mn-ea"/>
                          <a:cs typeface="+mn-cs"/>
                        </a:rPr>
                        <a:t>Popis segmentu z hlediska </a:t>
                      </a:r>
                      <a:r>
                        <a:rPr lang="cs-CZ" sz="1400" kern="1200" baseline="0" noProof="0" dirty="0" err="1">
                          <a:solidFill>
                            <a:schemeClr val="tx1"/>
                          </a:solidFill>
                          <a:latin typeface="+mn-lt"/>
                          <a:ea typeface="+mn-ea"/>
                          <a:cs typeface="+mn-cs"/>
                        </a:rPr>
                        <a:t>sociodemog</a:t>
                      </a:r>
                      <a:r>
                        <a:rPr lang="cs-CZ" sz="1400" kern="1200" baseline="0" noProof="0" dirty="0">
                          <a:solidFill>
                            <a:schemeClr val="tx1"/>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cs-CZ" sz="1000" kern="1200" baseline="0" noProof="0" dirty="0">
                          <a:solidFill>
                            <a:schemeClr val="tx1"/>
                          </a:solidFill>
                          <a:latin typeface="+mn-lt"/>
                          <a:ea typeface="+mn-ea"/>
                          <a:cs typeface="+mn-cs"/>
                        </a:rPr>
                        <a:t>Odpůrci reklamy se rekrutují především z řad těch, kteří jsou sporadickými uživateli televize. Častěji se jedná o mladé lidi a </a:t>
                      </a:r>
                      <a:r>
                        <a:rPr lang="cs-CZ" sz="1000" kern="1200" baseline="0" noProof="0" dirty="0" err="1">
                          <a:solidFill>
                            <a:schemeClr val="tx1"/>
                          </a:solidFill>
                          <a:latin typeface="+mn-lt"/>
                          <a:ea typeface="+mn-ea"/>
                          <a:cs typeface="+mn-cs"/>
                        </a:rPr>
                        <a:t>spolurozhodovatele</a:t>
                      </a:r>
                      <a:r>
                        <a:rPr lang="cs-CZ" sz="1000" kern="1200" baseline="0" noProof="0" dirty="0">
                          <a:solidFill>
                            <a:schemeClr val="tx1"/>
                          </a:solidFill>
                          <a:latin typeface="+mn-lt"/>
                          <a:ea typeface="+mn-ea"/>
                          <a:cs typeface="+mn-cs"/>
                        </a:rPr>
                        <a:t> o výběru dodavatelů služeb pro domácnost (méně než samostatné rozhodovatele). V této skupině se zřejmě mísí ti, kteří by rádi využívali televizi bez reklam a ti, kteří o televizi příliš nestojí a skrze odpor k reklamám se vůči ní vymezují. V této skupině také najdeme největší podíl stávajících neuživatelů placené televize, kteří o ní ani v budoucnu nemají zájem.</a:t>
                      </a:r>
                    </a:p>
                    <a:p>
                      <a:r>
                        <a:rPr lang="cs-CZ" sz="1000" kern="1200" baseline="0" noProof="0" dirty="0">
                          <a:solidFill>
                            <a:schemeClr val="tx1"/>
                          </a:solidFill>
                          <a:latin typeface="+mn-lt"/>
                          <a:ea typeface="+mn-ea"/>
                          <a:cs typeface="+mn-cs"/>
                        </a:rPr>
                        <a:t>Pakliže tuto skupinu zrušíme jako samostatný segment, dojde k jistému přeskupení. Odpůrci reklamy se nejčastěji přesunou do segmentu hračičků (z důvodu vysoké preference pro archiv), menší díl přejde do Pohodlných konzumentů (z důvodu preference pro jednoduchost) a Nelineárních diváků (taktéž z důvodu preference pro archiv).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cs-CZ" sz="1000" kern="1200" baseline="0" noProof="0" dirty="0">
                          <a:solidFill>
                            <a:schemeClr val="tx1"/>
                          </a:solidFill>
                          <a:latin typeface="+mn-lt"/>
                          <a:ea typeface="+mn-ea"/>
                          <a:cs typeface="+mn-cs"/>
                        </a:rPr>
                        <a:t>Hračičkové jsou významně častěji zastoupeni mezi muži, častěji ve věkové skupině 30-39 let. Častěji již jsou zákazníky placené TV, díky čemž se lépe orientují ve funkcionalitách placené TV i na trhu. Díky tomu také častěji znají značku DIGI – stejně jako další značky poskytovatelů – a častěji jsou zákazníky UPC / Vodafone a O2 TV. Častěji využívají internetovou televizi nebo kombinaci více příjmů TV (ať už proto, že kombinují výhody více typů příjmu placené TV nebo proto, že mají v domácnosti i televize využívající terestrický příjem). Indikativně lze říci, že se nerekrutují z domácností, kde by se obracela v ruce každá koruna – mají kupní sílu potřebnou k tomu, aby si mohli dovolit to, co od televize chtějí.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91071853"/>
                  </a:ext>
                </a:extLst>
              </a:tr>
              <a:tr h="387271">
                <a:tc>
                  <a:txBody>
                    <a:bodyPr/>
                    <a:lstStyle/>
                    <a:p>
                      <a:r>
                        <a:rPr lang="cs-CZ" sz="1400" b="1" kern="1200" baseline="0" noProof="0" dirty="0">
                          <a:solidFill>
                            <a:schemeClr val="tx1"/>
                          </a:solidFill>
                          <a:latin typeface="+mn-lt"/>
                          <a:ea typeface="+mn-ea"/>
                          <a:cs typeface="+mn-cs"/>
                        </a:rPr>
                        <a:t>Jméno segmentu: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360000"/>
                      <a:r>
                        <a:rPr lang="cs-CZ" noProof="0" dirty="0">
                          <a:solidFill>
                            <a:schemeClr val="bg1"/>
                          </a:solidFill>
                        </a:rPr>
                        <a:t>Pohodlní konzumenti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71ADA7"/>
                    </a:solidFill>
                  </a:tcPr>
                </a:tc>
                <a:tc>
                  <a:txBody>
                    <a:bodyPr/>
                    <a:lstStyle/>
                    <a:p>
                      <a:pPr marL="360000"/>
                      <a:r>
                        <a:rPr lang="cs-CZ" noProof="0" dirty="0">
                          <a:solidFill>
                            <a:schemeClr val="bg1"/>
                          </a:solidFill>
                        </a:rPr>
                        <a:t>Nelineární diváci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E2B726"/>
                    </a:solidFill>
                  </a:tcPr>
                </a:tc>
                <a:extLst>
                  <a:ext uri="{0D108BD9-81ED-4DB2-BD59-A6C34878D82A}">
                    <a16:rowId xmlns:a16="http://schemas.microsoft.com/office/drawing/2014/main" val="3899338506"/>
                  </a:ext>
                </a:extLst>
              </a:tr>
              <a:tr h="891254">
                <a:tc>
                  <a:txBody>
                    <a:bodyPr/>
                    <a:lstStyle/>
                    <a:p>
                      <a:r>
                        <a:rPr lang="cs-CZ" sz="1400" kern="1200" baseline="0" noProof="0" dirty="0">
                          <a:solidFill>
                            <a:schemeClr val="tx1"/>
                          </a:solidFill>
                          <a:latin typeface="+mn-lt"/>
                          <a:ea typeface="+mn-ea"/>
                          <a:cs typeface="+mn-cs"/>
                        </a:rPr>
                        <a:t>Popis segmentu z hlediska </a:t>
                      </a:r>
                      <a:r>
                        <a:rPr lang="cs-CZ" sz="1400" kern="1200" baseline="0" noProof="0" dirty="0" err="1">
                          <a:solidFill>
                            <a:schemeClr val="tx1"/>
                          </a:solidFill>
                          <a:latin typeface="+mn-lt"/>
                          <a:ea typeface="+mn-ea"/>
                          <a:cs typeface="+mn-cs"/>
                        </a:rPr>
                        <a:t>sociodemog</a:t>
                      </a:r>
                      <a:r>
                        <a:rPr lang="cs-CZ" sz="1400" kern="1200" baseline="0" noProof="0" dirty="0">
                          <a:solidFill>
                            <a:schemeClr val="tx1"/>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cs-CZ" sz="1000" kern="1200" baseline="0" noProof="0" dirty="0">
                          <a:solidFill>
                            <a:schemeClr val="tx1"/>
                          </a:solidFill>
                          <a:latin typeface="+mn-lt"/>
                          <a:ea typeface="+mn-ea"/>
                          <a:cs typeface="+mn-cs"/>
                        </a:rPr>
                        <a:t>Pohodlné konzumenty ze sociodemografických charakteristik definuje především pohlaví (častěji mezi ženami) a vyšší věk (významně častěji zastoupeni ve skupině 60+). Indikativně lze konstatovat, že sem častěji spadají uživatelé s nižším vzděláním. Pohodlní konzumenti převážně využívají terestrické nebo satelitní vysílání, což poukazuje také na častější výskyt tohoto segmentu na venkově (byť regionálně významné rozdíly nejsou). Tento segment se častěji také skládá z lidí s čistým příjmem své domácnosti do 40 tis./</a:t>
                      </a:r>
                      <a:r>
                        <a:rPr lang="cs-CZ" sz="1000" kern="1200" baseline="0" noProof="0" dirty="0" err="1">
                          <a:solidFill>
                            <a:schemeClr val="tx1"/>
                          </a:solidFill>
                          <a:latin typeface="+mn-lt"/>
                          <a:ea typeface="+mn-ea"/>
                          <a:cs typeface="+mn-cs"/>
                        </a:rPr>
                        <a:t>měs</a:t>
                      </a:r>
                      <a:r>
                        <a:rPr lang="cs-CZ" sz="1000" kern="1200" baseline="0" noProof="0" dirty="0">
                          <a:solidFill>
                            <a:schemeClr val="tx1"/>
                          </a:solidFill>
                          <a:latin typeface="+mn-lt"/>
                          <a:ea typeface="+mn-ea"/>
                          <a:cs typeface="+mn-cs"/>
                        </a:rPr>
                        <a:t>. Pohodlní konzumenti televizi zpravidla sledují 2 a více hodin denně, přičemž zpravidla sledují aktuální vysílání (méně často také využívají alternativní zařízení).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cs-CZ" sz="1000" kern="1200" baseline="0" noProof="0" dirty="0">
                          <a:solidFill>
                            <a:schemeClr val="tx1"/>
                          </a:solidFill>
                          <a:latin typeface="+mn-lt"/>
                          <a:ea typeface="+mn-ea"/>
                          <a:cs typeface="+mn-cs"/>
                        </a:rPr>
                        <a:t>Nelineární diváci jsou relativně průřezovou skupinou z hlediska sociodemografických parametrů. Přesto se častěji vyskytují mezi mladšími uživateli (častěji 18-29 let, respektive méně často ve skupině 50 + let). Častěji dosud nevyužívají placenou televizi, terestrický příjem jsou nicméně už zvyklí doplňovat konzumací videí na internetu – ačkoliv tedy aktuálně ve většině případů nevyužívají pokročilé funkce ovládání spojené s placenou televizí, nelineární konzumace médií jim není cizí. I proto se častěji identifikují jako zájemci o služby placené TV do budoucna. Mají silné zastoupení mezi těmi, kteří již nyní využívají nějaké funkce archivu nebo videotéky.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508762"/>
                  </a:ext>
                </a:extLst>
              </a:tr>
            </a:tbl>
          </a:graphicData>
        </a:graphic>
      </p:graphicFrame>
      <p:sp>
        <p:nvSpPr>
          <p:cNvPr id="16" name="Oval 15">
            <a:extLst>
              <a:ext uri="{FF2B5EF4-FFF2-40B4-BE49-F238E27FC236}">
                <a16:creationId xmlns:a16="http://schemas.microsoft.com/office/drawing/2014/main" id="{50A49FD4-954A-47DC-8856-6ED1042D8254}"/>
              </a:ext>
            </a:extLst>
          </p:cNvPr>
          <p:cNvSpPr/>
          <p:nvPr/>
        </p:nvSpPr>
        <p:spPr>
          <a:xfrm>
            <a:off x="6221234" y="4009957"/>
            <a:ext cx="667300" cy="667300"/>
          </a:xfrm>
          <a:prstGeom prst="ellipse">
            <a:avLst/>
          </a:prstGeom>
          <a:solidFill>
            <a:srgbClr val="71ADA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17" name="Oval 16">
            <a:extLst>
              <a:ext uri="{FF2B5EF4-FFF2-40B4-BE49-F238E27FC236}">
                <a16:creationId xmlns:a16="http://schemas.microsoft.com/office/drawing/2014/main" id="{3E267E45-29A8-4AEC-844A-C37784AC7896}"/>
              </a:ext>
            </a:extLst>
          </p:cNvPr>
          <p:cNvSpPr/>
          <p:nvPr/>
        </p:nvSpPr>
        <p:spPr>
          <a:xfrm>
            <a:off x="6221234" y="1575250"/>
            <a:ext cx="667300" cy="667300"/>
          </a:xfrm>
          <a:prstGeom prst="ellipse">
            <a:avLst/>
          </a:prstGeom>
          <a:solidFill>
            <a:srgbClr val="85280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0" name="Oval 19">
            <a:extLst>
              <a:ext uri="{FF2B5EF4-FFF2-40B4-BE49-F238E27FC236}">
                <a16:creationId xmlns:a16="http://schemas.microsoft.com/office/drawing/2014/main" id="{2A44EDB3-9B9E-41E4-A042-96C678FD40A8}"/>
              </a:ext>
            </a:extLst>
          </p:cNvPr>
          <p:cNvSpPr/>
          <p:nvPr/>
        </p:nvSpPr>
        <p:spPr>
          <a:xfrm>
            <a:off x="11122028" y="1575250"/>
            <a:ext cx="667300" cy="667300"/>
          </a:xfrm>
          <a:prstGeom prst="ellipse">
            <a:avLst/>
          </a:prstGeom>
          <a:solidFill>
            <a:srgbClr val="496249"/>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1" name="Oval 20">
            <a:extLst>
              <a:ext uri="{FF2B5EF4-FFF2-40B4-BE49-F238E27FC236}">
                <a16:creationId xmlns:a16="http://schemas.microsoft.com/office/drawing/2014/main" id="{D937B0B6-9BF0-44F3-8456-88430D6EB80D}"/>
              </a:ext>
            </a:extLst>
          </p:cNvPr>
          <p:cNvSpPr/>
          <p:nvPr/>
        </p:nvSpPr>
        <p:spPr>
          <a:xfrm>
            <a:off x="11107997" y="4009957"/>
            <a:ext cx="667300" cy="667300"/>
          </a:xfrm>
          <a:prstGeom prst="ellipse">
            <a:avLst/>
          </a:prstGeom>
          <a:solidFill>
            <a:srgbClr val="E2B72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grpSp>
        <p:nvGrpSpPr>
          <p:cNvPr id="22" name="Group 21">
            <a:extLst>
              <a:ext uri="{FF2B5EF4-FFF2-40B4-BE49-F238E27FC236}">
                <a16:creationId xmlns:a16="http://schemas.microsoft.com/office/drawing/2014/main" id="{779C7E95-0F4A-4915-9D68-486F59F25DE2}"/>
              </a:ext>
            </a:extLst>
          </p:cNvPr>
          <p:cNvGrpSpPr>
            <a:grpSpLocks noChangeAspect="1"/>
          </p:cNvGrpSpPr>
          <p:nvPr>
            <p:custDataLst>
              <p:tags r:id="rId1"/>
            </p:custDataLst>
          </p:nvPr>
        </p:nvGrpSpPr>
        <p:grpSpPr>
          <a:xfrm>
            <a:off x="11262316" y="4161380"/>
            <a:ext cx="390875" cy="390875"/>
            <a:chOff x="328396" y="2082800"/>
            <a:chExt cx="720000" cy="720000"/>
          </a:xfrm>
          <a:solidFill>
            <a:schemeClr val="bg1"/>
          </a:solidFill>
        </p:grpSpPr>
        <p:sp>
          <p:nvSpPr>
            <p:cNvPr id="23" name="Rectangle 22">
              <a:extLst>
                <a:ext uri="{FF2B5EF4-FFF2-40B4-BE49-F238E27FC236}">
                  <a16:creationId xmlns:a16="http://schemas.microsoft.com/office/drawing/2014/main" id="{EDB7589F-7E53-49B2-B595-A2292840F0F6}"/>
                </a:ext>
              </a:extLst>
            </p:cNvPr>
            <p:cNvSpPr/>
            <p:nvPr/>
          </p:nvSpPr>
          <p:spPr bwMode="gray">
            <a:xfrm>
              <a:off x="328396" y="2082800"/>
              <a:ext cx="720000" cy="720000"/>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400"/>
                </a:spcBef>
              </a:pPr>
              <a:endParaRPr lang="en-US" sz="1333" dirty="0">
                <a:solidFill>
                  <a:schemeClr val="tx1"/>
                </a:solidFill>
                <a:latin typeface="Arial" pitchFamily="34" charset="0"/>
                <a:cs typeface="Arial" pitchFamily="34" charset="0"/>
              </a:endParaRPr>
            </a:p>
          </p:txBody>
        </p:sp>
        <p:sp>
          <p:nvSpPr>
            <p:cNvPr id="24" name="Freeform 6">
              <a:extLst>
                <a:ext uri="{FF2B5EF4-FFF2-40B4-BE49-F238E27FC236}">
                  <a16:creationId xmlns:a16="http://schemas.microsoft.com/office/drawing/2014/main" id="{7193E7C3-84EC-4331-9DA6-224B0A26BA8A}"/>
                </a:ext>
              </a:extLst>
            </p:cNvPr>
            <p:cNvSpPr>
              <a:spLocks noChangeAspect="1" noEditPoints="1"/>
            </p:cNvSpPr>
            <p:nvPr/>
          </p:nvSpPr>
          <p:spPr bwMode="auto">
            <a:xfrm>
              <a:off x="526357" y="2245144"/>
              <a:ext cx="324077" cy="396000"/>
            </a:xfrm>
            <a:custGeom>
              <a:avLst/>
              <a:gdLst>
                <a:gd name="T0" fmla="*/ 1440 w 1440"/>
                <a:gd name="T1" fmla="*/ 160 h 1760"/>
                <a:gd name="T2" fmla="*/ 1440 w 1440"/>
                <a:gd name="T3" fmla="*/ 1600 h 1760"/>
                <a:gd name="T4" fmla="*/ 1280 w 1440"/>
                <a:gd name="T5" fmla="*/ 1760 h 1760"/>
                <a:gd name="T6" fmla="*/ 1040 w 1440"/>
                <a:gd name="T7" fmla="*/ 1760 h 1760"/>
                <a:gd name="T8" fmla="*/ 880 w 1440"/>
                <a:gd name="T9" fmla="*/ 1600 h 1760"/>
                <a:gd name="T10" fmla="*/ 880 w 1440"/>
                <a:gd name="T11" fmla="*/ 160 h 1760"/>
                <a:gd name="T12" fmla="*/ 1040 w 1440"/>
                <a:gd name="T13" fmla="*/ 0 h 1760"/>
                <a:gd name="T14" fmla="*/ 1280 w 1440"/>
                <a:gd name="T15" fmla="*/ 0 h 1760"/>
                <a:gd name="T16" fmla="*/ 1440 w 1440"/>
                <a:gd name="T17" fmla="*/ 160 h 1760"/>
                <a:gd name="T18" fmla="*/ 560 w 1440"/>
                <a:gd name="T19" fmla="*/ 160 h 1760"/>
                <a:gd name="T20" fmla="*/ 560 w 1440"/>
                <a:gd name="T21" fmla="*/ 1600 h 1760"/>
                <a:gd name="T22" fmla="*/ 400 w 1440"/>
                <a:gd name="T23" fmla="*/ 1760 h 1760"/>
                <a:gd name="T24" fmla="*/ 160 w 1440"/>
                <a:gd name="T25" fmla="*/ 1760 h 1760"/>
                <a:gd name="T26" fmla="*/ 0 w 1440"/>
                <a:gd name="T27" fmla="*/ 1600 h 1760"/>
                <a:gd name="T28" fmla="*/ 0 w 1440"/>
                <a:gd name="T29" fmla="*/ 160 h 1760"/>
                <a:gd name="T30" fmla="*/ 160 w 1440"/>
                <a:gd name="T31" fmla="*/ 0 h 1760"/>
                <a:gd name="T32" fmla="*/ 400 w 1440"/>
                <a:gd name="T33" fmla="*/ 0 h 1760"/>
                <a:gd name="T34" fmla="*/ 560 w 1440"/>
                <a:gd name="T35" fmla="*/ 160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0" h="1760">
                  <a:moveTo>
                    <a:pt x="1440" y="160"/>
                  </a:moveTo>
                  <a:cubicBezTo>
                    <a:pt x="1440" y="1600"/>
                    <a:pt x="1440" y="1600"/>
                    <a:pt x="1440" y="1600"/>
                  </a:cubicBezTo>
                  <a:cubicBezTo>
                    <a:pt x="1440" y="1688"/>
                    <a:pt x="1368" y="1760"/>
                    <a:pt x="1280" y="1760"/>
                  </a:cubicBezTo>
                  <a:cubicBezTo>
                    <a:pt x="1040" y="1760"/>
                    <a:pt x="1040" y="1760"/>
                    <a:pt x="1040" y="1760"/>
                  </a:cubicBezTo>
                  <a:cubicBezTo>
                    <a:pt x="952" y="1760"/>
                    <a:pt x="880" y="1688"/>
                    <a:pt x="880" y="1600"/>
                  </a:cubicBezTo>
                  <a:cubicBezTo>
                    <a:pt x="880" y="160"/>
                    <a:pt x="880" y="160"/>
                    <a:pt x="880" y="160"/>
                  </a:cubicBezTo>
                  <a:cubicBezTo>
                    <a:pt x="880" y="72"/>
                    <a:pt x="952" y="0"/>
                    <a:pt x="1040" y="0"/>
                  </a:cubicBezTo>
                  <a:cubicBezTo>
                    <a:pt x="1280" y="0"/>
                    <a:pt x="1280" y="0"/>
                    <a:pt x="1280" y="0"/>
                  </a:cubicBezTo>
                  <a:cubicBezTo>
                    <a:pt x="1368" y="0"/>
                    <a:pt x="1440" y="72"/>
                    <a:pt x="1440" y="160"/>
                  </a:cubicBezTo>
                  <a:close/>
                  <a:moveTo>
                    <a:pt x="560" y="160"/>
                  </a:moveTo>
                  <a:cubicBezTo>
                    <a:pt x="560" y="1600"/>
                    <a:pt x="560" y="1600"/>
                    <a:pt x="560" y="1600"/>
                  </a:cubicBezTo>
                  <a:cubicBezTo>
                    <a:pt x="560" y="1688"/>
                    <a:pt x="488" y="1760"/>
                    <a:pt x="400" y="1760"/>
                  </a:cubicBezTo>
                  <a:cubicBezTo>
                    <a:pt x="160" y="1760"/>
                    <a:pt x="160" y="1760"/>
                    <a:pt x="160" y="1760"/>
                  </a:cubicBezTo>
                  <a:cubicBezTo>
                    <a:pt x="72" y="1760"/>
                    <a:pt x="0" y="1688"/>
                    <a:pt x="0" y="1600"/>
                  </a:cubicBezTo>
                  <a:cubicBezTo>
                    <a:pt x="0" y="160"/>
                    <a:pt x="0" y="160"/>
                    <a:pt x="0" y="160"/>
                  </a:cubicBezTo>
                  <a:cubicBezTo>
                    <a:pt x="0" y="72"/>
                    <a:pt x="72" y="0"/>
                    <a:pt x="160" y="0"/>
                  </a:cubicBezTo>
                  <a:cubicBezTo>
                    <a:pt x="400" y="0"/>
                    <a:pt x="400" y="0"/>
                    <a:pt x="400" y="0"/>
                  </a:cubicBezTo>
                  <a:cubicBezTo>
                    <a:pt x="488" y="0"/>
                    <a:pt x="560" y="72"/>
                    <a:pt x="560" y="160"/>
                  </a:cubicBezTo>
                  <a:close/>
                </a:path>
              </a:pathLst>
            </a:custGeom>
            <a:solidFill>
              <a:srgbClr val="E2B726"/>
            </a:solidFill>
            <a:ln>
              <a:noFill/>
            </a:ln>
          </p:spPr>
          <p:txBody>
            <a:bodyPr vert="horz" wrap="square" lIns="121920" tIns="60960" rIns="121920" bIns="60960" numCol="1" anchor="t" anchorCtr="0" compatLnSpc="1">
              <a:prstTxWarp prst="textNoShape">
                <a:avLst/>
              </a:prstTxWarp>
            </a:bodyPr>
            <a:lstStyle/>
            <a:p>
              <a:endParaRPr lang="en-US" sz="1333"/>
            </a:p>
          </p:txBody>
        </p:sp>
      </p:grpSp>
      <p:grpSp>
        <p:nvGrpSpPr>
          <p:cNvPr id="25" name="Group 40">
            <a:extLst>
              <a:ext uri="{FF2B5EF4-FFF2-40B4-BE49-F238E27FC236}">
                <a16:creationId xmlns:a16="http://schemas.microsoft.com/office/drawing/2014/main" id="{B0C00E0A-B636-4D71-8502-AAF93F046BE7}"/>
              </a:ext>
            </a:extLst>
          </p:cNvPr>
          <p:cNvGrpSpPr>
            <a:grpSpLocks noChangeAspect="1"/>
          </p:cNvGrpSpPr>
          <p:nvPr>
            <p:custDataLst>
              <p:tags r:id="rId2"/>
            </p:custDataLst>
          </p:nvPr>
        </p:nvGrpSpPr>
        <p:grpSpPr bwMode="auto">
          <a:xfrm>
            <a:off x="11226689" y="1698454"/>
            <a:ext cx="501761" cy="338004"/>
            <a:chOff x="417" y="501"/>
            <a:chExt cx="4927" cy="3319"/>
          </a:xfrm>
          <a:solidFill>
            <a:schemeClr val="bg1"/>
          </a:solidFill>
        </p:grpSpPr>
        <p:sp>
          <p:nvSpPr>
            <p:cNvPr id="26" name="Freeform 41">
              <a:extLst>
                <a:ext uri="{FF2B5EF4-FFF2-40B4-BE49-F238E27FC236}">
                  <a16:creationId xmlns:a16="http://schemas.microsoft.com/office/drawing/2014/main" id="{816B2952-210A-430B-8E7F-0FCA63039A8B}"/>
                </a:ext>
              </a:extLst>
            </p:cNvPr>
            <p:cNvSpPr>
              <a:spLocks noEditPoints="1"/>
            </p:cNvSpPr>
            <p:nvPr/>
          </p:nvSpPr>
          <p:spPr bwMode="auto">
            <a:xfrm>
              <a:off x="1645" y="501"/>
              <a:ext cx="2294" cy="1674"/>
            </a:xfrm>
            <a:custGeom>
              <a:avLst/>
              <a:gdLst>
                <a:gd name="T0" fmla="*/ 131 w 971"/>
                <a:gd name="T1" fmla="*/ 709 h 709"/>
                <a:gd name="T2" fmla="*/ 273 w 971"/>
                <a:gd name="T3" fmla="*/ 592 h 709"/>
                <a:gd name="T4" fmla="*/ 336 w 971"/>
                <a:gd name="T5" fmla="*/ 522 h 709"/>
                <a:gd name="T6" fmla="*/ 388 w 971"/>
                <a:gd name="T7" fmla="*/ 537 h 709"/>
                <a:gd name="T8" fmla="*/ 485 w 971"/>
                <a:gd name="T9" fmla="*/ 560 h 709"/>
                <a:gd name="T10" fmla="*/ 588 w 971"/>
                <a:gd name="T11" fmla="*/ 536 h 709"/>
                <a:gd name="T12" fmla="*/ 635 w 971"/>
                <a:gd name="T13" fmla="*/ 522 h 709"/>
                <a:gd name="T14" fmla="*/ 694 w 971"/>
                <a:gd name="T15" fmla="*/ 589 h 709"/>
                <a:gd name="T16" fmla="*/ 840 w 971"/>
                <a:gd name="T17" fmla="*/ 709 h 709"/>
                <a:gd name="T18" fmla="*/ 949 w 971"/>
                <a:gd name="T19" fmla="*/ 556 h 709"/>
                <a:gd name="T20" fmla="*/ 971 w 971"/>
                <a:gd name="T21" fmla="*/ 261 h 709"/>
                <a:gd name="T22" fmla="*/ 896 w 971"/>
                <a:gd name="T23" fmla="*/ 76 h 709"/>
                <a:gd name="T24" fmla="*/ 719 w 971"/>
                <a:gd name="T25" fmla="*/ 0 h 709"/>
                <a:gd name="T26" fmla="*/ 578 w 971"/>
                <a:gd name="T27" fmla="*/ 21 h 709"/>
                <a:gd name="T28" fmla="*/ 485 w 971"/>
                <a:gd name="T29" fmla="*/ 37 h 709"/>
                <a:gd name="T30" fmla="*/ 393 w 971"/>
                <a:gd name="T31" fmla="*/ 21 h 709"/>
                <a:gd name="T32" fmla="*/ 252 w 971"/>
                <a:gd name="T33" fmla="*/ 0 h 709"/>
                <a:gd name="T34" fmla="*/ 74 w 971"/>
                <a:gd name="T35" fmla="*/ 76 h 709"/>
                <a:gd name="T36" fmla="*/ 0 w 971"/>
                <a:gd name="T37" fmla="*/ 261 h 709"/>
                <a:gd name="T38" fmla="*/ 21 w 971"/>
                <a:gd name="T39" fmla="*/ 556 h 709"/>
                <a:gd name="T40" fmla="*/ 131 w 971"/>
                <a:gd name="T41" fmla="*/ 709 h 709"/>
                <a:gd name="T42" fmla="*/ 728 w 971"/>
                <a:gd name="T43" fmla="*/ 429 h 709"/>
                <a:gd name="T44" fmla="*/ 672 w 971"/>
                <a:gd name="T45" fmla="*/ 373 h 709"/>
                <a:gd name="T46" fmla="*/ 728 w 971"/>
                <a:gd name="T47" fmla="*/ 317 h 709"/>
                <a:gd name="T48" fmla="*/ 784 w 971"/>
                <a:gd name="T49" fmla="*/ 373 h 709"/>
                <a:gd name="T50" fmla="*/ 728 w 971"/>
                <a:gd name="T51" fmla="*/ 429 h 709"/>
                <a:gd name="T52" fmla="*/ 877 w 971"/>
                <a:gd name="T53" fmla="*/ 261 h 709"/>
                <a:gd name="T54" fmla="*/ 821 w 971"/>
                <a:gd name="T55" fmla="*/ 317 h 709"/>
                <a:gd name="T56" fmla="*/ 765 w 971"/>
                <a:gd name="T57" fmla="*/ 261 h 709"/>
                <a:gd name="T58" fmla="*/ 821 w 971"/>
                <a:gd name="T59" fmla="*/ 205 h 709"/>
                <a:gd name="T60" fmla="*/ 877 w 971"/>
                <a:gd name="T61" fmla="*/ 261 h 709"/>
                <a:gd name="T62" fmla="*/ 728 w 971"/>
                <a:gd name="T63" fmla="*/ 93 h 709"/>
                <a:gd name="T64" fmla="*/ 784 w 971"/>
                <a:gd name="T65" fmla="*/ 149 h 709"/>
                <a:gd name="T66" fmla="*/ 768 w 971"/>
                <a:gd name="T67" fmla="*/ 189 h 709"/>
                <a:gd name="T68" fmla="*/ 766 w 971"/>
                <a:gd name="T69" fmla="*/ 190 h 709"/>
                <a:gd name="T70" fmla="*/ 728 w 971"/>
                <a:gd name="T71" fmla="*/ 205 h 709"/>
                <a:gd name="T72" fmla="*/ 672 w 971"/>
                <a:gd name="T73" fmla="*/ 149 h 709"/>
                <a:gd name="T74" fmla="*/ 728 w 971"/>
                <a:gd name="T75" fmla="*/ 93 h 709"/>
                <a:gd name="T76" fmla="*/ 635 w 971"/>
                <a:gd name="T77" fmla="*/ 205 h 709"/>
                <a:gd name="T78" fmla="*/ 691 w 971"/>
                <a:gd name="T79" fmla="*/ 261 h 709"/>
                <a:gd name="T80" fmla="*/ 635 w 971"/>
                <a:gd name="T81" fmla="*/ 317 h 709"/>
                <a:gd name="T82" fmla="*/ 579 w 971"/>
                <a:gd name="T83" fmla="*/ 261 h 709"/>
                <a:gd name="T84" fmla="*/ 635 w 971"/>
                <a:gd name="T85" fmla="*/ 205 h 709"/>
                <a:gd name="T86" fmla="*/ 261 w 971"/>
                <a:gd name="T87" fmla="*/ 112 h 709"/>
                <a:gd name="T88" fmla="*/ 411 w 971"/>
                <a:gd name="T89" fmla="*/ 261 h 709"/>
                <a:gd name="T90" fmla="*/ 261 w 971"/>
                <a:gd name="T91" fmla="*/ 410 h 709"/>
                <a:gd name="T92" fmla="*/ 112 w 971"/>
                <a:gd name="T93" fmla="*/ 261 h 709"/>
                <a:gd name="T94" fmla="*/ 261 w 971"/>
                <a:gd name="T95" fmla="*/ 11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1" h="709">
                  <a:moveTo>
                    <a:pt x="131" y="709"/>
                  </a:moveTo>
                  <a:cubicBezTo>
                    <a:pt x="216" y="709"/>
                    <a:pt x="246" y="647"/>
                    <a:pt x="273" y="592"/>
                  </a:cubicBezTo>
                  <a:cubicBezTo>
                    <a:pt x="291" y="555"/>
                    <a:pt x="307" y="522"/>
                    <a:pt x="336" y="522"/>
                  </a:cubicBezTo>
                  <a:cubicBezTo>
                    <a:pt x="348" y="522"/>
                    <a:pt x="367" y="529"/>
                    <a:pt x="388" y="537"/>
                  </a:cubicBezTo>
                  <a:cubicBezTo>
                    <a:pt x="418" y="547"/>
                    <a:pt x="453" y="560"/>
                    <a:pt x="485" y="560"/>
                  </a:cubicBezTo>
                  <a:cubicBezTo>
                    <a:pt x="523" y="560"/>
                    <a:pt x="558" y="547"/>
                    <a:pt x="588" y="536"/>
                  </a:cubicBezTo>
                  <a:cubicBezTo>
                    <a:pt x="607" y="529"/>
                    <a:pt x="624" y="522"/>
                    <a:pt x="635" y="522"/>
                  </a:cubicBezTo>
                  <a:cubicBezTo>
                    <a:pt x="660" y="522"/>
                    <a:pt x="676" y="554"/>
                    <a:pt x="694" y="589"/>
                  </a:cubicBezTo>
                  <a:cubicBezTo>
                    <a:pt x="722" y="645"/>
                    <a:pt x="754" y="709"/>
                    <a:pt x="840" y="709"/>
                  </a:cubicBezTo>
                  <a:cubicBezTo>
                    <a:pt x="898" y="709"/>
                    <a:pt x="931" y="646"/>
                    <a:pt x="949" y="556"/>
                  </a:cubicBezTo>
                  <a:cubicBezTo>
                    <a:pt x="966" y="472"/>
                    <a:pt x="971" y="364"/>
                    <a:pt x="971" y="261"/>
                  </a:cubicBezTo>
                  <a:cubicBezTo>
                    <a:pt x="971" y="190"/>
                    <a:pt x="943" y="124"/>
                    <a:pt x="896" y="76"/>
                  </a:cubicBezTo>
                  <a:cubicBezTo>
                    <a:pt x="852" y="29"/>
                    <a:pt x="789" y="0"/>
                    <a:pt x="719" y="0"/>
                  </a:cubicBezTo>
                  <a:cubicBezTo>
                    <a:pt x="644" y="0"/>
                    <a:pt x="610" y="11"/>
                    <a:pt x="578" y="21"/>
                  </a:cubicBezTo>
                  <a:cubicBezTo>
                    <a:pt x="553" y="29"/>
                    <a:pt x="529" y="37"/>
                    <a:pt x="485" y="37"/>
                  </a:cubicBezTo>
                  <a:cubicBezTo>
                    <a:pt x="442" y="37"/>
                    <a:pt x="418" y="29"/>
                    <a:pt x="393" y="21"/>
                  </a:cubicBezTo>
                  <a:cubicBezTo>
                    <a:pt x="361" y="11"/>
                    <a:pt x="326" y="0"/>
                    <a:pt x="252" y="0"/>
                  </a:cubicBezTo>
                  <a:cubicBezTo>
                    <a:pt x="181" y="0"/>
                    <a:pt x="119" y="29"/>
                    <a:pt x="74" y="76"/>
                  </a:cubicBezTo>
                  <a:cubicBezTo>
                    <a:pt x="28" y="124"/>
                    <a:pt x="0" y="190"/>
                    <a:pt x="0" y="261"/>
                  </a:cubicBezTo>
                  <a:cubicBezTo>
                    <a:pt x="0" y="364"/>
                    <a:pt x="5" y="472"/>
                    <a:pt x="21" y="556"/>
                  </a:cubicBezTo>
                  <a:cubicBezTo>
                    <a:pt x="40" y="646"/>
                    <a:pt x="73" y="709"/>
                    <a:pt x="131" y="709"/>
                  </a:cubicBezTo>
                  <a:close/>
                  <a:moveTo>
                    <a:pt x="728" y="429"/>
                  </a:moveTo>
                  <a:cubicBezTo>
                    <a:pt x="697" y="429"/>
                    <a:pt x="672" y="404"/>
                    <a:pt x="672" y="373"/>
                  </a:cubicBezTo>
                  <a:cubicBezTo>
                    <a:pt x="672" y="342"/>
                    <a:pt x="697" y="317"/>
                    <a:pt x="728" y="317"/>
                  </a:cubicBezTo>
                  <a:cubicBezTo>
                    <a:pt x="759" y="317"/>
                    <a:pt x="784" y="342"/>
                    <a:pt x="784" y="373"/>
                  </a:cubicBezTo>
                  <a:cubicBezTo>
                    <a:pt x="784" y="404"/>
                    <a:pt x="759" y="429"/>
                    <a:pt x="728" y="429"/>
                  </a:cubicBezTo>
                  <a:close/>
                  <a:moveTo>
                    <a:pt x="877" y="261"/>
                  </a:moveTo>
                  <a:cubicBezTo>
                    <a:pt x="877" y="292"/>
                    <a:pt x="852" y="317"/>
                    <a:pt x="821" y="317"/>
                  </a:cubicBezTo>
                  <a:cubicBezTo>
                    <a:pt x="790" y="317"/>
                    <a:pt x="765" y="292"/>
                    <a:pt x="765" y="261"/>
                  </a:cubicBezTo>
                  <a:cubicBezTo>
                    <a:pt x="765" y="230"/>
                    <a:pt x="790" y="205"/>
                    <a:pt x="821" y="205"/>
                  </a:cubicBezTo>
                  <a:cubicBezTo>
                    <a:pt x="852" y="205"/>
                    <a:pt x="877" y="230"/>
                    <a:pt x="877" y="261"/>
                  </a:cubicBezTo>
                  <a:close/>
                  <a:moveTo>
                    <a:pt x="728" y="93"/>
                  </a:moveTo>
                  <a:cubicBezTo>
                    <a:pt x="759" y="93"/>
                    <a:pt x="784" y="118"/>
                    <a:pt x="784" y="149"/>
                  </a:cubicBezTo>
                  <a:cubicBezTo>
                    <a:pt x="784" y="165"/>
                    <a:pt x="778" y="179"/>
                    <a:pt x="768" y="189"/>
                  </a:cubicBezTo>
                  <a:cubicBezTo>
                    <a:pt x="767" y="189"/>
                    <a:pt x="767" y="189"/>
                    <a:pt x="766" y="190"/>
                  </a:cubicBezTo>
                  <a:cubicBezTo>
                    <a:pt x="756" y="199"/>
                    <a:pt x="743" y="205"/>
                    <a:pt x="728" y="205"/>
                  </a:cubicBezTo>
                  <a:cubicBezTo>
                    <a:pt x="697" y="205"/>
                    <a:pt x="672" y="180"/>
                    <a:pt x="672" y="149"/>
                  </a:cubicBezTo>
                  <a:cubicBezTo>
                    <a:pt x="672" y="118"/>
                    <a:pt x="697" y="93"/>
                    <a:pt x="728" y="93"/>
                  </a:cubicBezTo>
                  <a:close/>
                  <a:moveTo>
                    <a:pt x="635" y="205"/>
                  </a:moveTo>
                  <a:cubicBezTo>
                    <a:pt x="666" y="205"/>
                    <a:pt x="691" y="230"/>
                    <a:pt x="691" y="261"/>
                  </a:cubicBezTo>
                  <a:cubicBezTo>
                    <a:pt x="691" y="292"/>
                    <a:pt x="665" y="317"/>
                    <a:pt x="635" y="317"/>
                  </a:cubicBezTo>
                  <a:cubicBezTo>
                    <a:pt x="604" y="317"/>
                    <a:pt x="579" y="292"/>
                    <a:pt x="579" y="261"/>
                  </a:cubicBezTo>
                  <a:cubicBezTo>
                    <a:pt x="579" y="230"/>
                    <a:pt x="604" y="205"/>
                    <a:pt x="635" y="205"/>
                  </a:cubicBezTo>
                  <a:close/>
                  <a:moveTo>
                    <a:pt x="261" y="112"/>
                  </a:moveTo>
                  <a:cubicBezTo>
                    <a:pt x="344" y="112"/>
                    <a:pt x="411" y="179"/>
                    <a:pt x="411" y="261"/>
                  </a:cubicBezTo>
                  <a:cubicBezTo>
                    <a:pt x="411" y="344"/>
                    <a:pt x="344" y="410"/>
                    <a:pt x="261" y="410"/>
                  </a:cubicBezTo>
                  <a:cubicBezTo>
                    <a:pt x="179" y="410"/>
                    <a:pt x="112" y="344"/>
                    <a:pt x="112" y="261"/>
                  </a:cubicBezTo>
                  <a:cubicBezTo>
                    <a:pt x="112" y="179"/>
                    <a:pt x="179" y="112"/>
                    <a:pt x="261"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7" name="Freeform 42">
              <a:extLst>
                <a:ext uri="{FF2B5EF4-FFF2-40B4-BE49-F238E27FC236}">
                  <a16:creationId xmlns:a16="http://schemas.microsoft.com/office/drawing/2014/main" id="{5CC9BF00-2990-403B-81E6-AFFE65860D43}"/>
                </a:ext>
              </a:extLst>
            </p:cNvPr>
            <p:cNvSpPr>
              <a:spLocks/>
            </p:cNvSpPr>
            <p:nvPr/>
          </p:nvSpPr>
          <p:spPr bwMode="auto">
            <a:xfrm>
              <a:off x="4605" y="2341"/>
              <a:ext cx="739" cy="1479"/>
            </a:xfrm>
            <a:custGeom>
              <a:avLst/>
              <a:gdLst>
                <a:gd name="T0" fmla="*/ 0 w 313"/>
                <a:gd name="T1" fmla="*/ 0 h 626"/>
                <a:gd name="T2" fmla="*/ 0 w 313"/>
                <a:gd name="T3" fmla="*/ 626 h 626"/>
                <a:gd name="T4" fmla="*/ 313 w 313"/>
                <a:gd name="T5" fmla="*/ 626 h 626"/>
                <a:gd name="T6" fmla="*/ 313 w 313"/>
                <a:gd name="T7" fmla="*/ 0 h 626"/>
                <a:gd name="T8" fmla="*/ 0 w 313"/>
                <a:gd name="T9" fmla="*/ 0 h 626"/>
              </a:gdLst>
              <a:ahLst/>
              <a:cxnLst>
                <a:cxn ang="0">
                  <a:pos x="T0" y="T1"/>
                </a:cxn>
                <a:cxn ang="0">
                  <a:pos x="T2" y="T3"/>
                </a:cxn>
                <a:cxn ang="0">
                  <a:pos x="T4" y="T5"/>
                </a:cxn>
                <a:cxn ang="0">
                  <a:pos x="T6" y="T7"/>
                </a:cxn>
                <a:cxn ang="0">
                  <a:pos x="T8" y="T9"/>
                </a:cxn>
              </a:cxnLst>
              <a:rect l="0" t="0" r="r" b="b"/>
              <a:pathLst>
                <a:path w="313" h="626">
                  <a:moveTo>
                    <a:pt x="0" y="0"/>
                  </a:moveTo>
                  <a:cubicBezTo>
                    <a:pt x="0" y="208"/>
                    <a:pt x="0" y="417"/>
                    <a:pt x="0" y="626"/>
                  </a:cubicBezTo>
                  <a:cubicBezTo>
                    <a:pt x="104" y="626"/>
                    <a:pt x="208" y="626"/>
                    <a:pt x="313" y="626"/>
                  </a:cubicBezTo>
                  <a:cubicBezTo>
                    <a:pt x="313" y="417"/>
                    <a:pt x="313" y="208"/>
                    <a:pt x="313" y="0"/>
                  </a:cubicBezTo>
                  <a:cubicBezTo>
                    <a:pt x="208" y="0"/>
                    <a:pt x="10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9" name="Freeform 43">
              <a:extLst>
                <a:ext uri="{FF2B5EF4-FFF2-40B4-BE49-F238E27FC236}">
                  <a16:creationId xmlns:a16="http://schemas.microsoft.com/office/drawing/2014/main" id="{6237DFAA-3E3D-4549-9C81-BC09D223034B}"/>
                </a:ext>
              </a:extLst>
            </p:cNvPr>
            <p:cNvSpPr>
              <a:spLocks noEditPoints="1"/>
            </p:cNvSpPr>
            <p:nvPr/>
          </p:nvSpPr>
          <p:spPr bwMode="auto">
            <a:xfrm>
              <a:off x="417" y="2341"/>
              <a:ext cx="4065" cy="1479"/>
            </a:xfrm>
            <a:custGeom>
              <a:avLst/>
              <a:gdLst>
                <a:gd name="T0" fmla="*/ 0 w 1721"/>
                <a:gd name="T1" fmla="*/ 626 h 626"/>
                <a:gd name="T2" fmla="*/ 1721 w 1721"/>
                <a:gd name="T3" fmla="*/ 626 h 626"/>
                <a:gd name="T4" fmla="*/ 1721 w 1721"/>
                <a:gd name="T5" fmla="*/ 0 h 626"/>
                <a:gd name="T6" fmla="*/ 0 w 1721"/>
                <a:gd name="T7" fmla="*/ 0 h 626"/>
                <a:gd name="T8" fmla="*/ 0 w 1721"/>
                <a:gd name="T9" fmla="*/ 626 h 626"/>
                <a:gd name="T10" fmla="*/ 623 w 1721"/>
                <a:gd name="T11" fmla="*/ 289 h 626"/>
                <a:gd name="T12" fmla="*/ 1640 w 1721"/>
                <a:gd name="T13" fmla="*/ 289 h 626"/>
                <a:gd name="T14" fmla="*/ 1640 w 1721"/>
                <a:gd name="T15" fmla="*/ 336 h 626"/>
                <a:gd name="T16" fmla="*/ 623 w 1721"/>
                <a:gd name="T17" fmla="*/ 336 h 626"/>
                <a:gd name="T18" fmla="*/ 623 w 1721"/>
                <a:gd name="T19" fmla="*/ 289 h 626"/>
                <a:gd name="T20" fmla="*/ 417 w 1721"/>
                <a:gd name="T21" fmla="*/ 209 h 626"/>
                <a:gd name="T22" fmla="*/ 521 w 1721"/>
                <a:gd name="T23" fmla="*/ 313 h 626"/>
                <a:gd name="T24" fmla="*/ 417 w 1721"/>
                <a:gd name="T25" fmla="*/ 417 h 626"/>
                <a:gd name="T26" fmla="*/ 313 w 1721"/>
                <a:gd name="T27" fmla="*/ 313 h 626"/>
                <a:gd name="T28" fmla="*/ 417 w 1721"/>
                <a:gd name="T29" fmla="*/ 209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1" h="626">
                  <a:moveTo>
                    <a:pt x="0" y="626"/>
                  </a:moveTo>
                  <a:cubicBezTo>
                    <a:pt x="1721" y="626"/>
                    <a:pt x="1721" y="626"/>
                    <a:pt x="1721" y="626"/>
                  </a:cubicBezTo>
                  <a:cubicBezTo>
                    <a:pt x="1721" y="0"/>
                    <a:pt x="1721" y="0"/>
                    <a:pt x="1721" y="0"/>
                  </a:cubicBezTo>
                  <a:cubicBezTo>
                    <a:pt x="0" y="0"/>
                    <a:pt x="0" y="0"/>
                    <a:pt x="0" y="0"/>
                  </a:cubicBezTo>
                  <a:cubicBezTo>
                    <a:pt x="0" y="209"/>
                    <a:pt x="0" y="417"/>
                    <a:pt x="0" y="626"/>
                  </a:cubicBezTo>
                  <a:close/>
                  <a:moveTo>
                    <a:pt x="623" y="289"/>
                  </a:moveTo>
                  <a:cubicBezTo>
                    <a:pt x="962" y="289"/>
                    <a:pt x="1301" y="289"/>
                    <a:pt x="1640" y="289"/>
                  </a:cubicBezTo>
                  <a:cubicBezTo>
                    <a:pt x="1640" y="305"/>
                    <a:pt x="1640" y="321"/>
                    <a:pt x="1640" y="336"/>
                  </a:cubicBezTo>
                  <a:cubicBezTo>
                    <a:pt x="1301" y="336"/>
                    <a:pt x="962" y="336"/>
                    <a:pt x="623" y="336"/>
                  </a:cubicBezTo>
                  <a:cubicBezTo>
                    <a:pt x="623" y="321"/>
                    <a:pt x="623" y="305"/>
                    <a:pt x="623" y="289"/>
                  </a:cubicBezTo>
                  <a:close/>
                  <a:moveTo>
                    <a:pt x="417" y="209"/>
                  </a:moveTo>
                  <a:cubicBezTo>
                    <a:pt x="474" y="209"/>
                    <a:pt x="521" y="256"/>
                    <a:pt x="521" y="313"/>
                  </a:cubicBezTo>
                  <a:cubicBezTo>
                    <a:pt x="521" y="370"/>
                    <a:pt x="474" y="417"/>
                    <a:pt x="417" y="417"/>
                  </a:cubicBezTo>
                  <a:cubicBezTo>
                    <a:pt x="360" y="417"/>
                    <a:pt x="313" y="370"/>
                    <a:pt x="313" y="313"/>
                  </a:cubicBezTo>
                  <a:cubicBezTo>
                    <a:pt x="313" y="256"/>
                    <a:pt x="360" y="209"/>
                    <a:pt x="417"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grpSp>
        <p:nvGrpSpPr>
          <p:cNvPr id="30" name="Group 27">
            <a:extLst>
              <a:ext uri="{FF2B5EF4-FFF2-40B4-BE49-F238E27FC236}">
                <a16:creationId xmlns:a16="http://schemas.microsoft.com/office/drawing/2014/main" id="{383E56E0-1FD7-426C-8C8A-03AC52855BD8}"/>
              </a:ext>
            </a:extLst>
          </p:cNvPr>
          <p:cNvGrpSpPr>
            <a:grpSpLocks noChangeAspect="1"/>
          </p:cNvGrpSpPr>
          <p:nvPr>
            <p:custDataLst>
              <p:tags r:id="rId3"/>
            </p:custDataLst>
          </p:nvPr>
        </p:nvGrpSpPr>
        <p:grpSpPr bwMode="auto">
          <a:xfrm>
            <a:off x="6308931" y="1663847"/>
            <a:ext cx="491906" cy="490105"/>
            <a:chOff x="1383" y="962"/>
            <a:chExt cx="273" cy="272"/>
          </a:xfrm>
          <a:solidFill>
            <a:schemeClr val="bg1"/>
          </a:solidFill>
        </p:grpSpPr>
        <p:sp>
          <p:nvSpPr>
            <p:cNvPr id="31" name="Freeform 28">
              <a:extLst>
                <a:ext uri="{FF2B5EF4-FFF2-40B4-BE49-F238E27FC236}">
                  <a16:creationId xmlns:a16="http://schemas.microsoft.com/office/drawing/2014/main" id="{EE20325A-065E-4787-B0A3-149EDF7E536A}"/>
                </a:ext>
              </a:extLst>
            </p:cNvPr>
            <p:cNvSpPr>
              <a:spLocks noEditPoints="1"/>
            </p:cNvSpPr>
            <p:nvPr/>
          </p:nvSpPr>
          <p:spPr bwMode="auto">
            <a:xfrm>
              <a:off x="1490" y="1081"/>
              <a:ext cx="101" cy="84"/>
            </a:xfrm>
            <a:custGeom>
              <a:avLst/>
              <a:gdLst>
                <a:gd name="T0" fmla="*/ 634 w 773"/>
                <a:gd name="T1" fmla="*/ 579 h 642"/>
                <a:gd name="T2" fmla="*/ 773 w 773"/>
                <a:gd name="T3" fmla="*/ 118 h 642"/>
                <a:gd name="T4" fmla="*/ 773 w 773"/>
                <a:gd name="T5" fmla="*/ 0 h 642"/>
                <a:gd name="T6" fmla="*/ 642 w 773"/>
                <a:gd name="T7" fmla="*/ 0 h 642"/>
                <a:gd name="T8" fmla="*/ 550 w 773"/>
                <a:gd name="T9" fmla="*/ 92 h 642"/>
                <a:gd name="T10" fmla="*/ 555 w 773"/>
                <a:gd name="T11" fmla="*/ 92 h 642"/>
                <a:gd name="T12" fmla="*/ 555 w 773"/>
                <a:gd name="T13" fmla="*/ 218 h 642"/>
                <a:gd name="T14" fmla="*/ 440 w 773"/>
                <a:gd name="T15" fmla="*/ 218 h 642"/>
                <a:gd name="T16" fmla="*/ 440 w 773"/>
                <a:gd name="T17" fmla="*/ 202 h 642"/>
                <a:gd name="T18" fmla="*/ 356 w 773"/>
                <a:gd name="T19" fmla="*/ 286 h 642"/>
                <a:gd name="T20" fmla="*/ 372 w 773"/>
                <a:gd name="T21" fmla="*/ 286 h 642"/>
                <a:gd name="T22" fmla="*/ 372 w 773"/>
                <a:gd name="T23" fmla="*/ 401 h 642"/>
                <a:gd name="T24" fmla="*/ 257 w 773"/>
                <a:gd name="T25" fmla="*/ 401 h 642"/>
                <a:gd name="T26" fmla="*/ 257 w 773"/>
                <a:gd name="T27" fmla="*/ 385 h 642"/>
                <a:gd name="T28" fmla="*/ 172 w 773"/>
                <a:gd name="T29" fmla="*/ 470 h 642"/>
                <a:gd name="T30" fmla="*/ 189 w 773"/>
                <a:gd name="T31" fmla="*/ 470 h 642"/>
                <a:gd name="T32" fmla="*/ 189 w 773"/>
                <a:gd name="T33" fmla="*/ 573 h 642"/>
                <a:gd name="T34" fmla="*/ 74 w 773"/>
                <a:gd name="T35" fmla="*/ 573 h 642"/>
                <a:gd name="T36" fmla="*/ 74 w 773"/>
                <a:gd name="T37" fmla="*/ 568 h 642"/>
                <a:gd name="T38" fmla="*/ 0 w 773"/>
                <a:gd name="T39" fmla="*/ 642 h 642"/>
                <a:gd name="T40" fmla="*/ 566 w 773"/>
                <a:gd name="T41" fmla="*/ 642 h 642"/>
                <a:gd name="T42" fmla="*/ 634 w 773"/>
                <a:gd name="T43" fmla="*/ 579 h 642"/>
                <a:gd name="T44" fmla="*/ 624 w 773"/>
                <a:gd name="T45" fmla="*/ 92 h 642"/>
                <a:gd name="T46" fmla="*/ 704 w 773"/>
                <a:gd name="T47" fmla="*/ 92 h 642"/>
                <a:gd name="T48" fmla="*/ 704 w 773"/>
                <a:gd name="T49" fmla="*/ 108 h 642"/>
                <a:gd name="T50" fmla="*/ 671 w 773"/>
                <a:gd name="T51" fmla="*/ 218 h 642"/>
                <a:gd name="T52" fmla="*/ 624 w 773"/>
                <a:gd name="T53" fmla="*/ 218 h 642"/>
                <a:gd name="T54" fmla="*/ 624 w 773"/>
                <a:gd name="T55" fmla="*/ 92 h 642"/>
                <a:gd name="T56" fmla="*/ 624 w 773"/>
                <a:gd name="T57" fmla="*/ 286 h 642"/>
                <a:gd name="T58" fmla="*/ 650 w 773"/>
                <a:gd name="T59" fmla="*/ 286 h 642"/>
                <a:gd name="T60" fmla="*/ 624 w 773"/>
                <a:gd name="T61" fmla="*/ 376 h 642"/>
                <a:gd name="T62" fmla="*/ 624 w 773"/>
                <a:gd name="T63" fmla="*/ 286 h 642"/>
                <a:gd name="T64" fmla="*/ 372 w 773"/>
                <a:gd name="T65" fmla="*/ 573 h 642"/>
                <a:gd name="T66" fmla="*/ 257 w 773"/>
                <a:gd name="T67" fmla="*/ 573 h 642"/>
                <a:gd name="T68" fmla="*/ 257 w 773"/>
                <a:gd name="T69" fmla="*/ 470 h 642"/>
                <a:gd name="T70" fmla="*/ 372 w 773"/>
                <a:gd name="T71" fmla="*/ 470 h 642"/>
                <a:gd name="T72" fmla="*/ 372 w 773"/>
                <a:gd name="T73" fmla="*/ 573 h 642"/>
                <a:gd name="T74" fmla="*/ 555 w 773"/>
                <a:gd name="T75" fmla="*/ 573 h 642"/>
                <a:gd name="T76" fmla="*/ 440 w 773"/>
                <a:gd name="T77" fmla="*/ 573 h 642"/>
                <a:gd name="T78" fmla="*/ 440 w 773"/>
                <a:gd name="T79" fmla="*/ 470 h 642"/>
                <a:gd name="T80" fmla="*/ 555 w 773"/>
                <a:gd name="T81" fmla="*/ 470 h 642"/>
                <a:gd name="T82" fmla="*/ 555 w 773"/>
                <a:gd name="T83" fmla="*/ 573 h 642"/>
                <a:gd name="T84" fmla="*/ 555 w 773"/>
                <a:gd name="T85" fmla="*/ 401 h 642"/>
                <a:gd name="T86" fmla="*/ 440 w 773"/>
                <a:gd name="T87" fmla="*/ 401 h 642"/>
                <a:gd name="T88" fmla="*/ 440 w 773"/>
                <a:gd name="T89" fmla="*/ 286 h 642"/>
                <a:gd name="T90" fmla="*/ 555 w 773"/>
                <a:gd name="T91" fmla="*/ 286 h 642"/>
                <a:gd name="T92" fmla="*/ 555 w 773"/>
                <a:gd name="T93" fmla="*/ 401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3" h="642">
                  <a:moveTo>
                    <a:pt x="634" y="579"/>
                  </a:moveTo>
                  <a:cubicBezTo>
                    <a:pt x="773" y="118"/>
                    <a:pt x="773" y="118"/>
                    <a:pt x="773" y="118"/>
                  </a:cubicBezTo>
                  <a:cubicBezTo>
                    <a:pt x="773" y="0"/>
                    <a:pt x="773" y="0"/>
                    <a:pt x="773" y="0"/>
                  </a:cubicBezTo>
                  <a:cubicBezTo>
                    <a:pt x="642" y="0"/>
                    <a:pt x="642" y="0"/>
                    <a:pt x="642" y="0"/>
                  </a:cubicBezTo>
                  <a:cubicBezTo>
                    <a:pt x="550" y="92"/>
                    <a:pt x="550" y="92"/>
                    <a:pt x="550" y="92"/>
                  </a:cubicBezTo>
                  <a:cubicBezTo>
                    <a:pt x="555" y="92"/>
                    <a:pt x="555" y="92"/>
                    <a:pt x="555" y="92"/>
                  </a:cubicBezTo>
                  <a:cubicBezTo>
                    <a:pt x="555" y="218"/>
                    <a:pt x="555" y="218"/>
                    <a:pt x="555" y="218"/>
                  </a:cubicBezTo>
                  <a:cubicBezTo>
                    <a:pt x="440" y="218"/>
                    <a:pt x="440" y="218"/>
                    <a:pt x="440" y="218"/>
                  </a:cubicBezTo>
                  <a:cubicBezTo>
                    <a:pt x="440" y="202"/>
                    <a:pt x="440" y="202"/>
                    <a:pt x="440" y="202"/>
                  </a:cubicBezTo>
                  <a:cubicBezTo>
                    <a:pt x="356" y="286"/>
                    <a:pt x="356" y="286"/>
                    <a:pt x="356" y="286"/>
                  </a:cubicBezTo>
                  <a:cubicBezTo>
                    <a:pt x="372" y="286"/>
                    <a:pt x="372" y="286"/>
                    <a:pt x="372" y="286"/>
                  </a:cubicBezTo>
                  <a:cubicBezTo>
                    <a:pt x="372" y="401"/>
                    <a:pt x="372" y="401"/>
                    <a:pt x="372" y="401"/>
                  </a:cubicBezTo>
                  <a:cubicBezTo>
                    <a:pt x="257" y="401"/>
                    <a:pt x="257" y="401"/>
                    <a:pt x="257" y="401"/>
                  </a:cubicBezTo>
                  <a:cubicBezTo>
                    <a:pt x="257" y="385"/>
                    <a:pt x="257" y="385"/>
                    <a:pt x="257" y="385"/>
                  </a:cubicBezTo>
                  <a:cubicBezTo>
                    <a:pt x="172" y="470"/>
                    <a:pt x="172" y="470"/>
                    <a:pt x="172" y="470"/>
                  </a:cubicBezTo>
                  <a:cubicBezTo>
                    <a:pt x="189" y="470"/>
                    <a:pt x="189" y="470"/>
                    <a:pt x="189" y="470"/>
                  </a:cubicBezTo>
                  <a:cubicBezTo>
                    <a:pt x="189" y="573"/>
                    <a:pt x="189" y="573"/>
                    <a:pt x="189" y="573"/>
                  </a:cubicBezTo>
                  <a:cubicBezTo>
                    <a:pt x="74" y="573"/>
                    <a:pt x="74" y="573"/>
                    <a:pt x="74" y="573"/>
                  </a:cubicBezTo>
                  <a:cubicBezTo>
                    <a:pt x="74" y="568"/>
                    <a:pt x="74" y="568"/>
                    <a:pt x="74" y="568"/>
                  </a:cubicBezTo>
                  <a:cubicBezTo>
                    <a:pt x="0" y="642"/>
                    <a:pt x="0" y="642"/>
                    <a:pt x="0" y="642"/>
                  </a:cubicBezTo>
                  <a:cubicBezTo>
                    <a:pt x="566" y="642"/>
                    <a:pt x="566" y="642"/>
                    <a:pt x="566" y="642"/>
                  </a:cubicBezTo>
                  <a:cubicBezTo>
                    <a:pt x="604" y="642"/>
                    <a:pt x="624" y="612"/>
                    <a:pt x="634" y="579"/>
                  </a:cubicBezTo>
                  <a:close/>
                  <a:moveTo>
                    <a:pt x="624" y="92"/>
                  </a:moveTo>
                  <a:cubicBezTo>
                    <a:pt x="704" y="92"/>
                    <a:pt x="704" y="92"/>
                    <a:pt x="704" y="92"/>
                  </a:cubicBezTo>
                  <a:cubicBezTo>
                    <a:pt x="704" y="108"/>
                    <a:pt x="704" y="108"/>
                    <a:pt x="704" y="108"/>
                  </a:cubicBezTo>
                  <a:cubicBezTo>
                    <a:pt x="671" y="218"/>
                    <a:pt x="671" y="218"/>
                    <a:pt x="671" y="218"/>
                  </a:cubicBezTo>
                  <a:cubicBezTo>
                    <a:pt x="624" y="218"/>
                    <a:pt x="624" y="218"/>
                    <a:pt x="624" y="218"/>
                  </a:cubicBezTo>
                  <a:lnTo>
                    <a:pt x="624" y="92"/>
                  </a:lnTo>
                  <a:close/>
                  <a:moveTo>
                    <a:pt x="624" y="286"/>
                  </a:moveTo>
                  <a:cubicBezTo>
                    <a:pt x="650" y="286"/>
                    <a:pt x="650" y="286"/>
                    <a:pt x="650" y="286"/>
                  </a:cubicBezTo>
                  <a:cubicBezTo>
                    <a:pt x="624" y="376"/>
                    <a:pt x="624" y="376"/>
                    <a:pt x="624" y="376"/>
                  </a:cubicBezTo>
                  <a:lnTo>
                    <a:pt x="624" y="286"/>
                  </a:lnTo>
                  <a:close/>
                  <a:moveTo>
                    <a:pt x="372" y="573"/>
                  </a:moveTo>
                  <a:cubicBezTo>
                    <a:pt x="257" y="573"/>
                    <a:pt x="257" y="573"/>
                    <a:pt x="257" y="573"/>
                  </a:cubicBezTo>
                  <a:cubicBezTo>
                    <a:pt x="257" y="470"/>
                    <a:pt x="257" y="470"/>
                    <a:pt x="257" y="470"/>
                  </a:cubicBezTo>
                  <a:cubicBezTo>
                    <a:pt x="372" y="470"/>
                    <a:pt x="372" y="470"/>
                    <a:pt x="372" y="470"/>
                  </a:cubicBezTo>
                  <a:lnTo>
                    <a:pt x="372" y="573"/>
                  </a:lnTo>
                  <a:close/>
                  <a:moveTo>
                    <a:pt x="555" y="573"/>
                  </a:moveTo>
                  <a:cubicBezTo>
                    <a:pt x="440" y="573"/>
                    <a:pt x="440" y="573"/>
                    <a:pt x="440" y="573"/>
                  </a:cubicBezTo>
                  <a:cubicBezTo>
                    <a:pt x="440" y="470"/>
                    <a:pt x="440" y="470"/>
                    <a:pt x="440" y="470"/>
                  </a:cubicBezTo>
                  <a:cubicBezTo>
                    <a:pt x="555" y="470"/>
                    <a:pt x="555" y="470"/>
                    <a:pt x="555" y="470"/>
                  </a:cubicBezTo>
                  <a:lnTo>
                    <a:pt x="555" y="573"/>
                  </a:lnTo>
                  <a:close/>
                  <a:moveTo>
                    <a:pt x="555" y="401"/>
                  </a:moveTo>
                  <a:cubicBezTo>
                    <a:pt x="440" y="401"/>
                    <a:pt x="440" y="401"/>
                    <a:pt x="440" y="401"/>
                  </a:cubicBezTo>
                  <a:cubicBezTo>
                    <a:pt x="440" y="286"/>
                    <a:pt x="440" y="286"/>
                    <a:pt x="440" y="286"/>
                  </a:cubicBezTo>
                  <a:cubicBezTo>
                    <a:pt x="555" y="286"/>
                    <a:pt x="555" y="286"/>
                    <a:pt x="555" y="286"/>
                  </a:cubicBezTo>
                  <a:lnTo>
                    <a:pt x="555" y="4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2" name="Freeform 29">
              <a:extLst>
                <a:ext uri="{FF2B5EF4-FFF2-40B4-BE49-F238E27FC236}">
                  <a16:creationId xmlns:a16="http://schemas.microsoft.com/office/drawing/2014/main" id="{A1C95A5D-E726-4B57-936D-F95485A2FFE5}"/>
                </a:ext>
              </a:extLst>
            </p:cNvPr>
            <p:cNvSpPr>
              <a:spLocks noEditPoints="1"/>
            </p:cNvSpPr>
            <p:nvPr/>
          </p:nvSpPr>
          <p:spPr bwMode="auto">
            <a:xfrm>
              <a:off x="1447" y="1081"/>
              <a:ext cx="53" cy="44"/>
            </a:xfrm>
            <a:custGeom>
              <a:avLst/>
              <a:gdLst>
                <a:gd name="T0" fmla="*/ 0 w 53"/>
                <a:gd name="T1" fmla="*/ 15 h 44"/>
                <a:gd name="T2" fmla="*/ 8 w 53"/>
                <a:gd name="T3" fmla="*/ 44 h 44"/>
                <a:gd name="T4" fmla="*/ 28 w 53"/>
                <a:gd name="T5" fmla="*/ 24 h 44"/>
                <a:gd name="T6" fmla="*/ 28 w 53"/>
                <a:gd name="T7" fmla="*/ 12 h 44"/>
                <a:gd name="T8" fmla="*/ 41 w 53"/>
                <a:gd name="T9" fmla="*/ 12 h 44"/>
                <a:gd name="T10" fmla="*/ 53 w 53"/>
                <a:gd name="T11" fmla="*/ 0 h 44"/>
                <a:gd name="T12" fmla="*/ 0 w 53"/>
                <a:gd name="T13" fmla="*/ 0 h 44"/>
                <a:gd name="T14" fmla="*/ 0 w 53"/>
                <a:gd name="T15" fmla="*/ 15 h 44"/>
                <a:gd name="T16" fmla="*/ 0 w 53"/>
                <a:gd name="T17" fmla="*/ 15 h 44"/>
                <a:gd name="T18" fmla="*/ 9 w 53"/>
                <a:gd name="T19" fmla="*/ 12 h 44"/>
                <a:gd name="T20" fmla="*/ 9 w 53"/>
                <a:gd name="T21" fmla="*/ 12 h 44"/>
                <a:gd name="T22" fmla="*/ 19 w 53"/>
                <a:gd name="T23" fmla="*/ 12 h 44"/>
                <a:gd name="T24" fmla="*/ 19 w 53"/>
                <a:gd name="T25" fmla="*/ 29 h 44"/>
                <a:gd name="T26" fmla="*/ 13 w 53"/>
                <a:gd name="T27" fmla="*/ 29 h 44"/>
                <a:gd name="T28" fmla="*/ 9 w 53"/>
                <a:gd name="T29" fmla="*/ 14 h 44"/>
                <a:gd name="T30" fmla="*/ 9 w 53"/>
                <a:gd name="T31"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44">
                  <a:moveTo>
                    <a:pt x="0" y="15"/>
                  </a:moveTo>
                  <a:lnTo>
                    <a:pt x="8" y="44"/>
                  </a:lnTo>
                  <a:lnTo>
                    <a:pt x="28" y="24"/>
                  </a:lnTo>
                  <a:lnTo>
                    <a:pt x="28" y="12"/>
                  </a:lnTo>
                  <a:lnTo>
                    <a:pt x="41" y="12"/>
                  </a:lnTo>
                  <a:lnTo>
                    <a:pt x="53" y="0"/>
                  </a:lnTo>
                  <a:lnTo>
                    <a:pt x="0" y="0"/>
                  </a:lnTo>
                  <a:lnTo>
                    <a:pt x="0" y="15"/>
                  </a:lnTo>
                  <a:lnTo>
                    <a:pt x="0" y="15"/>
                  </a:lnTo>
                  <a:close/>
                  <a:moveTo>
                    <a:pt x="9" y="12"/>
                  </a:moveTo>
                  <a:lnTo>
                    <a:pt x="9" y="12"/>
                  </a:lnTo>
                  <a:lnTo>
                    <a:pt x="19" y="12"/>
                  </a:lnTo>
                  <a:lnTo>
                    <a:pt x="19" y="29"/>
                  </a:lnTo>
                  <a:lnTo>
                    <a:pt x="13" y="29"/>
                  </a:lnTo>
                  <a:lnTo>
                    <a:pt x="9" y="14"/>
                  </a:lnTo>
                  <a:lnTo>
                    <a:pt x="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4" name="Freeform 30">
              <a:extLst>
                <a:ext uri="{FF2B5EF4-FFF2-40B4-BE49-F238E27FC236}">
                  <a16:creationId xmlns:a16="http://schemas.microsoft.com/office/drawing/2014/main" id="{96640162-9605-4653-AE28-625BD7344293}"/>
                </a:ext>
              </a:extLst>
            </p:cNvPr>
            <p:cNvSpPr>
              <a:spLocks/>
            </p:cNvSpPr>
            <p:nvPr/>
          </p:nvSpPr>
          <p:spPr bwMode="auto">
            <a:xfrm>
              <a:off x="1538" y="1031"/>
              <a:ext cx="9" cy="9"/>
            </a:xfrm>
            <a:custGeom>
              <a:avLst/>
              <a:gdLst>
                <a:gd name="T0" fmla="*/ 14 w 69"/>
                <a:gd name="T1" fmla="*/ 14 h 69"/>
                <a:gd name="T2" fmla="*/ 14 w 69"/>
                <a:gd name="T3" fmla="*/ 62 h 69"/>
                <a:gd name="T4" fmla="*/ 21 w 69"/>
                <a:gd name="T5" fmla="*/ 69 h 69"/>
                <a:gd name="T6" fmla="*/ 69 w 69"/>
                <a:gd name="T7" fmla="*/ 21 h 69"/>
                <a:gd name="T8" fmla="*/ 62 w 69"/>
                <a:gd name="T9" fmla="*/ 14 h 69"/>
                <a:gd name="T10" fmla="*/ 14 w 69"/>
                <a:gd name="T11" fmla="*/ 14 h 69"/>
              </a:gdLst>
              <a:ahLst/>
              <a:cxnLst>
                <a:cxn ang="0">
                  <a:pos x="T0" y="T1"/>
                </a:cxn>
                <a:cxn ang="0">
                  <a:pos x="T2" y="T3"/>
                </a:cxn>
                <a:cxn ang="0">
                  <a:pos x="T4" y="T5"/>
                </a:cxn>
                <a:cxn ang="0">
                  <a:pos x="T6" y="T7"/>
                </a:cxn>
                <a:cxn ang="0">
                  <a:pos x="T8" y="T9"/>
                </a:cxn>
                <a:cxn ang="0">
                  <a:pos x="T10" y="T11"/>
                </a:cxn>
              </a:cxnLst>
              <a:rect l="0" t="0" r="r" b="b"/>
              <a:pathLst>
                <a:path w="69" h="69">
                  <a:moveTo>
                    <a:pt x="14" y="14"/>
                  </a:moveTo>
                  <a:cubicBezTo>
                    <a:pt x="0" y="27"/>
                    <a:pt x="0" y="49"/>
                    <a:pt x="14" y="62"/>
                  </a:cubicBezTo>
                  <a:cubicBezTo>
                    <a:pt x="21" y="69"/>
                    <a:pt x="21" y="69"/>
                    <a:pt x="21" y="69"/>
                  </a:cubicBezTo>
                  <a:cubicBezTo>
                    <a:pt x="69" y="21"/>
                    <a:pt x="69" y="21"/>
                    <a:pt x="69" y="21"/>
                  </a:cubicBezTo>
                  <a:cubicBezTo>
                    <a:pt x="62" y="14"/>
                    <a:pt x="62" y="14"/>
                    <a:pt x="62" y="14"/>
                  </a:cubicBezTo>
                  <a:cubicBezTo>
                    <a:pt x="49" y="0"/>
                    <a:pt x="27" y="0"/>
                    <a:pt x="1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5" name="Freeform 31">
              <a:extLst>
                <a:ext uri="{FF2B5EF4-FFF2-40B4-BE49-F238E27FC236}">
                  <a16:creationId xmlns:a16="http://schemas.microsoft.com/office/drawing/2014/main" id="{51B10B2E-78F4-4DD4-A432-2DBFCD99CD53}"/>
                </a:ext>
              </a:extLst>
            </p:cNvPr>
            <p:cNvSpPr>
              <a:spLocks/>
            </p:cNvSpPr>
            <p:nvPr/>
          </p:nvSpPr>
          <p:spPr bwMode="auto">
            <a:xfrm>
              <a:off x="1449" y="1031"/>
              <a:ext cx="51" cy="44"/>
            </a:xfrm>
            <a:custGeom>
              <a:avLst/>
              <a:gdLst>
                <a:gd name="T0" fmla="*/ 371 w 384"/>
                <a:gd name="T1" fmla="*/ 62 h 336"/>
                <a:gd name="T2" fmla="*/ 371 w 384"/>
                <a:gd name="T3" fmla="*/ 14 h 336"/>
                <a:gd name="T4" fmla="*/ 322 w 384"/>
                <a:gd name="T5" fmla="*/ 14 h 336"/>
                <a:gd name="T6" fmla="*/ 0 w 384"/>
                <a:gd name="T7" fmla="*/ 336 h 336"/>
                <a:gd name="T8" fmla="*/ 97 w 384"/>
                <a:gd name="T9" fmla="*/ 336 h 336"/>
                <a:gd name="T10" fmla="*/ 371 w 384"/>
                <a:gd name="T11" fmla="*/ 62 h 336"/>
              </a:gdLst>
              <a:ahLst/>
              <a:cxnLst>
                <a:cxn ang="0">
                  <a:pos x="T0" y="T1"/>
                </a:cxn>
                <a:cxn ang="0">
                  <a:pos x="T2" y="T3"/>
                </a:cxn>
                <a:cxn ang="0">
                  <a:pos x="T4" y="T5"/>
                </a:cxn>
                <a:cxn ang="0">
                  <a:pos x="T6" y="T7"/>
                </a:cxn>
                <a:cxn ang="0">
                  <a:pos x="T8" y="T9"/>
                </a:cxn>
                <a:cxn ang="0">
                  <a:pos x="T10" y="T11"/>
                </a:cxn>
              </a:cxnLst>
              <a:rect l="0" t="0" r="r" b="b"/>
              <a:pathLst>
                <a:path w="384" h="336">
                  <a:moveTo>
                    <a:pt x="371" y="62"/>
                  </a:moveTo>
                  <a:cubicBezTo>
                    <a:pt x="384" y="49"/>
                    <a:pt x="384" y="27"/>
                    <a:pt x="371" y="14"/>
                  </a:cubicBezTo>
                  <a:cubicBezTo>
                    <a:pt x="357" y="0"/>
                    <a:pt x="335" y="0"/>
                    <a:pt x="322" y="14"/>
                  </a:cubicBezTo>
                  <a:cubicBezTo>
                    <a:pt x="0" y="336"/>
                    <a:pt x="0" y="336"/>
                    <a:pt x="0" y="336"/>
                  </a:cubicBezTo>
                  <a:cubicBezTo>
                    <a:pt x="97" y="336"/>
                    <a:pt x="97" y="336"/>
                    <a:pt x="97" y="336"/>
                  </a:cubicBezTo>
                  <a:lnTo>
                    <a:pt x="37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6" name="Freeform 32">
              <a:extLst>
                <a:ext uri="{FF2B5EF4-FFF2-40B4-BE49-F238E27FC236}">
                  <a16:creationId xmlns:a16="http://schemas.microsoft.com/office/drawing/2014/main" id="{8DAFD1C6-EC07-4ACF-84EF-46D0D21C893A}"/>
                </a:ext>
              </a:extLst>
            </p:cNvPr>
            <p:cNvSpPr>
              <a:spLocks/>
            </p:cNvSpPr>
            <p:nvPr/>
          </p:nvSpPr>
          <p:spPr bwMode="auto">
            <a:xfrm>
              <a:off x="1580" y="1071"/>
              <a:ext cx="8" cy="4"/>
            </a:xfrm>
            <a:custGeom>
              <a:avLst/>
              <a:gdLst>
                <a:gd name="T0" fmla="*/ 4 w 8"/>
                <a:gd name="T1" fmla="*/ 0 h 4"/>
                <a:gd name="T2" fmla="*/ 0 w 8"/>
                <a:gd name="T3" fmla="*/ 4 h 4"/>
                <a:gd name="T4" fmla="*/ 8 w 8"/>
                <a:gd name="T5" fmla="*/ 4 h 4"/>
                <a:gd name="T6" fmla="*/ 4 w 8"/>
                <a:gd name="T7" fmla="*/ 0 h 4"/>
              </a:gdLst>
              <a:ahLst/>
              <a:cxnLst>
                <a:cxn ang="0">
                  <a:pos x="T0" y="T1"/>
                </a:cxn>
                <a:cxn ang="0">
                  <a:pos x="T2" y="T3"/>
                </a:cxn>
                <a:cxn ang="0">
                  <a:pos x="T4" y="T5"/>
                </a:cxn>
                <a:cxn ang="0">
                  <a:pos x="T6" y="T7"/>
                </a:cxn>
              </a:cxnLst>
              <a:rect l="0" t="0" r="r" b="b"/>
              <a:pathLst>
                <a:path w="8" h="4">
                  <a:moveTo>
                    <a:pt x="4" y="0"/>
                  </a:moveTo>
                  <a:lnTo>
                    <a:pt x="0" y="4"/>
                  </a:lnTo>
                  <a:lnTo>
                    <a:pt x="8"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37" name="Freeform 33">
              <a:extLst>
                <a:ext uri="{FF2B5EF4-FFF2-40B4-BE49-F238E27FC236}">
                  <a16:creationId xmlns:a16="http://schemas.microsoft.com/office/drawing/2014/main" id="{56BED4AE-AE54-440E-9DEC-F495766D02D9}"/>
                </a:ext>
              </a:extLst>
            </p:cNvPr>
            <p:cNvSpPr>
              <a:spLocks noEditPoints="1"/>
            </p:cNvSpPr>
            <p:nvPr/>
          </p:nvSpPr>
          <p:spPr bwMode="auto">
            <a:xfrm>
              <a:off x="1383" y="962"/>
              <a:ext cx="273" cy="272"/>
            </a:xfrm>
            <a:custGeom>
              <a:avLst/>
              <a:gdLst>
                <a:gd name="T0" fmla="*/ 1775 w 2080"/>
                <a:gd name="T1" fmla="*/ 305 h 2080"/>
                <a:gd name="T2" fmla="*/ 1040 w 2080"/>
                <a:gd name="T3" fmla="*/ 0 h 2080"/>
                <a:gd name="T4" fmla="*/ 0 w 2080"/>
                <a:gd name="T5" fmla="*/ 1040 h 2080"/>
                <a:gd name="T6" fmla="*/ 304 w 2080"/>
                <a:gd name="T7" fmla="*/ 1775 h 2080"/>
                <a:gd name="T8" fmla="*/ 1040 w 2080"/>
                <a:gd name="T9" fmla="*/ 2080 h 2080"/>
                <a:gd name="T10" fmla="*/ 2080 w 2080"/>
                <a:gd name="T11" fmla="*/ 1040 h 2080"/>
                <a:gd name="T12" fmla="*/ 1775 w 2080"/>
                <a:gd name="T13" fmla="*/ 305 h 2080"/>
                <a:gd name="T14" fmla="*/ 324 w 2080"/>
                <a:gd name="T15" fmla="*/ 983 h 2080"/>
                <a:gd name="T16" fmla="*/ 984 w 2080"/>
                <a:gd name="T17" fmla="*/ 323 h 2080"/>
                <a:gd name="T18" fmla="*/ 1042 w 2080"/>
                <a:gd name="T19" fmla="*/ 320 h 2080"/>
                <a:gd name="T20" fmla="*/ 1425 w 2080"/>
                <a:gd name="T21" fmla="*/ 431 h 2080"/>
                <a:gd name="T22" fmla="*/ 432 w 2080"/>
                <a:gd name="T23" fmla="*/ 1423 h 2080"/>
                <a:gd name="T24" fmla="*/ 324 w 2080"/>
                <a:gd name="T25" fmla="*/ 983 h 2080"/>
                <a:gd name="T26" fmla="*/ 1760 w 2080"/>
                <a:gd name="T27" fmla="*/ 1098 h 2080"/>
                <a:gd name="T28" fmla="*/ 1099 w 2080"/>
                <a:gd name="T29" fmla="*/ 1758 h 2080"/>
                <a:gd name="T30" fmla="*/ 1041 w 2080"/>
                <a:gd name="T31" fmla="*/ 1760 h 2080"/>
                <a:gd name="T32" fmla="*/ 658 w 2080"/>
                <a:gd name="T33" fmla="*/ 1650 h 2080"/>
                <a:gd name="T34" fmla="*/ 1652 w 2080"/>
                <a:gd name="T35" fmla="*/ 657 h 2080"/>
                <a:gd name="T36" fmla="*/ 1760 w 2080"/>
                <a:gd name="T37" fmla="*/ 1098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0" h="2080">
                  <a:moveTo>
                    <a:pt x="1775" y="305"/>
                  </a:moveTo>
                  <a:cubicBezTo>
                    <a:pt x="1587" y="117"/>
                    <a:pt x="1327" y="0"/>
                    <a:pt x="1040" y="0"/>
                  </a:cubicBezTo>
                  <a:cubicBezTo>
                    <a:pt x="465" y="0"/>
                    <a:pt x="0" y="466"/>
                    <a:pt x="0" y="1040"/>
                  </a:cubicBezTo>
                  <a:cubicBezTo>
                    <a:pt x="0" y="1327"/>
                    <a:pt x="116" y="1587"/>
                    <a:pt x="304" y="1775"/>
                  </a:cubicBezTo>
                  <a:cubicBezTo>
                    <a:pt x="492" y="1964"/>
                    <a:pt x="752" y="2080"/>
                    <a:pt x="1040" y="2080"/>
                  </a:cubicBezTo>
                  <a:cubicBezTo>
                    <a:pt x="1614" y="2080"/>
                    <a:pt x="2080" y="1615"/>
                    <a:pt x="2080" y="1040"/>
                  </a:cubicBezTo>
                  <a:cubicBezTo>
                    <a:pt x="2080" y="753"/>
                    <a:pt x="1963" y="493"/>
                    <a:pt x="1775" y="305"/>
                  </a:cubicBezTo>
                  <a:close/>
                  <a:moveTo>
                    <a:pt x="324" y="983"/>
                  </a:moveTo>
                  <a:cubicBezTo>
                    <a:pt x="352" y="631"/>
                    <a:pt x="632" y="351"/>
                    <a:pt x="984" y="323"/>
                  </a:cubicBezTo>
                  <a:cubicBezTo>
                    <a:pt x="1004" y="321"/>
                    <a:pt x="1023" y="320"/>
                    <a:pt x="1042" y="320"/>
                  </a:cubicBezTo>
                  <a:cubicBezTo>
                    <a:pt x="1176" y="320"/>
                    <a:pt x="1309" y="357"/>
                    <a:pt x="1425" y="431"/>
                  </a:cubicBezTo>
                  <a:cubicBezTo>
                    <a:pt x="432" y="1423"/>
                    <a:pt x="432" y="1423"/>
                    <a:pt x="432" y="1423"/>
                  </a:cubicBezTo>
                  <a:cubicBezTo>
                    <a:pt x="348" y="1290"/>
                    <a:pt x="312" y="1135"/>
                    <a:pt x="324" y="983"/>
                  </a:cubicBezTo>
                  <a:close/>
                  <a:moveTo>
                    <a:pt x="1760" y="1098"/>
                  </a:moveTo>
                  <a:cubicBezTo>
                    <a:pt x="1732" y="1450"/>
                    <a:pt x="1452" y="1730"/>
                    <a:pt x="1099" y="1758"/>
                  </a:cubicBezTo>
                  <a:cubicBezTo>
                    <a:pt x="1080" y="1759"/>
                    <a:pt x="1060" y="1760"/>
                    <a:pt x="1041" y="1760"/>
                  </a:cubicBezTo>
                  <a:cubicBezTo>
                    <a:pt x="908" y="1760"/>
                    <a:pt x="775" y="1723"/>
                    <a:pt x="658" y="1650"/>
                  </a:cubicBezTo>
                  <a:cubicBezTo>
                    <a:pt x="1652" y="657"/>
                    <a:pt x="1652" y="657"/>
                    <a:pt x="1652" y="657"/>
                  </a:cubicBezTo>
                  <a:cubicBezTo>
                    <a:pt x="1736" y="790"/>
                    <a:pt x="1772" y="945"/>
                    <a:pt x="1760" y="10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grpSp>
      <p:sp>
        <p:nvSpPr>
          <p:cNvPr id="38" name="Freeform 26">
            <a:extLst>
              <a:ext uri="{FF2B5EF4-FFF2-40B4-BE49-F238E27FC236}">
                <a16:creationId xmlns:a16="http://schemas.microsoft.com/office/drawing/2014/main" id="{AC2A9683-788C-4CC0-93B2-435D4813A7A8}"/>
              </a:ext>
            </a:extLst>
          </p:cNvPr>
          <p:cNvSpPr>
            <a:spLocks noChangeAspect="1" noEditPoints="1"/>
          </p:cNvSpPr>
          <p:nvPr>
            <p:custDataLst>
              <p:tags r:id="rId4"/>
            </p:custDataLst>
          </p:nvPr>
        </p:nvSpPr>
        <p:spPr bwMode="auto">
          <a:xfrm>
            <a:off x="6369834" y="4068461"/>
            <a:ext cx="381268" cy="490104"/>
          </a:xfrm>
          <a:custGeom>
            <a:avLst/>
            <a:gdLst>
              <a:gd name="T0" fmla="*/ 1404 w 1680"/>
              <a:gd name="T1" fmla="*/ 514 h 2160"/>
              <a:gd name="T2" fmla="*/ 1422 w 1680"/>
              <a:gd name="T3" fmla="*/ 864 h 2160"/>
              <a:gd name="T4" fmla="*/ 1295 w 1680"/>
              <a:gd name="T5" fmla="*/ 1084 h 2160"/>
              <a:gd name="T6" fmla="*/ 1160 w 1680"/>
              <a:gd name="T7" fmla="*/ 1237 h 2160"/>
              <a:gd name="T8" fmla="*/ 1220 w 1680"/>
              <a:gd name="T9" fmla="*/ 1392 h 2160"/>
              <a:gd name="T10" fmla="*/ 1542 w 1680"/>
              <a:gd name="T11" fmla="*/ 1556 h 2160"/>
              <a:gd name="T12" fmla="*/ 1438 w 1680"/>
              <a:gd name="T13" fmla="*/ 2095 h 2160"/>
              <a:gd name="T14" fmla="*/ 242 w 1680"/>
              <a:gd name="T15" fmla="*/ 2095 h 2160"/>
              <a:gd name="T16" fmla="*/ 138 w 1680"/>
              <a:gd name="T17" fmla="*/ 1556 h 2160"/>
              <a:gd name="T18" fmla="*/ 459 w 1680"/>
              <a:gd name="T19" fmla="*/ 1392 h 2160"/>
              <a:gd name="T20" fmla="*/ 520 w 1680"/>
              <a:gd name="T21" fmla="*/ 1237 h 2160"/>
              <a:gd name="T22" fmla="*/ 384 w 1680"/>
              <a:gd name="T23" fmla="*/ 1098 h 2160"/>
              <a:gd name="T24" fmla="*/ 257 w 1680"/>
              <a:gd name="T25" fmla="*/ 898 h 2160"/>
              <a:gd name="T26" fmla="*/ 369 w 1680"/>
              <a:gd name="T27" fmla="*/ 386 h 2160"/>
              <a:gd name="T28" fmla="*/ 1295 w 1680"/>
              <a:gd name="T29" fmla="*/ 328 h 2160"/>
              <a:gd name="T30" fmla="*/ 1345 w 1680"/>
              <a:gd name="T31" fmla="*/ 844 h 2160"/>
              <a:gd name="T32" fmla="*/ 1329 w 1680"/>
              <a:gd name="T33" fmla="*/ 541 h 2160"/>
              <a:gd name="T34" fmla="*/ 1085 w 1680"/>
              <a:gd name="T35" fmla="*/ 278 h 2160"/>
              <a:gd name="T36" fmla="*/ 982 w 1680"/>
              <a:gd name="T37" fmla="*/ 326 h 2160"/>
              <a:gd name="T38" fmla="*/ 945 w 1680"/>
              <a:gd name="T39" fmla="*/ 522 h 2160"/>
              <a:gd name="T40" fmla="*/ 1176 w 1680"/>
              <a:gd name="T41" fmla="*/ 663 h 2160"/>
              <a:gd name="T42" fmla="*/ 1299 w 1680"/>
              <a:gd name="T43" fmla="*/ 962 h 2160"/>
              <a:gd name="T44" fmla="*/ 1140 w 1680"/>
              <a:gd name="T45" fmla="*/ 215 h 2160"/>
              <a:gd name="T46" fmla="*/ 506 w 1680"/>
              <a:gd name="T47" fmla="*/ 260 h 2160"/>
              <a:gd name="T48" fmla="*/ 830 w 1680"/>
              <a:gd name="T49" fmla="*/ 159 h 2160"/>
              <a:gd name="T50" fmla="*/ 500 w 1680"/>
              <a:gd name="T51" fmla="*/ 1467 h 2160"/>
              <a:gd name="T52" fmla="*/ 800 w 1680"/>
              <a:gd name="T53" fmla="*/ 1915 h 2160"/>
              <a:gd name="T54" fmla="*/ 880 w 1680"/>
              <a:gd name="T55" fmla="*/ 2080 h 2160"/>
              <a:gd name="T56" fmla="*/ 1039 w 1680"/>
              <a:gd name="T57" fmla="*/ 1796 h 2160"/>
              <a:gd name="T58" fmla="*/ 840 w 1680"/>
              <a:gd name="T59" fmla="*/ 1680 h 2160"/>
              <a:gd name="T60" fmla="*/ 376 w 1680"/>
              <a:gd name="T61" fmla="*/ 994 h 2160"/>
              <a:gd name="T62" fmla="*/ 517 w 1680"/>
              <a:gd name="T63" fmla="*/ 717 h 2160"/>
              <a:gd name="T64" fmla="*/ 838 w 1680"/>
              <a:gd name="T65" fmla="*/ 542 h 2160"/>
              <a:gd name="T66" fmla="*/ 902 w 1680"/>
              <a:gd name="T67" fmla="*/ 322 h 2160"/>
              <a:gd name="T68" fmla="*/ 819 w 1680"/>
              <a:gd name="T69" fmla="*/ 238 h 2160"/>
              <a:gd name="T70" fmla="*/ 320 w 1680"/>
              <a:gd name="T71" fmla="*/ 758 h 2160"/>
              <a:gd name="T72" fmla="*/ 376 w 1680"/>
              <a:gd name="T73" fmla="*/ 994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0" h="2160">
                <a:moveTo>
                  <a:pt x="1295" y="328"/>
                </a:moveTo>
                <a:cubicBezTo>
                  <a:pt x="1340" y="380"/>
                  <a:pt x="1380" y="448"/>
                  <a:pt x="1404" y="514"/>
                </a:cubicBezTo>
                <a:cubicBezTo>
                  <a:pt x="1427" y="578"/>
                  <a:pt x="1440" y="647"/>
                  <a:pt x="1440" y="718"/>
                </a:cubicBezTo>
                <a:cubicBezTo>
                  <a:pt x="1440" y="768"/>
                  <a:pt x="1434" y="817"/>
                  <a:pt x="1422" y="864"/>
                </a:cubicBezTo>
                <a:cubicBezTo>
                  <a:pt x="1410" y="911"/>
                  <a:pt x="1392" y="957"/>
                  <a:pt x="1370" y="1000"/>
                </a:cubicBezTo>
                <a:cubicBezTo>
                  <a:pt x="1364" y="1012"/>
                  <a:pt x="1336" y="1054"/>
                  <a:pt x="1295" y="1084"/>
                </a:cubicBezTo>
                <a:cubicBezTo>
                  <a:pt x="1276" y="1098"/>
                  <a:pt x="1254" y="1109"/>
                  <a:pt x="1230" y="1116"/>
                </a:cubicBezTo>
                <a:cubicBezTo>
                  <a:pt x="1209" y="1163"/>
                  <a:pt x="1186" y="1206"/>
                  <a:pt x="1160" y="1237"/>
                </a:cubicBezTo>
                <a:cubicBezTo>
                  <a:pt x="1161" y="1268"/>
                  <a:pt x="1164" y="1299"/>
                  <a:pt x="1172" y="1326"/>
                </a:cubicBezTo>
                <a:cubicBezTo>
                  <a:pt x="1180" y="1352"/>
                  <a:pt x="1193" y="1376"/>
                  <a:pt x="1220" y="1392"/>
                </a:cubicBezTo>
                <a:cubicBezTo>
                  <a:pt x="1262" y="1418"/>
                  <a:pt x="1308" y="1436"/>
                  <a:pt x="1354" y="1453"/>
                </a:cubicBezTo>
                <a:cubicBezTo>
                  <a:pt x="1423" y="1480"/>
                  <a:pt x="1491" y="1506"/>
                  <a:pt x="1542" y="1556"/>
                </a:cubicBezTo>
                <a:cubicBezTo>
                  <a:pt x="1632" y="1646"/>
                  <a:pt x="1680" y="1782"/>
                  <a:pt x="1680" y="1908"/>
                </a:cubicBezTo>
                <a:cubicBezTo>
                  <a:pt x="1680" y="1999"/>
                  <a:pt x="1578" y="2058"/>
                  <a:pt x="1438" y="2095"/>
                </a:cubicBezTo>
                <a:cubicBezTo>
                  <a:pt x="1252" y="2144"/>
                  <a:pt x="993" y="2160"/>
                  <a:pt x="840" y="2160"/>
                </a:cubicBezTo>
                <a:cubicBezTo>
                  <a:pt x="687" y="2160"/>
                  <a:pt x="428" y="2144"/>
                  <a:pt x="242" y="2095"/>
                </a:cubicBezTo>
                <a:cubicBezTo>
                  <a:pt x="102" y="2058"/>
                  <a:pt x="0" y="1999"/>
                  <a:pt x="0" y="1908"/>
                </a:cubicBezTo>
                <a:cubicBezTo>
                  <a:pt x="0" y="1782"/>
                  <a:pt x="48" y="1646"/>
                  <a:pt x="138" y="1556"/>
                </a:cubicBezTo>
                <a:cubicBezTo>
                  <a:pt x="189" y="1506"/>
                  <a:pt x="257" y="1480"/>
                  <a:pt x="326" y="1453"/>
                </a:cubicBezTo>
                <a:cubicBezTo>
                  <a:pt x="372" y="1436"/>
                  <a:pt x="418" y="1418"/>
                  <a:pt x="459" y="1392"/>
                </a:cubicBezTo>
                <a:cubicBezTo>
                  <a:pt x="485" y="1377"/>
                  <a:pt x="500" y="1353"/>
                  <a:pt x="508" y="1325"/>
                </a:cubicBezTo>
                <a:cubicBezTo>
                  <a:pt x="516" y="1298"/>
                  <a:pt x="519" y="1267"/>
                  <a:pt x="520" y="1237"/>
                </a:cubicBezTo>
                <a:cubicBezTo>
                  <a:pt x="495" y="1207"/>
                  <a:pt x="472" y="1165"/>
                  <a:pt x="452" y="1118"/>
                </a:cubicBezTo>
                <a:cubicBezTo>
                  <a:pt x="426" y="1115"/>
                  <a:pt x="403" y="1107"/>
                  <a:pt x="384" y="1098"/>
                </a:cubicBezTo>
                <a:cubicBezTo>
                  <a:pt x="340" y="1077"/>
                  <a:pt x="312" y="1044"/>
                  <a:pt x="305" y="1030"/>
                </a:cubicBezTo>
                <a:cubicBezTo>
                  <a:pt x="284" y="989"/>
                  <a:pt x="268" y="945"/>
                  <a:pt x="257" y="898"/>
                </a:cubicBezTo>
                <a:cubicBezTo>
                  <a:pt x="246" y="853"/>
                  <a:pt x="240" y="806"/>
                  <a:pt x="240" y="758"/>
                </a:cubicBezTo>
                <a:cubicBezTo>
                  <a:pt x="240" y="618"/>
                  <a:pt x="288" y="489"/>
                  <a:pt x="369" y="386"/>
                </a:cubicBezTo>
                <a:cubicBezTo>
                  <a:pt x="413" y="162"/>
                  <a:pt x="611" y="0"/>
                  <a:pt x="840" y="0"/>
                </a:cubicBezTo>
                <a:cubicBezTo>
                  <a:pt x="1047" y="0"/>
                  <a:pt x="1230" y="132"/>
                  <a:pt x="1295" y="328"/>
                </a:cubicBezTo>
                <a:close/>
                <a:moveTo>
                  <a:pt x="1299" y="962"/>
                </a:moveTo>
                <a:cubicBezTo>
                  <a:pt x="1319" y="926"/>
                  <a:pt x="1334" y="886"/>
                  <a:pt x="1345" y="844"/>
                </a:cubicBezTo>
                <a:cubicBezTo>
                  <a:pt x="1355" y="804"/>
                  <a:pt x="1360" y="762"/>
                  <a:pt x="1360" y="718"/>
                </a:cubicBezTo>
                <a:cubicBezTo>
                  <a:pt x="1360" y="656"/>
                  <a:pt x="1349" y="596"/>
                  <a:pt x="1329" y="541"/>
                </a:cubicBezTo>
                <a:cubicBezTo>
                  <a:pt x="1308" y="484"/>
                  <a:pt x="1278" y="431"/>
                  <a:pt x="1240" y="385"/>
                </a:cubicBezTo>
                <a:cubicBezTo>
                  <a:pt x="1202" y="340"/>
                  <a:pt x="1146" y="304"/>
                  <a:pt x="1085" y="278"/>
                </a:cubicBezTo>
                <a:cubicBezTo>
                  <a:pt x="1046" y="262"/>
                  <a:pt x="1004" y="250"/>
                  <a:pt x="963" y="243"/>
                </a:cubicBezTo>
                <a:cubicBezTo>
                  <a:pt x="977" y="268"/>
                  <a:pt x="983" y="297"/>
                  <a:pt x="982" y="326"/>
                </a:cubicBezTo>
                <a:cubicBezTo>
                  <a:pt x="980" y="378"/>
                  <a:pt x="974" y="428"/>
                  <a:pt x="962" y="473"/>
                </a:cubicBezTo>
                <a:cubicBezTo>
                  <a:pt x="957" y="490"/>
                  <a:pt x="952" y="506"/>
                  <a:pt x="945" y="522"/>
                </a:cubicBezTo>
                <a:cubicBezTo>
                  <a:pt x="969" y="538"/>
                  <a:pt x="996" y="551"/>
                  <a:pt x="1024" y="565"/>
                </a:cubicBezTo>
                <a:cubicBezTo>
                  <a:pt x="1078" y="591"/>
                  <a:pt x="1132" y="617"/>
                  <a:pt x="1176" y="663"/>
                </a:cubicBezTo>
                <a:cubicBezTo>
                  <a:pt x="1210" y="700"/>
                  <a:pt x="1235" y="746"/>
                  <a:pt x="1255" y="798"/>
                </a:cubicBezTo>
                <a:cubicBezTo>
                  <a:pt x="1274" y="848"/>
                  <a:pt x="1288" y="904"/>
                  <a:pt x="1299" y="962"/>
                </a:cubicBezTo>
                <a:close/>
                <a:moveTo>
                  <a:pt x="846" y="160"/>
                </a:moveTo>
                <a:cubicBezTo>
                  <a:pt x="928" y="144"/>
                  <a:pt x="1063" y="179"/>
                  <a:pt x="1140" y="215"/>
                </a:cubicBezTo>
                <a:cubicBezTo>
                  <a:pt x="1064" y="129"/>
                  <a:pt x="955" y="80"/>
                  <a:pt x="840" y="80"/>
                </a:cubicBezTo>
                <a:cubicBezTo>
                  <a:pt x="705" y="80"/>
                  <a:pt x="580" y="148"/>
                  <a:pt x="506" y="260"/>
                </a:cubicBezTo>
                <a:cubicBezTo>
                  <a:pt x="595" y="200"/>
                  <a:pt x="701" y="164"/>
                  <a:pt x="816" y="159"/>
                </a:cubicBezTo>
                <a:cubicBezTo>
                  <a:pt x="820" y="159"/>
                  <a:pt x="825" y="159"/>
                  <a:pt x="830" y="159"/>
                </a:cubicBezTo>
                <a:cubicBezTo>
                  <a:pt x="835" y="159"/>
                  <a:pt x="840" y="160"/>
                  <a:pt x="846" y="160"/>
                </a:cubicBezTo>
                <a:close/>
                <a:moveTo>
                  <a:pt x="500" y="1467"/>
                </a:moveTo>
                <a:cubicBezTo>
                  <a:pt x="532" y="1601"/>
                  <a:pt x="581" y="1715"/>
                  <a:pt x="641" y="1796"/>
                </a:cubicBezTo>
                <a:cubicBezTo>
                  <a:pt x="689" y="1860"/>
                  <a:pt x="743" y="1902"/>
                  <a:pt x="800" y="1915"/>
                </a:cubicBezTo>
                <a:cubicBezTo>
                  <a:pt x="800" y="2080"/>
                  <a:pt x="800" y="2080"/>
                  <a:pt x="800" y="2080"/>
                </a:cubicBezTo>
                <a:cubicBezTo>
                  <a:pt x="880" y="2080"/>
                  <a:pt x="880" y="2080"/>
                  <a:pt x="880" y="2080"/>
                </a:cubicBezTo>
                <a:cubicBezTo>
                  <a:pt x="880" y="1915"/>
                  <a:pt x="880" y="1915"/>
                  <a:pt x="880" y="1915"/>
                </a:cubicBezTo>
                <a:cubicBezTo>
                  <a:pt x="937" y="1902"/>
                  <a:pt x="991" y="1860"/>
                  <a:pt x="1039" y="1796"/>
                </a:cubicBezTo>
                <a:cubicBezTo>
                  <a:pt x="1099" y="1715"/>
                  <a:pt x="1148" y="1601"/>
                  <a:pt x="1180" y="1467"/>
                </a:cubicBezTo>
                <a:cubicBezTo>
                  <a:pt x="1121" y="1603"/>
                  <a:pt x="986" y="1680"/>
                  <a:pt x="840" y="1680"/>
                </a:cubicBezTo>
                <a:cubicBezTo>
                  <a:pt x="694" y="1680"/>
                  <a:pt x="559" y="1603"/>
                  <a:pt x="500" y="1467"/>
                </a:cubicBezTo>
                <a:close/>
                <a:moveTo>
                  <a:pt x="376" y="994"/>
                </a:moveTo>
                <a:cubicBezTo>
                  <a:pt x="390" y="940"/>
                  <a:pt x="406" y="889"/>
                  <a:pt x="427" y="842"/>
                </a:cubicBezTo>
                <a:cubicBezTo>
                  <a:pt x="450" y="794"/>
                  <a:pt x="479" y="751"/>
                  <a:pt x="517" y="717"/>
                </a:cubicBezTo>
                <a:cubicBezTo>
                  <a:pt x="567" y="674"/>
                  <a:pt x="629" y="648"/>
                  <a:pt x="690" y="624"/>
                </a:cubicBezTo>
                <a:cubicBezTo>
                  <a:pt x="748" y="600"/>
                  <a:pt x="804" y="577"/>
                  <a:pt x="838" y="542"/>
                </a:cubicBezTo>
                <a:cubicBezTo>
                  <a:pt x="860" y="519"/>
                  <a:pt x="875" y="488"/>
                  <a:pt x="885" y="452"/>
                </a:cubicBezTo>
                <a:cubicBezTo>
                  <a:pt x="895" y="413"/>
                  <a:pt x="900" y="369"/>
                  <a:pt x="902" y="322"/>
                </a:cubicBezTo>
                <a:cubicBezTo>
                  <a:pt x="903" y="300"/>
                  <a:pt x="895" y="278"/>
                  <a:pt x="879" y="262"/>
                </a:cubicBezTo>
                <a:cubicBezTo>
                  <a:pt x="863" y="246"/>
                  <a:pt x="842" y="238"/>
                  <a:pt x="819" y="238"/>
                </a:cubicBezTo>
                <a:cubicBezTo>
                  <a:pt x="680" y="244"/>
                  <a:pt x="555" y="304"/>
                  <a:pt x="465" y="398"/>
                </a:cubicBezTo>
                <a:cubicBezTo>
                  <a:pt x="375" y="492"/>
                  <a:pt x="320" y="618"/>
                  <a:pt x="320" y="758"/>
                </a:cubicBezTo>
                <a:cubicBezTo>
                  <a:pt x="320" y="800"/>
                  <a:pt x="325" y="841"/>
                  <a:pt x="334" y="880"/>
                </a:cubicBezTo>
                <a:cubicBezTo>
                  <a:pt x="344" y="920"/>
                  <a:pt x="358" y="958"/>
                  <a:pt x="376" y="9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333"/>
          </a:p>
        </p:txBody>
      </p:sp>
    </p:spTree>
    <p:extLst>
      <p:ext uri="{BB962C8B-B14F-4D97-AF65-F5344CB8AC3E}">
        <p14:creationId xmlns:p14="http://schemas.microsoft.com/office/powerpoint/2010/main" val="3034306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4DE414-A14B-4FE8-A204-AFE9C44F6511}"/>
              </a:ext>
            </a:extLst>
          </p:cNvPr>
          <p:cNvSpPr/>
          <p:nvPr/>
        </p:nvSpPr>
        <p:spPr>
          <a:xfrm>
            <a:off x="0" y="0"/>
            <a:ext cx="7189366" cy="5595457"/>
          </a:xfrm>
          <a:custGeom>
            <a:avLst/>
            <a:gdLst>
              <a:gd name="connsiteX0" fmla="*/ 0 w 5486400"/>
              <a:gd name="connsiteY0" fmla="*/ 0 h 5595457"/>
              <a:gd name="connsiteX1" fmla="*/ 5486400 w 5486400"/>
              <a:gd name="connsiteY1" fmla="*/ 0 h 5595457"/>
              <a:gd name="connsiteX2" fmla="*/ 5486400 w 5486400"/>
              <a:gd name="connsiteY2" fmla="*/ 5595457 h 5595457"/>
              <a:gd name="connsiteX3" fmla="*/ 0 w 5486400"/>
              <a:gd name="connsiteY3" fmla="*/ 5595457 h 5595457"/>
              <a:gd name="connsiteX4" fmla="*/ 0 w 5486400"/>
              <a:gd name="connsiteY4" fmla="*/ 0 h 5595457"/>
              <a:gd name="connsiteX0" fmla="*/ 0 w 5486400"/>
              <a:gd name="connsiteY0" fmla="*/ 0 h 5595457"/>
              <a:gd name="connsiteX1" fmla="*/ 5486400 w 5486400"/>
              <a:gd name="connsiteY1" fmla="*/ 0 h 5595457"/>
              <a:gd name="connsiteX2" fmla="*/ 4462943 w 5486400"/>
              <a:gd name="connsiteY2" fmla="*/ 3615655 h 5595457"/>
              <a:gd name="connsiteX3" fmla="*/ 0 w 5486400"/>
              <a:gd name="connsiteY3" fmla="*/ 5595457 h 5595457"/>
              <a:gd name="connsiteX4" fmla="*/ 0 w 5486400"/>
              <a:gd name="connsiteY4" fmla="*/ 0 h 5595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5595457">
                <a:moveTo>
                  <a:pt x="0" y="0"/>
                </a:moveTo>
                <a:lnTo>
                  <a:pt x="5486400" y="0"/>
                </a:lnTo>
                <a:lnTo>
                  <a:pt x="4462943" y="3615655"/>
                </a:lnTo>
                <a:lnTo>
                  <a:pt x="0" y="5595457"/>
                </a:lnTo>
                <a:lnTo>
                  <a:pt x="0" y="0"/>
                </a:lnTo>
                <a:close/>
              </a:path>
            </a:pathLst>
          </a:custGeom>
          <a:solidFill>
            <a:srgbClr val="5E646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 name="Zástupný symbol pro datum 1">
            <a:extLst>
              <a:ext uri="{FF2B5EF4-FFF2-40B4-BE49-F238E27FC236}">
                <a16:creationId xmlns:a16="http://schemas.microsoft.com/office/drawing/2014/main" id="{B0886D32-639F-490C-A4F5-513244BA2E27}"/>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AE184383-EEAF-42D7-B218-1D2DB122897E}"/>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445CAB9A-0CC7-4930-A437-6A672AF47B77}"/>
              </a:ext>
            </a:extLst>
          </p:cNvPr>
          <p:cNvSpPr>
            <a:spLocks noGrp="1"/>
          </p:cNvSpPr>
          <p:nvPr>
            <p:ph type="sldNum" sz="quarter" idx="16"/>
          </p:nvPr>
        </p:nvSpPr>
        <p:spPr/>
        <p:txBody>
          <a:bodyPr/>
          <a:lstStyle/>
          <a:p>
            <a:fld id="{5F3E29E4-0979-4FCA-B4C5-5FC6044C982A}" type="slidenum">
              <a:rPr lang="en-US" smtClean="0"/>
              <a:t>22</a:t>
            </a:fld>
            <a:endParaRPr lang="en-US"/>
          </a:p>
        </p:txBody>
      </p:sp>
      <p:sp>
        <p:nvSpPr>
          <p:cNvPr id="18" name="Nadpis 17">
            <a:extLst>
              <a:ext uri="{FF2B5EF4-FFF2-40B4-BE49-F238E27FC236}">
                <a16:creationId xmlns:a16="http://schemas.microsoft.com/office/drawing/2014/main" id="{DC39FADC-98FC-4D57-81B9-3C72B8A58A23}"/>
              </a:ext>
            </a:extLst>
          </p:cNvPr>
          <p:cNvSpPr>
            <a:spLocks noGrp="1"/>
          </p:cNvSpPr>
          <p:nvPr>
            <p:ph type="title"/>
          </p:nvPr>
        </p:nvSpPr>
        <p:spPr/>
        <p:txBody>
          <a:bodyPr/>
          <a:lstStyle/>
          <a:p>
            <a:r>
              <a:rPr lang="cs-CZ" dirty="0"/>
              <a:t>Detailní analýza</a:t>
            </a:r>
            <a:endParaRPr lang="en-GB" dirty="0"/>
          </a:p>
        </p:txBody>
      </p:sp>
    </p:spTree>
    <p:extLst>
      <p:ext uri="{BB962C8B-B14F-4D97-AF65-F5344CB8AC3E}">
        <p14:creationId xmlns:p14="http://schemas.microsoft.com/office/powerpoint/2010/main" val="1473003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ulka 6">
            <a:extLst>
              <a:ext uri="{FF2B5EF4-FFF2-40B4-BE49-F238E27FC236}">
                <a16:creationId xmlns:a16="http://schemas.microsoft.com/office/drawing/2014/main" id="{01698B6B-51DD-4DB9-B7AF-0D3B9B2A5965}"/>
              </a:ext>
            </a:extLst>
          </p:cNvPr>
          <p:cNvGraphicFramePr>
            <a:graphicFrameLocks noGrp="1"/>
          </p:cNvGraphicFramePr>
          <p:nvPr>
            <p:extLst>
              <p:ext uri="{D42A27DB-BD31-4B8C-83A1-F6EECF244321}">
                <p14:modId xmlns:p14="http://schemas.microsoft.com/office/powerpoint/2010/main" val="3851370502"/>
              </p:ext>
            </p:extLst>
          </p:nvPr>
        </p:nvGraphicFramePr>
        <p:xfrm>
          <a:off x="1075061" y="1759927"/>
          <a:ext cx="9910187" cy="4263368"/>
        </p:xfrm>
        <a:graphic>
          <a:graphicData uri="http://schemas.openxmlformats.org/drawingml/2006/table">
            <a:tbl>
              <a:tblPr firstRow="1" firstCol="1" bandRow="1">
                <a:tableStyleId>{2D5ABB26-0587-4C30-8999-92F81FD0307C}</a:tableStyleId>
              </a:tblPr>
              <a:tblGrid>
                <a:gridCol w="1955077">
                  <a:extLst>
                    <a:ext uri="{9D8B030D-6E8A-4147-A177-3AD203B41FA5}">
                      <a16:colId xmlns:a16="http://schemas.microsoft.com/office/drawing/2014/main" val="20000"/>
                    </a:ext>
                  </a:extLst>
                </a:gridCol>
                <a:gridCol w="2300091">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2883019">
                  <a:extLst>
                    <a:ext uri="{9D8B030D-6E8A-4147-A177-3AD203B41FA5}">
                      <a16:colId xmlns:a16="http://schemas.microsoft.com/office/drawing/2014/main" val="3535718981"/>
                    </a:ext>
                  </a:extLst>
                </a:gridCol>
                <a:gridCol w="1332000">
                  <a:extLst>
                    <a:ext uri="{9D8B030D-6E8A-4147-A177-3AD203B41FA5}">
                      <a16:colId xmlns:a16="http://schemas.microsoft.com/office/drawing/2014/main" val="2766505652"/>
                    </a:ext>
                  </a:extLst>
                </a:gridCol>
              </a:tblGrid>
              <a:tr h="497485">
                <a:tc>
                  <a:txBody>
                    <a:bodyPr/>
                    <a:lstStyle/>
                    <a:p>
                      <a:pPr>
                        <a:spcAft>
                          <a:spcPts val="0"/>
                        </a:spcAft>
                      </a:pPr>
                      <a:r>
                        <a:rPr lang="nl-NL" sz="1100" b="0" kern="1200" dirty="0">
                          <a:solidFill>
                            <a:schemeClr val="bg1"/>
                          </a:solidFill>
                          <a:latin typeface="+mn-lt"/>
                          <a:ea typeface="+mn-ea"/>
                          <a:cs typeface="+mn-cs"/>
                        </a:rPr>
                        <a:t>Značka </a:t>
                      </a:r>
                      <a:r>
                        <a:rPr lang="cs-CZ" sz="1100" b="0" kern="1200" dirty="0">
                          <a:solidFill>
                            <a:schemeClr val="bg1"/>
                          </a:solidFill>
                          <a:latin typeface="+mn-lt"/>
                          <a:ea typeface="+mn-ea"/>
                          <a:cs typeface="+mn-cs"/>
                        </a:rPr>
                        <a:t>(reportovány)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14549"/>
                    </a:solidFill>
                  </a:tcPr>
                </a:tc>
                <a:tc>
                  <a:txBody>
                    <a:bodyPr/>
                    <a:lstStyle/>
                    <a:p>
                      <a:pPr>
                        <a:spcAft>
                          <a:spcPts val="0"/>
                        </a:spcAft>
                      </a:pPr>
                      <a:r>
                        <a:rPr lang="cs-CZ" sz="1100" b="0" kern="1200" dirty="0">
                          <a:solidFill>
                            <a:schemeClr val="bg1"/>
                          </a:solidFill>
                          <a:latin typeface="+mn-lt"/>
                          <a:ea typeface="+mn-ea"/>
                          <a:cs typeface="+mn-cs"/>
                        </a:rPr>
                        <a:t>Zahrnuje (dotazovány)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14549"/>
                    </a:solidFill>
                  </a:tcPr>
                </a:tc>
                <a:tc>
                  <a:txBody>
                    <a:bodyPr/>
                    <a:lstStyle/>
                    <a:p>
                      <a:pPr>
                        <a:spcAft>
                          <a:spcPts val="0"/>
                        </a:spcAft>
                      </a:pPr>
                      <a:r>
                        <a:rPr lang="cs-CZ" sz="1100" b="0" kern="1200" dirty="0">
                          <a:solidFill>
                            <a:schemeClr val="bg1"/>
                          </a:solidFill>
                          <a:latin typeface="+mn-lt"/>
                          <a:ea typeface="+mn-ea"/>
                          <a:cs typeface="+mn-cs"/>
                        </a:rPr>
                        <a:t>Barva v reportu</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14549"/>
                    </a:solidFill>
                  </a:tcPr>
                </a:tc>
                <a:tc>
                  <a:txBody>
                    <a:bodyPr/>
                    <a:lstStyle/>
                    <a:p>
                      <a:pPr>
                        <a:spcAft>
                          <a:spcPts val="0"/>
                        </a:spcAft>
                      </a:pPr>
                      <a:r>
                        <a:rPr lang="cs-CZ" sz="1100" b="0" kern="1200" dirty="0">
                          <a:solidFill>
                            <a:schemeClr val="bg1"/>
                          </a:solidFill>
                          <a:latin typeface="+mn-lt"/>
                          <a:ea typeface="+mn-ea"/>
                          <a:cs typeface="+mn-cs"/>
                        </a:rPr>
                        <a:t>Podpořená znalost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14549"/>
                    </a:solidFill>
                  </a:tcPr>
                </a:tc>
                <a:tc>
                  <a:txBody>
                    <a:bodyPr/>
                    <a:lstStyle/>
                    <a:p>
                      <a:pPr>
                        <a:spcAft>
                          <a:spcPts val="0"/>
                        </a:spcAft>
                      </a:pPr>
                      <a:r>
                        <a:rPr lang="cs-CZ" sz="1100" b="0" kern="1200" dirty="0">
                          <a:solidFill>
                            <a:schemeClr val="bg1"/>
                          </a:solidFill>
                          <a:latin typeface="+mn-lt"/>
                          <a:ea typeface="+mn-ea"/>
                          <a:cs typeface="+mn-cs"/>
                        </a:rPr>
                        <a:t>Klientství v populaci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14549"/>
                    </a:solidFill>
                  </a:tcPr>
                </a:tc>
                <a:extLst>
                  <a:ext uri="{0D108BD9-81ED-4DB2-BD59-A6C34878D82A}">
                    <a16:rowId xmlns:a16="http://schemas.microsoft.com/office/drawing/2014/main" val="10000"/>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O2TV</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nl-NL" sz="1100" b="0" kern="1200" dirty="0">
                          <a:solidFill>
                            <a:schemeClr val="tx1">
                              <a:lumMod val="75000"/>
                              <a:lumOff val="25000"/>
                            </a:schemeClr>
                          </a:solidFill>
                          <a:latin typeface="+mn-lt"/>
                          <a:ea typeface="+mn-ea"/>
                          <a:cs typeface="+mn-cs"/>
                        </a:rPr>
                        <a:t>O2TV</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2B726"/>
                    </a:solid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UPC</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nl-NL" sz="1100" b="0" kern="1200" dirty="0">
                          <a:solidFill>
                            <a:schemeClr val="tx1">
                              <a:lumMod val="75000"/>
                              <a:lumOff val="25000"/>
                            </a:schemeClr>
                          </a:solidFill>
                          <a:latin typeface="+mn-lt"/>
                          <a:ea typeface="+mn-ea"/>
                          <a:cs typeface="+mn-cs"/>
                        </a:rPr>
                        <a:t>UPC / </a:t>
                      </a:r>
                      <a:r>
                        <a:rPr lang="cs-CZ" sz="1100" b="0" kern="1200" dirty="0">
                          <a:solidFill>
                            <a:schemeClr val="tx1">
                              <a:lumMod val="75000"/>
                              <a:lumOff val="25000"/>
                            </a:schemeClr>
                          </a:solidFill>
                          <a:latin typeface="+mn-lt"/>
                          <a:ea typeface="+mn-ea"/>
                          <a:cs typeface="+mn-cs"/>
                        </a:rPr>
                        <a:t>Vodafone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14549"/>
                    </a:solid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Skylink</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100" b="0" kern="1200" dirty="0">
                          <a:solidFill>
                            <a:schemeClr val="tx1">
                              <a:lumMod val="75000"/>
                              <a:lumOff val="25000"/>
                            </a:schemeClr>
                          </a:solidFill>
                          <a:latin typeface="+mn-lt"/>
                          <a:ea typeface="+mn-ea"/>
                          <a:cs typeface="+mn-cs"/>
                        </a:rPr>
                        <a:t>Skylink / CS Link</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5280F"/>
                    </a:solid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DIGI</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nl-NL" sz="1100" b="0" kern="1200" dirty="0">
                          <a:solidFill>
                            <a:schemeClr val="tx1">
                              <a:lumMod val="75000"/>
                              <a:lumOff val="25000"/>
                            </a:schemeClr>
                          </a:solidFill>
                          <a:latin typeface="+mn-lt"/>
                          <a:ea typeface="+mn-ea"/>
                          <a:cs typeface="+mn-cs"/>
                        </a:rPr>
                        <a:t>DIGI TV</a:t>
                      </a:r>
                      <a:r>
                        <a:rPr lang="cs-CZ" sz="1100" b="0" kern="1200" dirty="0">
                          <a:solidFill>
                            <a:schemeClr val="tx1">
                              <a:lumMod val="75000"/>
                              <a:lumOff val="25000"/>
                            </a:schemeClr>
                          </a:solidFill>
                          <a:latin typeface="+mn-lt"/>
                          <a:ea typeface="+mn-ea"/>
                          <a:cs typeface="+mn-cs"/>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E97D4"/>
                    </a:solid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T-Mobile TV</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nl-NL" sz="1100" b="0" kern="1200" dirty="0">
                          <a:solidFill>
                            <a:schemeClr val="tx1">
                              <a:lumMod val="75000"/>
                              <a:lumOff val="25000"/>
                            </a:schemeClr>
                          </a:solidFill>
                          <a:latin typeface="+mn-lt"/>
                          <a:ea typeface="+mn-ea"/>
                          <a:cs typeface="+mn-cs"/>
                        </a:rPr>
                        <a:t>T-Mobile TV</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2122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freeSAT</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nl-NL" sz="1100" b="0" kern="1200" dirty="0">
                          <a:solidFill>
                            <a:schemeClr val="tx1">
                              <a:lumMod val="75000"/>
                              <a:lumOff val="25000"/>
                            </a:schemeClr>
                          </a:solidFill>
                          <a:latin typeface="+mn-lt"/>
                          <a:ea typeface="+mn-ea"/>
                          <a:cs typeface="+mn-cs"/>
                        </a:rPr>
                        <a:t>freeSAT</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EA99F"/>
                    </a:solid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Kuki</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cs-CZ" sz="1100" b="0" kern="1200" dirty="0">
                          <a:solidFill>
                            <a:schemeClr val="tx1">
                              <a:lumMod val="75000"/>
                              <a:lumOff val="25000"/>
                            </a:schemeClr>
                          </a:solidFill>
                          <a:latin typeface="+mn-lt"/>
                          <a:ea typeface="+mn-ea"/>
                          <a:cs typeface="+mn-cs"/>
                        </a:rPr>
                        <a:t>Kuki TV / AIM / Netbox</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42353">
                <a:tc>
                  <a:txBody>
                    <a:bodyPr/>
                    <a:lstStyle/>
                    <a:p>
                      <a:pPr algn="l">
                        <a:spcAft>
                          <a:spcPts val="0"/>
                        </a:spcAft>
                      </a:pPr>
                      <a:r>
                        <a:rPr lang="cs-CZ" sz="1100" b="0" kern="1200" dirty="0">
                          <a:solidFill>
                            <a:schemeClr val="tx1">
                              <a:lumMod val="75000"/>
                              <a:lumOff val="25000"/>
                            </a:schemeClr>
                          </a:solidFill>
                          <a:latin typeface="+mn-lt"/>
                          <a:ea typeface="+mn-ea"/>
                          <a:cs typeface="+mn-cs"/>
                        </a:rPr>
                        <a:t>PODA</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cs-CZ" sz="1100" b="0" kern="1200" dirty="0">
                          <a:solidFill>
                            <a:schemeClr val="tx1">
                              <a:lumMod val="75000"/>
                              <a:lumOff val="25000"/>
                            </a:schemeClr>
                          </a:solidFill>
                          <a:latin typeface="+mn-lt"/>
                          <a:ea typeface="+mn-ea"/>
                          <a:cs typeface="+mn-cs"/>
                        </a:rPr>
                        <a:t>PODA TV</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NejTV</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nl-NL" sz="1100" b="0" kern="1200" dirty="0">
                          <a:solidFill>
                            <a:schemeClr val="tx1">
                              <a:lumMod val="75000"/>
                              <a:lumOff val="25000"/>
                            </a:schemeClr>
                          </a:solidFill>
                          <a:latin typeface="+mn-lt"/>
                          <a:ea typeface="+mn-ea"/>
                          <a:cs typeface="+mn-cs"/>
                        </a:rPr>
                        <a:t>NejTV / NET TV / Nej.cz</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Sledovanitv.cz</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nl-NL" sz="1100" b="0" kern="1200" dirty="0">
                          <a:solidFill>
                            <a:schemeClr val="tx1">
                              <a:lumMod val="75000"/>
                              <a:lumOff val="25000"/>
                            </a:schemeClr>
                          </a:solidFill>
                          <a:latin typeface="+mn-lt"/>
                          <a:ea typeface="+mn-ea"/>
                          <a:cs typeface="+mn-cs"/>
                        </a:rPr>
                        <a:t>Sledovanitv.cz</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342353">
                <a:tc>
                  <a:txBody>
                    <a:bodyPr/>
                    <a:lstStyle/>
                    <a:p>
                      <a:pPr algn="l">
                        <a:spcAft>
                          <a:spcPts val="0"/>
                        </a:spcAft>
                      </a:pPr>
                      <a:r>
                        <a:rPr lang="nl-NL" sz="1100" b="0" kern="1200" dirty="0">
                          <a:solidFill>
                            <a:schemeClr val="tx1">
                              <a:lumMod val="75000"/>
                              <a:lumOff val="25000"/>
                            </a:schemeClr>
                          </a:solidFill>
                          <a:latin typeface="+mn-lt"/>
                          <a:ea typeface="+mn-ea"/>
                          <a:cs typeface="+mn-cs"/>
                        </a:rPr>
                        <a:t>RIO</a:t>
                      </a:r>
                      <a:r>
                        <a:rPr lang="cs-CZ" sz="1100" b="0" kern="1200" dirty="0">
                          <a:solidFill>
                            <a:schemeClr val="tx1">
                              <a:lumMod val="75000"/>
                              <a:lumOff val="25000"/>
                            </a:schemeClr>
                          </a:solidFill>
                          <a:latin typeface="+mn-lt"/>
                          <a:ea typeface="+mn-ea"/>
                          <a:cs typeface="+mn-cs"/>
                        </a:rPr>
                        <a:t> TV</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100" b="0" kern="1200" dirty="0">
                          <a:solidFill>
                            <a:schemeClr val="tx1">
                              <a:lumMod val="75000"/>
                              <a:lumOff val="25000"/>
                            </a:schemeClr>
                          </a:solidFill>
                          <a:latin typeface="+mn-lt"/>
                          <a:ea typeface="+mn-ea"/>
                          <a:cs typeface="+mn-cs"/>
                        </a:rPr>
                        <a:t>RIO Media / Rio TV</a:t>
                      </a: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sz="1100" b="0" kern="1200" dirty="0">
                        <a:solidFill>
                          <a:schemeClr val="tx1">
                            <a:lumMod val="75000"/>
                            <a:lumOff val="25000"/>
                          </a:schemeClr>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bl>
          </a:graphicData>
        </a:graphic>
      </p:graphicFrame>
      <p:graphicFrame>
        <p:nvGraphicFramePr>
          <p:cNvPr id="14" name="Chart 13">
            <a:extLst>
              <a:ext uri="{FF2B5EF4-FFF2-40B4-BE49-F238E27FC236}">
                <a16:creationId xmlns:a16="http://schemas.microsoft.com/office/drawing/2014/main" id="{CAE54669-35C6-4BD2-9445-7C8658F239FF}"/>
              </a:ext>
            </a:extLst>
          </p:cNvPr>
          <p:cNvGraphicFramePr/>
          <p:nvPr>
            <p:extLst>
              <p:ext uri="{D42A27DB-BD31-4B8C-83A1-F6EECF244321}">
                <p14:modId xmlns:p14="http://schemas.microsoft.com/office/powerpoint/2010/main" val="637344859"/>
              </p:ext>
            </p:extLst>
          </p:nvPr>
        </p:nvGraphicFramePr>
        <p:xfrm>
          <a:off x="4893408" y="2087198"/>
          <a:ext cx="4362444" cy="4078282"/>
        </p:xfrm>
        <a:graphic>
          <a:graphicData uri="http://schemas.openxmlformats.org/drawingml/2006/chart">
            <c:chart xmlns:c="http://schemas.openxmlformats.org/drawingml/2006/chart" xmlns:r="http://schemas.openxmlformats.org/officeDocument/2006/relationships" r:id="rId2"/>
          </a:graphicData>
        </a:graphic>
      </p:graphicFrame>
      <p:sp>
        <p:nvSpPr>
          <p:cNvPr id="2" name="Date Placeholder 1">
            <a:extLst>
              <a:ext uri="{FF2B5EF4-FFF2-40B4-BE49-F238E27FC236}">
                <a16:creationId xmlns:a16="http://schemas.microsoft.com/office/drawing/2014/main" id="{461B10E1-A003-48B1-9E13-329EC584DE40}"/>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00066C84-9355-4863-9B9E-72045AD91FAF}"/>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ABB73C23-92DD-4F9A-8516-31322A60F2A0}"/>
              </a:ext>
            </a:extLst>
          </p:cNvPr>
          <p:cNvSpPr>
            <a:spLocks noGrp="1"/>
          </p:cNvSpPr>
          <p:nvPr>
            <p:ph type="sldNum" sz="quarter" idx="16"/>
          </p:nvPr>
        </p:nvSpPr>
        <p:spPr/>
        <p:txBody>
          <a:bodyPr/>
          <a:lstStyle/>
          <a:p>
            <a:fld id="{5F3E29E4-0979-4FCA-B4C5-5FC6044C982A}" type="slidenum">
              <a:rPr lang="en-US" smtClean="0"/>
              <a:t>23</a:t>
            </a:fld>
            <a:endParaRPr lang="en-US"/>
          </a:p>
        </p:txBody>
      </p:sp>
      <p:sp>
        <p:nvSpPr>
          <p:cNvPr id="5" name="Title 4">
            <a:extLst>
              <a:ext uri="{FF2B5EF4-FFF2-40B4-BE49-F238E27FC236}">
                <a16:creationId xmlns:a16="http://schemas.microsoft.com/office/drawing/2014/main" id="{084D85BF-DB31-4263-AB60-1FC304DCABFE}"/>
              </a:ext>
            </a:extLst>
          </p:cNvPr>
          <p:cNvSpPr>
            <a:spLocks noGrp="1"/>
          </p:cNvSpPr>
          <p:nvPr>
            <p:ph type="title"/>
          </p:nvPr>
        </p:nvSpPr>
        <p:spPr/>
        <p:txBody>
          <a:bodyPr/>
          <a:lstStyle/>
          <a:p>
            <a:r>
              <a:rPr lang="cs-CZ" dirty="0"/>
              <a:t>Značky v dotazovaných seznamech podpořené znalosti</a:t>
            </a:r>
          </a:p>
        </p:txBody>
      </p:sp>
      <p:sp>
        <p:nvSpPr>
          <p:cNvPr id="9" name="Text Placeholder 8">
            <a:extLst>
              <a:ext uri="{FF2B5EF4-FFF2-40B4-BE49-F238E27FC236}">
                <a16:creationId xmlns:a16="http://schemas.microsoft.com/office/drawing/2014/main" id="{6CCF4F5D-C99D-45BF-826B-14B641B319A1}"/>
              </a:ext>
            </a:extLst>
          </p:cNvPr>
          <p:cNvSpPr>
            <a:spLocks noGrp="1"/>
          </p:cNvSpPr>
          <p:nvPr>
            <p:ph type="body" sz="quarter" idx="18"/>
          </p:nvPr>
        </p:nvSpPr>
        <p:spPr/>
        <p:txBody>
          <a:bodyPr/>
          <a:lstStyle/>
          <a:p>
            <a:r>
              <a:rPr lang="cs-CZ" dirty="0"/>
              <a:t>* Společnost UPC v roce 2019 prochází </a:t>
            </a:r>
            <a:r>
              <a:rPr lang="cs-CZ" dirty="0" err="1"/>
              <a:t>rebrandingem</a:t>
            </a:r>
            <a:r>
              <a:rPr lang="cs-CZ" dirty="0"/>
              <a:t> na Vodafone. V roce 2017 byla značka dotazována jako UPC / Horizon Go. ** V roce 2017 byla dotazována značka DIGI TV i DIGI2GO. V roce 2019 již byla dotazována jen značka DIGI TV.</a:t>
            </a:r>
          </a:p>
        </p:txBody>
      </p:sp>
      <p:graphicFrame>
        <p:nvGraphicFramePr>
          <p:cNvPr id="15" name="Chart 14">
            <a:extLst>
              <a:ext uri="{FF2B5EF4-FFF2-40B4-BE49-F238E27FC236}">
                <a16:creationId xmlns:a16="http://schemas.microsoft.com/office/drawing/2014/main" id="{5D1B73B7-F012-4058-A69E-5E35456C99E2}"/>
              </a:ext>
            </a:extLst>
          </p:cNvPr>
          <p:cNvGraphicFramePr/>
          <p:nvPr>
            <p:extLst>
              <p:ext uri="{D42A27DB-BD31-4B8C-83A1-F6EECF244321}">
                <p14:modId xmlns:p14="http://schemas.microsoft.com/office/powerpoint/2010/main" val="716229250"/>
              </p:ext>
            </p:extLst>
          </p:nvPr>
        </p:nvGraphicFramePr>
        <p:xfrm>
          <a:off x="7769623" y="2087198"/>
          <a:ext cx="4362444" cy="40782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38123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obrázku 7" descr="Obsah obrázku osoba, interiér, muž, vsedě&#10;&#10;Popis byl vytvořen automaticky">
            <a:extLst>
              <a:ext uri="{FF2B5EF4-FFF2-40B4-BE49-F238E27FC236}">
                <a16:creationId xmlns:a16="http://schemas.microsoft.com/office/drawing/2014/main" id="{6E99A3B7-9ECB-4085-A060-6ADFC6E19561}"/>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122" r="7122"/>
          <a:stretch>
            <a:fillRect/>
          </a:stretch>
        </p:blipFill>
        <p:spPr/>
      </p:pic>
      <p:sp>
        <p:nvSpPr>
          <p:cNvPr id="3" name="Zástupný symbol pro datum 2">
            <a:extLst>
              <a:ext uri="{FF2B5EF4-FFF2-40B4-BE49-F238E27FC236}">
                <a16:creationId xmlns:a16="http://schemas.microsoft.com/office/drawing/2014/main" id="{25DBF651-7FA1-4C61-B972-144103318B01}"/>
              </a:ext>
            </a:extLst>
          </p:cNvPr>
          <p:cNvSpPr>
            <a:spLocks noGrp="1"/>
          </p:cNvSpPr>
          <p:nvPr>
            <p:ph type="dt" sz="half" idx="14"/>
          </p:nvPr>
        </p:nvSpPr>
        <p:spPr/>
        <p:txBody>
          <a:bodyPr/>
          <a:lstStyle/>
          <a:p>
            <a:r>
              <a:rPr lang="cs-CZ"/>
              <a:t>18. 11. 2019</a:t>
            </a:r>
            <a:endParaRPr lang="en-US"/>
          </a:p>
        </p:txBody>
      </p:sp>
      <p:sp>
        <p:nvSpPr>
          <p:cNvPr id="4" name="Zástupný symbol pro zápatí 3">
            <a:extLst>
              <a:ext uri="{FF2B5EF4-FFF2-40B4-BE49-F238E27FC236}">
                <a16:creationId xmlns:a16="http://schemas.microsoft.com/office/drawing/2014/main" id="{97FE5C2D-628A-45EC-8CF5-FCCC503D272E}"/>
              </a:ext>
            </a:extLst>
          </p:cNvPr>
          <p:cNvSpPr>
            <a:spLocks noGrp="1"/>
          </p:cNvSpPr>
          <p:nvPr>
            <p:ph type="ftr" sz="quarter" idx="15"/>
          </p:nvPr>
        </p:nvSpPr>
        <p:spPr/>
        <p:txBody>
          <a:bodyPr/>
          <a:lstStyle/>
          <a:p>
            <a:r>
              <a:rPr lang="pt-BR"/>
              <a:t>U&amp;A: Výzkum trhu placené TV v ČR 2019</a:t>
            </a:r>
            <a:endParaRPr lang="en-US" dirty="0"/>
          </a:p>
        </p:txBody>
      </p:sp>
      <p:sp>
        <p:nvSpPr>
          <p:cNvPr id="5" name="Zástupný symbol pro číslo snímku 4">
            <a:extLst>
              <a:ext uri="{FF2B5EF4-FFF2-40B4-BE49-F238E27FC236}">
                <a16:creationId xmlns:a16="http://schemas.microsoft.com/office/drawing/2014/main" id="{C3A53454-D0AC-4A83-8BA4-ED1384A26D1F}"/>
              </a:ext>
            </a:extLst>
          </p:cNvPr>
          <p:cNvSpPr>
            <a:spLocks noGrp="1"/>
          </p:cNvSpPr>
          <p:nvPr>
            <p:ph type="sldNum" sz="quarter" idx="16"/>
          </p:nvPr>
        </p:nvSpPr>
        <p:spPr/>
        <p:txBody>
          <a:bodyPr/>
          <a:lstStyle/>
          <a:p>
            <a:fld id="{5F3E29E4-0979-4FCA-B4C5-5FC6044C982A}" type="slidenum">
              <a:rPr lang="en-US" smtClean="0"/>
              <a:pPr/>
              <a:t>24</a:t>
            </a:fld>
            <a:endParaRPr lang="en-US"/>
          </a:p>
        </p:txBody>
      </p:sp>
      <p:sp>
        <p:nvSpPr>
          <p:cNvPr id="6" name="Nadpis 5">
            <a:extLst>
              <a:ext uri="{FF2B5EF4-FFF2-40B4-BE49-F238E27FC236}">
                <a16:creationId xmlns:a16="http://schemas.microsoft.com/office/drawing/2014/main" id="{89A7C130-0C59-4A6C-B1AA-CAD78BB66E6B}"/>
              </a:ext>
            </a:extLst>
          </p:cNvPr>
          <p:cNvSpPr>
            <a:spLocks noGrp="1"/>
          </p:cNvSpPr>
          <p:nvPr>
            <p:ph type="title"/>
          </p:nvPr>
        </p:nvSpPr>
        <p:spPr>
          <a:xfrm>
            <a:off x="7737533" y="3363984"/>
            <a:ext cx="4082992" cy="1648283"/>
          </a:xfrm>
        </p:spPr>
        <p:txBody>
          <a:bodyPr/>
          <a:lstStyle/>
          <a:p>
            <a:r>
              <a:rPr lang="cs-CZ" dirty="0"/>
              <a:t>Využívaný typ příjmu TV</a:t>
            </a:r>
            <a:endParaRPr lang="en-GB" dirty="0"/>
          </a:p>
        </p:txBody>
      </p:sp>
    </p:spTree>
    <p:extLst>
      <p:ext uri="{BB962C8B-B14F-4D97-AF65-F5344CB8AC3E}">
        <p14:creationId xmlns:p14="http://schemas.microsoft.com/office/powerpoint/2010/main" val="2278064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024D9E-46F1-4E35-9CCB-2D74372B7B03}"/>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4225C20B-9CAF-4291-B06C-1EA609F194D9}"/>
              </a:ext>
            </a:extLst>
          </p:cNvPr>
          <p:cNvSpPr>
            <a:spLocks noGrp="1"/>
          </p:cNvSpPr>
          <p:nvPr>
            <p:ph type="ftr" sz="quarter" idx="15"/>
          </p:nvPr>
        </p:nvSpPr>
        <p:spPr/>
        <p:txBody>
          <a:bodyPr/>
          <a:lstStyle/>
          <a:p>
            <a:r>
              <a:rPr lang="pt-BR" dirty="0"/>
              <a:t>U&amp;A: Výzkum trhu placené TV v ČR 2019</a:t>
            </a:r>
            <a:endParaRPr lang="en-US" dirty="0"/>
          </a:p>
        </p:txBody>
      </p:sp>
      <p:sp>
        <p:nvSpPr>
          <p:cNvPr id="4" name="Slide Number Placeholder 3">
            <a:extLst>
              <a:ext uri="{FF2B5EF4-FFF2-40B4-BE49-F238E27FC236}">
                <a16:creationId xmlns:a16="http://schemas.microsoft.com/office/drawing/2014/main" id="{E11D7881-7DA9-4CC3-BB24-812FA931B4A0}"/>
              </a:ext>
            </a:extLst>
          </p:cNvPr>
          <p:cNvSpPr>
            <a:spLocks noGrp="1"/>
          </p:cNvSpPr>
          <p:nvPr>
            <p:ph type="sldNum" sz="quarter" idx="16"/>
          </p:nvPr>
        </p:nvSpPr>
        <p:spPr/>
        <p:txBody>
          <a:bodyPr/>
          <a:lstStyle/>
          <a:p>
            <a:fld id="{5F3E29E4-0979-4FCA-B4C5-5FC6044C982A}" type="slidenum">
              <a:rPr lang="en-US" smtClean="0"/>
              <a:t>25</a:t>
            </a:fld>
            <a:endParaRPr lang="en-US"/>
          </a:p>
        </p:txBody>
      </p:sp>
      <p:sp>
        <p:nvSpPr>
          <p:cNvPr id="5" name="Title 4">
            <a:extLst>
              <a:ext uri="{FF2B5EF4-FFF2-40B4-BE49-F238E27FC236}">
                <a16:creationId xmlns:a16="http://schemas.microsoft.com/office/drawing/2014/main" id="{3E8AC7B0-D199-4370-86DF-7F16C43C0D31}"/>
              </a:ext>
            </a:extLst>
          </p:cNvPr>
          <p:cNvSpPr>
            <a:spLocks noGrp="1"/>
          </p:cNvSpPr>
          <p:nvPr>
            <p:ph type="title"/>
          </p:nvPr>
        </p:nvSpPr>
        <p:spPr/>
        <p:txBody>
          <a:bodyPr/>
          <a:lstStyle/>
          <a:p>
            <a:r>
              <a:rPr lang="cs-CZ" dirty="0"/>
              <a:t>Využívané typy příjmu</a:t>
            </a:r>
          </a:p>
        </p:txBody>
      </p:sp>
      <p:graphicFrame>
        <p:nvGraphicFramePr>
          <p:cNvPr id="12" name="Content Placeholder 11">
            <a:extLst>
              <a:ext uri="{FF2B5EF4-FFF2-40B4-BE49-F238E27FC236}">
                <a16:creationId xmlns:a16="http://schemas.microsoft.com/office/drawing/2014/main" id="{EBB08AA4-2F0C-4622-B3F2-07127F2A63E0}"/>
              </a:ext>
            </a:extLst>
          </p:cNvPr>
          <p:cNvGraphicFramePr>
            <a:graphicFrameLocks noGrp="1"/>
          </p:cNvGraphicFramePr>
          <p:nvPr>
            <p:ph idx="1"/>
            <p:extLst>
              <p:ext uri="{D42A27DB-BD31-4B8C-83A1-F6EECF244321}">
                <p14:modId xmlns:p14="http://schemas.microsoft.com/office/powerpoint/2010/main" val="335223045"/>
              </p:ext>
            </p:extLst>
          </p:nvPr>
        </p:nvGraphicFramePr>
        <p:xfrm>
          <a:off x="1074738" y="2357438"/>
          <a:ext cx="10111932" cy="3347076"/>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8">
            <a:extLst>
              <a:ext uri="{FF2B5EF4-FFF2-40B4-BE49-F238E27FC236}">
                <a16:creationId xmlns:a16="http://schemas.microsoft.com/office/drawing/2014/main" id="{7328B38E-090B-499A-9B9C-E7632DED1526}"/>
              </a:ext>
            </a:extLst>
          </p:cNvPr>
          <p:cNvSpPr>
            <a:spLocks noGrp="1"/>
          </p:cNvSpPr>
          <p:nvPr>
            <p:ph type="body" sz="quarter" idx="18"/>
          </p:nvPr>
        </p:nvSpPr>
        <p:spPr>
          <a:xfrm>
            <a:off x="1075064" y="6307665"/>
            <a:ext cx="3027154" cy="133790"/>
          </a:xfrm>
        </p:spPr>
        <p:txBody>
          <a:bodyPr/>
          <a:lstStyle/>
          <a:p>
            <a:r>
              <a:rPr lang="cs-CZ" b="1" dirty="0"/>
              <a:t>A01. </a:t>
            </a:r>
            <a:r>
              <a:rPr lang="cs-CZ" dirty="0"/>
              <a:t>Využíváte v současnosti ve Vaší domácnosti televizi? Pokud ano, jakým způsobem přijímáte televizní signál? </a:t>
            </a:r>
          </a:p>
          <a:p>
            <a:r>
              <a:rPr lang="cs-CZ" b="1" dirty="0"/>
              <a:t>V % | Báze: </a:t>
            </a:r>
            <a:r>
              <a:rPr lang="cs-CZ" dirty="0"/>
              <a:t>všichni respondenti; </a:t>
            </a:r>
            <a:r>
              <a:rPr lang="cs-CZ" b="1" dirty="0"/>
              <a:t>n=1000 </a:t>
            </a:r>
            <a:r>
              <a:rPr lang="cs-CZ" dirty="0"/>
              <a:t>| </a:t>
            </a:r>
            <a:r>
              <a:rPr lang="cs-CZ" b="1" dirty="0"/>
              <a:t>Řazeno dle</a:t>
            </a:r>
            <a:r>
              <a:rPr lang="cs-CZ" dirty="0"/>
              <a:t>: frekvence 2019. | * nedotazováno v roce 2017</a:t>
            </a:r>
          </a:p>
        </p:txBody>
      </p:sp>
      <p:sp>
        <p:nvSpPr>
          <p:cNvPr id="13" name="Zástupný obsah 10">
            <a:extLst>
              <a:ext uri="{FF2B5EF4-FFF2-40B4-BE49-F238E27FC236}">
                <a16:creationId xmlns:a16="http://schemas.microsoft.com/office/drawing/2014/main" id="{2A63FC90-236C-4B95-A0A6-2CE7CC382B68}"/>
              </a:ext>
            </a:extLst>
          </p:cNvPr>
          <p:cNvSpPr txBox="1">
            <a:spLocks/>
          </p:cNvSpPr>
          <p:nvPr/>
        </p:nvSpPr>
        <p:spPr>
          <a:xfrm>
            <a:off x="1074738" y="1629618"/>
            <a:ext cx="10759931" cy="490042"/>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Navzdory nutnosti připravit se na DVB-T2 podíl uživatelů pozemního vysílání neklesl. Klesl však podíl uživatelů kabelového a satelitního příjmu, v obou případech ve prospěch IPTV/OTT. Internetová televize tak dohnala historický náskok předchozích dvou typů příjmu. Placený příjem přes prohlížeč (např. HBO GO, Netflix) je zatím minoritní s 6 %.</a:t>
            </a:r>
          </a:p>
        </p:txBody>
      </p:sp>
      <p:sp>
        <p:nvSpPr>
          <p:cNvPr id="14" name="Obdélník 9">
            <a:extLst>
              <a:ext uri="{FF2B5EF4-FFF2-40B4-BE49-F238E27FC236}">
                <a16:creationId xmlns:a16="http://schemas.microsoft.com/office/drawing/2014/main" id="{B791B692-731F-4B86-B147-53E23670ABC3}"/>
              </a:ext>
            </a:extLst>
          </p:cNvPr>
          <p:cNvSpPr/>
          <p:nvPr/>
        </p:nvSpPr>
        <p:spPr>
          <a:xfrm>
            <a:off x="9136681" y="6209322"/>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délník 15">
            <a:extLst>
              <a:ext uri="{FF2B5EF4-FFF2-40B4-BE49-F238E27FC236}">
                <a16:creationId xmlns:a16="http://schemas.microsoft.com/office/drawing/2014/main" id="{7809290B-4618-4D68-821B-BF0DDC8005A9}"/>
              </a:ext>
            </a:extLst>
          </p:cNvPr>
          <p:cNvSpPr/>
          <p:nvPr/>
        </p:nvSpPr>
        <p:spPr>
          <a:xfrm>
            <a:off x="9195610" y="6294865"/>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ovéPole 16">
            <a:extLst>
              <a:ext uri="{FF2B5EF4-FFF2-40B4-BE49-F238E27FC236}">
                <a16:creationId xmlns:a16="http://schemas.microsoft.com/office/drawing/2014/main" id="{1726B131-A2EA-4365-B0FB-BE9263B03E50}"/>
              </a:ext>
            </a:extLst>
          </p:cNvPr>
          <p:cNvSpPr txBox="1"/>
          <p:nvPr/>
        </p:nvSpPr>
        <p:spPr>
          <a:xfrm>
            <a:off x="9442428" y="6160090"/>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sp>
        <p:nvSpPr>
          <p:cNvPr id="17" name="Speech Bubble: Rectangle 16">
            <a:extLst>
              <a:ext uri="{FF2B5EF4-FFF2-40B4-BE49-F238E27FC236}">
                <a16:creationId xmlns:a16="http://schemas.microsoft.com/office/drawing/2014/main" id="{D4D90813-40DE-4B0A-86A5-8AAC9BFE998A}"/>
              </a:ext>
            </a:extLst>
          </p:cNvPr>
          <p:cNvSpPr/>
          <p:nvPr/>
        </p:nvSpPr>
        <p:spPr>
          <a:xfrm>
            <a:off x="6316911" y="2967327"/>
            <a:ext cx="3959604" cy="773159"/>
          </a:xfrm>
          <a:prstGeom prst="wedgeRectCallout">
            <a:avLst>
              <a:gd name="adj1" fmla="val -23139"/>
              <a:gd name="adj2" fmla="val 78854"/>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Muži častěji využívají více typů příjmů, rozdíl je významný hlavně v případě internetové televize a příjmu přes prohlížeč (ať už zdarma, nebo placený).</a:t>
            </a:r>
          </a:p>
        </p:txBody>
      </p:sp>
      <p:sp>
        <p:nvSpPr>
          <p:cNvPr id="18" name="Freeform 460">
            <a:extLst>
              <a:ext uri="{FF2B5EF4-FFF2-40B4-BE49-F238E27FC236}">
                <a16:creationId xmlns:a16="http://schemas.microsoft.com/office/drawing/2014/main" id="{C58B0AB3-39DA-42DE-A58F-1C38DF7D000F}"/>
              </a:ext>
            </a:extLst>
          </p:cNvPr>
          <p:cNvSpPr>
            <a:spLocks noChangeAspect="1" noEditPoints="1"/>
          </p:cNvSpPr>
          <p:nvPr>
            <p:custDataLst>
              <p:tags r:id="rId1"/>
            </p:custDataLst>
          </p:nvPr>
        </p:nvSpPr>
        <p:spPr bwMode="auto">
          <a:xfrm>
            <a:off x="6454703" y="3065906"/>
            <a:ext cx="463909" cy="576000"/>
          </a:xfrm>
          <a:custGeom>
            <a:avLst/>
            <a:gdLst>
              <a:gd name="T0" fmla="*/ 334 w 1680"/>
              <a:gd name="T1" fmla="*/ 672 h 2086"/>
              <a:gd name="T2" fmla="*/ 316 w 1680"/>
              <a:gd name="T3" fmla="*/ 572 h 2086"/>
              <a:gd name="T4" fmla="*/ 335 w 1680"/>
              <a:gd name="T5" fmla="*/ 284 h 2086"/>
              <a:gd name="T6" fmla="*/ 582 w 1680"/>
              <a:gd name="T7" fmla="*/ 88 h 2086"/>
              <a:gd name="T8" fmla="*/ 897 w 1680"/>
              <a:gd name="T9" fmla="*/ 8 h 2086"/>
              <a:gd name="T10" fmla="*/ 1228 w 1680"/>
              <a:gd name="T11" fmla="*/ 138 h 2086"/>
              <a:gd name="T12" fmla="*/ 1357 w 1680"/>
              <a:gd name="T13" fmla="*/ 371 h 2086"/>
              <a:gd name="T14" fmla="*/ 1346 w 1680"/>
              <a:gd name="T15" fmla="*/ 672 h 2086"/>
              <a:gd name="T16" fmla="*/ 1260 w 1680"/>
              <a:gd name="T17" fmla="*/ 908 h 2086"/>
              <a:gd name="T18" fmla="*/ 1160 w 1680"/>
              <a:gd name="T19" fmla="*/ 1142 h 2086"/>
              <a:gd name="T20" fmla="*/ 1157 w 1680"/>
              <a:gd name="T21" fmla="*/ 1192 h 2086"/>
              <a:gd name="T22" fmla="*/ 1153 w 1680"/>
              <a:gd name="T23" fmla="*/ 1259 h 2086"/>
              <a:gd name="T24" fmla="*/ 1181 w 1680"/>
              <a:gd name="T25" fmla="*/ 1332 h 2086"/>
              <a:gd name="T26" fmla="*/ 1305 w 1680"/>
              <a:gd name="T27" fmla="*/ 1384 h 2086"/>
              <a:gd name="T28" fmla="*/ 1541 w 1680"/>
              <a:gd name="T29" fmla="*/ 1492 h 2086"/>
              <a:gd name="T30" fmla="*/ 1680 w 1680"/>
              <a:gd name="T31" fmla="*/ 1838 h 2086"/>
              <a:gd name="T32" fmla="*/ 1438 w 1680"/>
              <a:gd name="T33" fmla="*/ 2022 h 2086"/>
              <a:gd name="T34" fmla="*/ 840 w 1680"/>
              <a:gd name="T35" fmla="*/ 2086 h 2086"/>
              <a:gd name="T36" fmla="*/ 242 w 1680"/>
              <a:gd name="T37" fmla="*/ 2022 h 2086"/>
              <a:gd name="T38" fmla="*/ 0 w 1680"/>
              <a:gd name="T39" fmla="*/ 1838 h 2086"/>
              <a:gd name="T40" fmla="*/ 139 w 1680"/>
              <a:gd name="T41" fmla="*/ 1492 h 2086"/>
              <a:gd name="T42" fmla="*/ 375 w 1680"/>
              <a:gd name="T43" fmla="*/ 1384 h 2086"/>
              <a:gd name="T44" fmla="*/ 500 w 1680"/>
              <a:gd name="T45" fmla="*/ 1331 h 2086"/>
              <a:gd name="T46" fmla="*/ 526 w 1680"/>
              <a:gd name="T47" fmla="*/ 1260 h 2086"/>
              <a:gd name="T48" fmla="*/ 523 w 1680"/>
              <a:gd name="T49" fmla="*/ 1183 h 2086"/>
              <a:gd name="T50" fmla="*/ 520 w 1680"/>
              <a:gd name="T51" fmla="*/ 1142 h 2086"/>
              <a:gd name="T52" fmla="*/ 424 w 1680"/>
              <a:gd name="T53" fmla="*/ 920 h 2086"/>
              <a:gd name="T54" fmla="*/ 420 w 1680"/>
              <a:gd name="T55" fmla="*/ 908 h 2086"/>
              <a:gd name="T56" fmla="*/ 334 w 1680"/>
              <a:gd name="T57" fmla="*/ 672 h 2086"/>
              <a:gd name="T58" fmla="*/ 575 w 1680"/>
              <a:gd name="T59" fmla="*/ 1371 h 2086"/>
              <a:gd name="T60" fmla="*/ 679 w 1680"/>
              <a:gd name="T61" fmla="*/ 1501 h 2086"/>
              <a:gd name="T62" fmla="*/ 736 w 1680"/>
              <a:gd name="T63" fmla="*/ 1424 h 2086"/>
              <a:gd name="T64" fmla="*/ 587 w 1680"/>
              <a:gd name="T65" fmla="*/ 1351 h 2086"/>
              <a:gd name="T66" fmla="*/ 575 w 1680"/>
              <a:gd name="T67" fmla="*/ 1371 h 2086"/>
              <a:gd name="T68" fmla="*/ 760 w 1680"/>
              <a:gd name="T69" fmla="*/ 1526 h 2086"/>
              <a:gd name="T70" fmla="*/ 681 w 1680"/>
              <a:gd name="T71" fmla="*/ 1631 h 2086"/>
              <a:gd name="T72" fmla="*/ 510 w 1680"/>
              <a:gd name="T73" fmla="*/ 1418 h 2086"/>
              <a:gd name="T74" fmla="*/ 398 w 1680"/>
              <a:gd name="T75" fmla="*/ 1461 h 2086"/>
              <a:gd name="T76" fmla="*/ 194 w 1680"/>
              <a:gd name="T77" fmla="*/ 1550 h 2086"/>
              <a:gd name="T78" fmla="*/ 80 w 1680"/>
              <a:gd name="T79" fmla="*/ 1838 h 2086"/>
              <a:gd name="T80" fmla="*/ 262 w 1680"/>
              <a:gd name="T81" fmla="*/ 1945 h 2086"/>
              <a:gd name="T82" fmla="*/ 720 w 1680"/>
              <a:gd name="T83" fmla="*/ 2003 h 2086"/>
              <a:gd name="T84" fmla="*/ 800 w 1680"/>
              <a:gd name="T85" fmla="*/ 1566 h 2086"/>
              <a:gd name="T86" fmla="*/ 760 w 1680"/>
              <a:gd name="T87" fmla="*/ 1526 h 2086"/>
              <a:gd name="T88" fmla="*/ 922 w 1680"/>
              <a:gd name="T89" fmla="*/ 1528 h 2086"/>
              <a:gd name="T90" fmla="*/ 880 w 1680"/>
              <a:gd name="T91" fmla="*/ 1566 h 2086"/>
              <a:gd name="T92" fmla="*/ 960 w 1680"/>
              <a:gd name="T93" fmla="*/ 2003 h 2086"/>
              <a:gd name="T94" fmla="*/ 1418 w 1680"/>
              <a:gd name="T95" fmla="*/ 1945 h 2086"/>
              <a:gd name="T96" fmla="*/ 1600 w 1680"/>
              <a:gd name="T97" fmla="*/ 1838 h 2086"/>
              <a:gd name="T98" fmla="*/ 1486 w 1680"/>
              <a:gd name="T99" fmla="*/ 1550 h 2086"/>
              <a:gd name="T100" fmla="*/ 1282 w 1680"/>
              <a:gd name="T101" fmla="*/ 1461 h 2086"/>
              <a:gd name="T102" fmla="*/ 1170 w 1680"/>
              <a:gd name="T103" fmla="*/ 1418 h 2086"/>
              <a:gd name="T104" fmla="*/ 999 w 1680"/>
              <a:gd name="T105" fmla="*/ 1631 h 2086"/>
              <a:gd name="T106" fmla="*/ 922 w 1680"/>
              <a:gd name="T107" fmla="*/ 1528 h 2086"/>
              <a:gd name="T108" fmla="*/ 944 w 1680"/>
              <a:gd name="T109" fmla="*/ 1424 h 2086"/>
              <a:gd name="T110" fmla="*/ 1001 w 1680"/>
              <a:gd name="T111" fmla="*/ 1501 h 2086"/>
              <a:gd name="T112" fmla="*/ 1105 w 1680"/>
              <a:gd name="T113" fmla="*/ 1371 h 2086"/>
              <a:gd name="T114" fmla="*/ 1092 w 1680"/>
              <a:gd name="T115" fmla="*/ 1352 h 2086"/>
              <a:gd name="T116" fmla="*/ 944 w 1680"/>
              <a:gd name="T117" fmla="*/ 1424 h 2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0" h="2086">
                <a:moveTo>
                  <a:pt x="334" y="672"/>
                </a:moveTo>
                <a:cubicBezTo>
                  <a:pt x="327" y="640"/>
                  <a:pt x="320" y="606"/>
                  <a:pt x="316" y="572"/>
                </a:cubicBezTo>
                <a:cubicBezTo>
                  <a:pt x="301" y="472"/>
                  <a:pt x="302" y="370"/>
                  <a:pt x="335" y="284"/>
                </a:cubicBezTo>
                <a:cubicBezTo>
                  <a:pt x="377" y="171"/>
                  <a:pt x="464" y="109"/>
                  <a:pt x="582" y="88"/>
                </a:cubicBezTo>
                <a:cubicBezTo>
                  <a:pt x="652" y="26"/>
                  <a:pt x="774" y="0"/>
                  <a:pt x="897" y="8"/>
                </a:cubicBezTo>
                <a:cubicBezTo>
                  <a:pt x="1022" y="17"/>
                  <a:pt x="1151" y="60"/>
                  <a:pt x="1228" y="138"/>
                </a:cubicBezTo>
                <a:cubicBezTo>
                  <a:pt x="1294" y="203"/>
                  <a:pt x="1337" y="280"/>
                  <a:pt x="1357" y="371"/>
                </a:cubicBezTo>
                <a:cubicBezTo>
                  <a:pt x="1376" y="458"/>
                  <a:pt x="1373" y="557"/>
                  <a:pt x="1346" y="672"/>
                </a:cubicBezTo>
                <a:cubicBezTo>
                  <a:pt x="1366" y="758"/>
                  <a:pt x="1337" y="859"/>
                  <a:pt x="1260" y="908"/>
                </a:cubicBezTo>
                <a:cubicBezTo>
                  <a:pt x="1238" y="990"/>
                  <a:pt x="1218" y="1076"/>
                  <a:pt x="1160" y="1142"/>
                </a:cubicBezTo>
                <a:cubicBezTo>
                  <a:pt x="1160" y="1158"/>
                  <a:pt x="1158" y="1174"/>
                  <a:pt x="1157" y="1192"/>
                </a:cubicBezTo>
                <a:cubicBezTo>
                  <a:pt x="1155" y="1214"/>
                  <a:pt x="1153" y="1238"/>
                  <a:pt x="1153" y="1259"/>
                </a:cubicBezTo>
                <a:cubicBezTo>
                  <a:pt x="1154" y="1281"/>
                  <a:pt x="1159" y="1318"/>
                  <a:pt x="1181" y="1332"/>
                </a:cubicBezTo>
                <a:cubicBezTo>
                  <a:pt x="1227" y="1361"/>
                  <a:pt x="1263" y="1372"/>
                  <a:pt x="1305" y="1384"/>
                </a:cubicBezTo>
                <a:cubicBezTo>
                  <a:pt x="1378" y="1406"/>
                  <a:pt x="1489" y="1442"/>
                  <a:pt x="1541" y="1492"/>
                </a:cubicBezTo>
                <a:cubicBezTo>
                  <a:pt x="1631" y="1580"/>
                  <a:pt x="1680" y="1714"/>
                  <a:pt x="1680" y="1838"/>
                </a:cubicBezTo>
                <a:cubicBezTo>
                  <a:pt x="1680" y="1928"/>
                  <a:pt x="1578" y="1986"/>
                  <a:pt x="1438" y="2022"/>
                </a:cubicBezTo>
                <a:cubicBezTo>
                  <a:pt x="1252" y="2071"/>
                  <a:pt x="993" y="2086"/>
                  <a:pt x="840" y="2086"/>
                </a:cubicBezTo>
                <a:cubicBezTo>
                  <a:pt x="687" y="2086"/>
                  <a:pt x="428" y="2071"/>
                  <a:pt x="242" y="2022"/>
                </a:cubicBezTo>
                <a:cubicBezTo>
                  <a:pt x="102" y="1986"/>
                  <a:pt x="0" y="1928"/>
                  <a:pt x="0" y="1838"/>
                </a:cubicBezTo>
                <a:cubicBezTo>
                  <a:pt x="0" y="1714"/>
                  <a:pt x="49" y="1580"/>
                  <a:pt x="139" y="1492"/>
                </a:cubicBezTo>
                <a:cubicBezTo>
                  <a:pt x="190" y="1443"/>
                  <a:pt x="301" y="1406"/>
                  <a:pt x="375" y="1384"/>
                </a:cubicBezTo>
                <a:cubicBezTo>
                  <a:pt x="426" y="1369"/>
                  <a:pt x="454" y="1358"/>
                  <a:pt x="500" y="1331"/>
                </a:cubicBezTo>
                <a:cubicBezTo>
                  <a:pt x="524" y="1318"/>
                  <a:pt x="523" y="1275"/>
                  <a:pt x="526" y="1260"/>
                </a:cubicBezTo>
                <a:cubicBezTo>
                  <a:pt x="527" y="1235"/>
                  <a:pt x="525" y="1208"/>
                  <a:pt x="523" y="1183"/>
                </a:cubicBezTo>
                <a:cubicBezTo>
                  <a:pt x="522" y="1169"/>
                  <a:pt x="521" y="1155"/>
                  <a:pt x="520" y="1142"/>
                </a:cubicBezTo>
                <a:cubicBezTo>
                  <a:pt x="466" y="1080"/>
                  <a:pt x="444" y="998"/>
                  <a:pt x="424" y="920"/>
                </a:cubicBezTo>
                <a:cubicBezTo>
                  <a:pt x="423" y="917"/>
                  <a:pt x="422" y="914"/>
                  <a:pt x="420" y="908"/>
                </a:cubicBezTo>
                <a:cubicBezTo>
                  <a:pt x="343" y="859"/>
                  <a:pt x="314" y="758"/>
                  <a:pt x="334" y="672"/>
                </a:cubicBezTo>
                <a:close/>
                <a:moveTo>
                  <a:pt x="575" y="1371"/>
                </a:moveTo>
                <a:cubicBezTo>
                  <a:pt x="679" y="1501"/>
                  <a:pt x="679" y="1501"/>
                  <a:pt x="679" y="1501"/>
                </a:cubicBezTo>
                <a:cubicBezTo>
                  <a:pt x="736" y="1424"/>
                  <a:pt x="736" y="1424"/>
                  <a:pt x="736" y="1424"/>
                </a:cubicBezTo>
                <a:cubicBezTo>
                  <a:pt x="682" y="1412"/>
                  <a:pt x="629" y="1388"/>
                  <a:pt x="587" y="1351"/>
                </a:cubicBezTo>
                <a:cubicBezTo>
                  <a:pt x="584" y="1358"/>
                  <a:pt x="580" y="1364"/>
                  <a:pt x="575" y="1371"/>
                </a:cubicBezTo>
                <a:close/>
                <a:moveTo>
                  <a:pt x="760" y="1526"/>
                </a:moveTo>
                <a:cubicBezTo>
                  <a:pt x="681" y="1631"/>
                  <a:pt x="681" y="1631"/>
                  <a:pt x="681" y="1631"/>
                </a:cubicBezTo>
                <a:cubicBezTo>
                  <a:pt x="510" y="1418"/>
                  <a:pt x="510" y="1418"/>
                  <a:pt x="510" y="1418"/>
                </a:cubicBezTo>
                <a:cubicBezTo>
                  <a:pt x="470" y="1439"/>
                  <a:pt x="436" y="1449"/>
                  <a:pt x="398" y="1461"/>
                </a:cubicBezTo>
                <a:cubicBezTo>
                  <a:pt x="341" y="1478"/>
                  <a:pt x="234" y="1511"/>
                  <a:pt x="194" y="1550"/>
                </a:cubicBezTo>
                <a:cubicBezTo>
                  <a:pt x="119" y="1622"/>
                  <a:pt x="80" y="1735"/>
                  <a:pt x="80" y="1838"/>
                </a:cubicBezTo>
                <a:cubicBezTo>
                  <a:pt x="80" y="1882"/>
                  <a:pt x="156" y="1918"/>
                  <a:pt x="262" y="1945"/>
                </a:cubicBezTo>
                <a:cubicBezTo>
                  <a:pt x="398" y="1981"/>
                  <a:pt x="577" y="1998"/>
                  <a:pt x="720" y="2003"/>
                </a:cubicBezTo>
                <a:cubicBezTo>
                  <a:pt x="721" y="1882"/>
                  <a:pt x="729" y="1708"/>
                  <a:pt x="800" y="1566"/>
                </a:cubicBezTo>
                <a:lnTo>
                  <a:pt x="760" y="1526"/>
                </a:lnTo>
                <a:close/>
                <a:moveTo>
                  <a:pt x="922" y="1528"/>
                </a:moveTo>
                <a:cubicBezTo>
                  <a:pt x="906" y="1542"/>
                  <a:pt x="890" y="1556"/>
                  <a:pt x="880" y="1566"/>
                </a:cubicBezTo>
                <a:cubicBezTo>
                  <a:pt x="951" y="1708"/>
                  <a:pt x="959" y="1882"/>
                  <a:pt x="960" y="2003"/>
                </a:cubicBezTo>
                <a:cubicBezTo>
                  <a:pt x="1103" y="1998"/>
                  <a:pt x="1282" y="1981"/>
                  <a:pt x="1418" y="1945"/>
                </a:cubicBezTo>
                <a:cubicBezTo>
                  <a:pt x="1524" y="1918"/>
                  <a:pt x="1600" y="1882"/>
                  <a:pt x="1600" y="1838"/>
                </a:cubicBezTo>
                <a:cubicBezTo>
                  <a:pt x="1600" y="1735"/>
                  <a:pt x="1561" y="1623"/>
                  <a:pt x="1486" y="1550"/>
                </a:cubicBezTo>
                <a:cubicBezTo>
                  <a:pt x="1446" y="1512"/>
                  <a:pt x="1339" y="1478"/>
                  <a:pt x="1282" y="1461"/>
                </a:cubicBezTo>
                <a:cubicBezTo>
                  <a:pt x="1244" y="1449"/>
                  <a:pt x="1210" y="1439"/>
                  <a:pt x="1170" y="1418"/>
                </a:cubicBezTo>
                <a:cubicBezTo>
                  <a:pt x="999" y="1631"/>
                  <a:pt x="999" y="1631"/>
                  <a:pt x="999" y="1631"/>
                </a:cubicBezTo>
                <a:lnTo>
                  <a:pt x="922" y="1528"/>
                </a:lnTo>
                <a:close/>
                <a:moveTo>
                  <a:pt x="944" y="1424"/>
                </a:moveTo>
                <a:cubicBezTo>
                  <a:pt x="1001" y="1501"/>
                  <a:pt x="1001" y="1501"/>
                  <a:pt x="1001" y="1501"/>
                </a:cubicBezTo>
                <a:cubicBezTo>
                  <a:pt x="1105" y="1371"/>
                  <a:pt x="1105" y="1371"/>
                  <a:pt x="1105" y="1371"/>
                </a:cubicBezTo>
                <a:cubicBezTo>
                  <a:pt x="1100" y="1365"/>
                  <a:pt x="1096" y="1358"/>
                  <a:pt x="1092" y="1352"/>
                </a:cubicBezTo>
                <a:cubicBezTo>
                  <a:pt x="1050" y="1388"/>
                  <a:pt x="998" y="1412"/>
                  <a:pt x="944" y="14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9" name="Speech Bubble: Rectangle 18">
            <a:extLst>
              <a:ext uri="{FF2B5EF4-FFF2-40B4-BE49-F238E27FC236}">
                <a16:creationId xmlns:a16="http://schemas.microsoft.com/office/drawing/2014/main" id="{B0B3D1FC-FDB0-404F-BA95-34F51D152BCD}"/>
              </a:ext>
            </a:extLst>
          </p:cNvPr>
          <p:cNvSpPr/>
          <p:nvPr/>
        </p:nvSpPr>
        <p:spPr>
          <a:xfrm>
            <a:off x="3272854" y="2967327"/>
            <a:ext cx="2823146" cy="773159"/>
          </a:xfrm>
          <a:prstGeom prst="wedgeRectCallout">
            <a:avLst>
              <a:gd name="adj1" fmla="val -65491"/>
              <a:gd name="adj2" fmla="val 5369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Terestrický a satelitní příjem je obzvlášť populární v segmentu </a:t>
            </a:r>
            <a:r>
              <a:rPr lang="cs-CZ" b="1" dirty="0"/>
              <a:t>Pohodlných konzumentů</a:t>
            </a:r>
            <a:r>
              <a:rPr lang="cs-CZ" dirty="0"/>
              <a:t>.</a:t>
            </a:r>
          </a:p>
        </p:txBody>
      </p:sp>
      <p:sp>
        <p:nvSpPr>
          <p:cNvPr id="21" name="Speech Bubble: Rectangle 20">
            <a:extLst>
              <a:ext uri="{FF2B5EF4-FFF2-40B4-BE49-F238E27FC236}">
                <a16:creationId xmlns:a16="http://schemas.microsoft.com/office/drawing/2014/main" id="{1510359D-7637-455D-931A-D55E727A80E6}"/>
              </a:ext>
            </a:extLst>
          </p:cNvPr>
          <p:cNvSpPr/>
          <p:nvPr/>
        </p:nvSpPr>
        <p:spPr>
          <a:xfrm>
            <a:off x="4476638" y="5901673"/>
            <a:ext cx="4046577" cy="774000"/>
          </a:xfrm>
          <a:prstGeom prst="wedgeRectCallout">
            <a:avLst>
              <a:gd name="adj1" fmla="val 21392"/>
              <a:gd name="adj2" fmla="val -8932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Mladí (18 – 29 let) častěji sledují televizi přes prohlížeč. Přes prohlížeč také významně častěji sledují TV lidé se SŠ s mat. nebo vyšším vzděláním.</a:t>
            </a:r>
          </a:p>
        </p:txBody>
      </p:sp>
      <p:sp>
        <p:nvSpPr>
          <p:cNvPr id="20" name="Freeform 106">
            <a:extLst>
              <a:ext uri="{FF2B5EF4-FFF2-40B4-BE49-F238E27FC236}">
                <a16:creationId xmlns:a16="http://schemas.microsoft.com/office/drawing/2014/main" id="{2FBFBBDC-D5B7-48BD-8FA3-D80E40D307D4}"/>
              </a:ext>
            </a:extLst>
          </p:cNvPr>
          <p:cNvSpPr>
            <a:spLocks noChangeAspect="1"/>
          </p:cNvSpPr>
          <p:nvPr>
            <p:custDataLst>
              <p:tags r:id="rId2"/>
            </p:custDataLst>
          </p:nvPr>
        </p:nvSpPr>
        <p:spPr bwMode="auto">
          <a:xfrm>
            <a:off x="4694732" y="6006788"/>
            <a:ext cx="429472" cy="533892"/>
          </a:xfrm>
          <a:custGeom>
            <a:avLst/>
            <a:gdLst>
              <a:gd name="T0" fmla="*/ 335 w 1680"/>
              <a:gd name="T1" fmla="*/ 632 h 2089"/>
              <a:gd name="T2" fmla="*/ 320 w 1680"/>
              <a:gd name="T3" fmla="*/ 392 h 2089"/>
              <a:gd name="T4" fmla="*/ 324 w 1680"/>
              <a:gd name="T5" fmla="*/ 322 h 2089"/>
              <a:gd name="T6" fmla="*/ 472 w 1680"/>
              <a:gd name="T7" fmla="*/ 87 h 2089"/>
              <a:gd name="T8" fmla="*/ 738 w 1680"/>
              <a:gd name="T9" fmla="*/ 1 h 2089"/>
              <a:gd name="T10" fmla="*/ 953 w 1680"/>
              <a:gd name="T11" fmla="*/ 56 h 2089"/>
              <a:gd name="T12" fmla="*/ 1062 w 1680"/>
              <a:gd name="T13" fmla="*/ 42 h 2089"/>
              <a:gd name="T14" fmla="*/ 1329 w 1680"/>
              <a:gd name="T15" fmla="*/ 239 h 2089"/>
              <a:gd name="T16" fmla="*/ 1360 w 1680"/>
              <a:gd name="T17" fmla="*/ 389 h 2089"/>
              <a:gd name="T18" fmla="*/ 1344 w 1680"/>
              <a:gd name="T19" fmla="*/ 632 h 2089"/>
              <a:gd name="T20" fmla="*/ 1259 w 1680"/>
              <a:gd name="T21" fmla="*/ 871 h 2089"/>
              <a:gd name="T22" fmla="*/ 1120 w 1680"/>
              <a:gd name="T23" fmla="*/ 1145 h 2089"/>
              <a:gd name="T24" fmla="*/ 1132 w 1680"/>
              <a:gd name="T25" fmla="*/ 1253 h 2089"/>
              <a:gd name="T26" fmla="*/ 1178 w 1680"/>
              <a:gd name="T27" fmla="*/ 1334 h 2089"/>
              <a:gd name="T28" fmla="*/ 1305 w 1680"/>
              <a:gd name="T29" fmla="*/ 1388 h 2089"/>
              <a:gd name="T30" fmla="*/ 1541 w 1680"/>
              <a:gd name="T31" fmla="*/ 1496 h 2089"/>
              <a:gd name="T32" fmla="*/ 1642 w 1680"/>
              <a:gd name="T33" fmla="*/ 1651 h 2089"/>
              <a:gd name="T34" fmla="*/ 1680 w 1680"/>
              <a:gd name="T35" fmla="*/ 1841 h 2089"/>
              <a:gd name="T36" fmla="*/ 1438 w 1680"/>
              <a:gd name="T37" fmla="*/ 2026 h 2089"/>
              <a:gd name="T38" fmla="*/ 840 w 1680"/>
              <a:gd name="T39" fmla="*/ 2089 h 2089"/>
              <a:gd name="T40" fmla="*/ 242 w 1680"/>
              <a:gd name="T41" fmla="*/ 2026 h 2089"/>
              <a:gd name="T42" fmla="*/ 0 w 1680"/>
              <a:gd name="T43" fmla="*/ 1841 h 2089"/>
              <a:gd name="T44" fmla="*/ 37 w 1680"/>
              <a:gd name="T45" fmla="*/ 1651 h 2089"/>
              <a:gd name="T46" fmla="*/ 138 w 1680"/>
              <a:gd name="T47" fmla="*/ 1496 h 2089"/>
              <a:gd name="T48" fmla="*/ 374 w 1680"/>
              <a:gd name="T49" fmla="*/ 1388 h 2089"/>
              <a:gd name="T50" fmla="*/ 500 w 1680"/>
              <a:gd name="T51" fmla="*/ 1334 h 2089"/>
              <a:gd name="T52" fmla="*/ 547 w 1680"/>
              <a:gd name="T53" fmla="*/ 1254 h 2089"/>
              <a:gd name="T54" fmla="*/ 560 w 1680"/>
              <a:gd name="T55" fmla="*/ 1145 h 2089"/>
              <a:gd name="T56" fmla="*/ 420 w 1680"/>
              <a:gd name="T57" fmla="*/ 871 h 2089"/>
              <a:gd name="T58" fmla="*/ 335 w 1680"/>
              <a:gd name="T59" fmla="*/ 632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0" h="2089">
                <a:moveTo>
                  <a:pt x="335" y="632"/>
                </a:moveTo>
                <a:cubicBezTo>
                  <a:pt x="320" y="392"/>
                  <a:pt x="320" y="392"/>
                  <a:pt x="320" y="392"/>
                </a:cubicBezTo>
                <a:cubicBezTo>
                  <a:pt x="318" y="371"/>
                  <a:pt x="321" y="343"/>
                  <a:pt x="324" y="322"/>
                </a:cubicBezTo>
                <a:cubicBezTo>
                  <a:pt x="340" y="222"/>
                  <a:pt x="396" y="142"/>
                  <a:pt x="472" y="87"/>
                </a:cubicBezTo>
                <a:cubicBezTo>
                  <a:pt x="546" y="33"/>
                  <a:pt x="641" y="3"/>
                  <a:pt x="738" y="1"/>
                </a:cubicBezTo>
                <a:cubicBezTo>
                  <a:pt x="819" y="0"/>
                  <a:pt x="884" y="13"/>
                  <a:pt x="953" y="56"/>
                </a:cubicBezTo>
                <a:cubicBezTo>
                  <a:pt x="989" y="42"/>
                  <a:pt x="1026" y="38"/>
                  <a:pt x="1062" y="42"/>
                </a:cubicBezTo>
                <a:cubicBezTo>
                  <a:pt x="1176" y="52"/>
                  <a:pt x="1280" y="138"/>
                  <a:pt x="1329" y="239"/>
                </a:cubicBezTo>
                <a:cubicBezTo>
                  <a:pt x="1352" y="286"/>
                  <a:pt x="1364" y="338"/>
                  <a:pt x="1360" y="389"/>
                </a:cubicBezTo>
                <a:cubicBezTo>
                  <a:pt x="1344" y="632"/>
                  <a:pt x="1344" y="632"/>
                  <a:pt x="1344" y="632"/>
                </a:cubicBezTo>
                <a:cubicBezTo>
                  <a:pt x="1366" y="719"/>
                  <a:pt x="1338" y="822"/>
                  <a:pt x="1259" y="871"/>
                </a:cubicBezTo>
                <a:cubicBezTo>
                  <a:pt x="1232" y="959"/>
                  <a:pt x="1182" y="1076"/>
                  <a:pt x="1120" y="1145"/>
                </a:cubicBezTo>
                <a:cubicBezTo>
                  <a:pt x="1121" y="1178"/>
                  <a:pt x="1124" y="1217"/>
                  <a:pt x="1132" y="1253"/>
                </a:cubicBezTo>
                <a:cubicBezTo>
                  <a:pt x="1140" y="1288"/>
                  <a:pt x="1154" y="1319"/>
                  <a:pt x="1178" y="1334"/>
                </a:cubicBezTo>
                <a:cubicBezTo>
                  <a:pt x="1228" y="1360"/>
                  <a:pt x="1250" y="1371"/>
                  <a:pt x="1305" y="1388"/>
                </a:cubicBezTo>
                <a:cubicBezTo>
                  <a:pt x="1379" y="1410"/>
                  <a:pt x="1490" y="1446"/>
                  <a:pt x="1541" y="1496"/>
                </a:cubicBezTo>
                <a:cubicBezTo>
                  <a:pt x="1585" y="1539"/>
                  <a:pt x="1619" y="1593"/>
                  <a:pt x="1642" y="1651"/>
                </a:cubicBezTo>
                <a:cubicBezTo>
                  <a:pt x="1667" y="1712"/>
                  <a:pt x="1680" y="1778"/>
                  <a:pt x="1680" y="1841"/>
                </a:cubicBezTo>
                <a:cubicBezTo>
                  <a:pt x="1680" y="1931"/>
                  <a:pt x="1578" y="1989"/>
                  <a:pt x="1438" y="2026"/>
                </a:cubicBezTo>
                <a:cubicBezTo>
                  <a:pt x="1252" y="2074"/>
                  <a:pt x="992" y="2089"/>
                  <a:pt x="840" y="2089"/>
                </a:cubicBezTo>
                <a:cubicBezTo>
                  <a:pt x="687" y="2089"/>
                  <a:pt x="428" y="2074"/>
                  <a:pt x="242" y="2026"/>
                </a:cubicBezTo>
                <a:cubicBezTo>
                  <a:pt x="101" y="1989"/>
                  <a:pt x="0" y="1931"/>
                  <a:pt x="0" y="1841"/>
                </a:cubicBezTo>
                <a:cubicBezTo>
                  <a:pt x="0" y="1778"/>
                  <a:pt x="12" y="1712"/>
                  <a:pt x="37" y="1651"/>
                </a:cubicBezTo>
                <a:cubicBezTo>
                  <a:pt x="60" y="1593"/>
                  <a:pt x="94" y="1539"/>
                  <a:pt x="138" y="1496"/>
                </a:cubicBezTo>
                <a:cubicBezTo>
                  <a:pt x="190" y="1446"/>
                  <a:pt x="300" y="1410"/>
                  <a:pt x="374" y="1388"/>
                </a:cubicBezTo>
                <a:cubicBezTo>
                  <a:pt x="425" y="1372"/>
                  <a:pt x="454" y="1361"/>
                  <a:pt x="500" y="1334"/>
                </a:cubicBezTo>
                <a:cubicBezTo>
                  <a:pt x="523" y="1321"/>
                  <a:pt x="538" y="1290"/>
                  <a:pt x="547" y="1254"/>
                </a:cubicBezTo>
                <a:cubicBezTo>
                  <a:pt x="555" y="1216"/>
                  <a:pt x="559" y="1183"/>
                  <a:pt x="560" y="1145"/>
                </a:cubicBezTo>
                <a:cubicBezTo>
                  <a:pt x="498" y="1076"/>
                  <a:pt x="447" y="959"/>
                  <a:pt x="420" y="871"/>
                </a:cubicBezTo>
                <a:cubicBezTo>
                  <a:pt x="342" y="822"/>
                  <a:pt x="313" y="719"/>
                  <a:pt x="335" y="632"/>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22" name="Freeform 26">
            <a:extLst>
              <a:ext uri="{FF2B5EF4-FFF2-40B4-BE49-F238E27FC236}">
                <a16:creationId xmlns:a16="http://schemas.microsoft.com/office/drawing/2014/main" id="{C584821A-C057-4467-BA26-CBB414ACB459}"/>
              </a:ext>
            </a:extLst>
          </p:cNvPr>
          <p:cNvSpPr>
            <a:spLocks noChangeAspect="1" noEditPoints="1"/>
          </p:cNvSpPr>
          <p:nvPr>
            <p:custDataLst>
              <p:tags r:id="rId3"/>
            </p:custDataLst>
          </p:nvPr>
        </p:nvSpPr>
        <p:spPr bwMode="auto">
          <a:xfrm>
            <a:off x="3427838" y="3066180"/>
            <a:ext cx="447876" cy="575726"/>
          </a:xfrm>
          <a:custGeom>
            <a:avLst/>
            <a:gdLst>
              <a:gd name="T0" fmla="*/ 1404 w 1680"/>
              <a:gd name="T1" fmla="*/ 514 h 2160"/>
              <a:gd name="T2" fmla="*/ 1422 w 1680"/>
              <a:gd name="T3" fmla="*/ 864 h 2160"/>
              <a:gd name="T4" fmla="*/ 1295 w 1680"/>
              <a:gd name="T5" fmla="*/ 1084 h 2160"/>
              <a:gd name="T6" fmla="*/ 1160 w 1680"/>
              <a:gd name="T7" fmla="*/ 1237 h 2160"/>
              <a:gd name="T8" fmla="*/ 1220 w 1680"/>
              <a:gd name="T9" fmla="*/ 1392 h 2160"/>
              <a:gd name="T10" fmla="*/ 1542 w 1680"/>
              <a:gd name="T11" fmla="*/ 1556 h 2160"/>
              <a:gd name="T12" fmla="*/ 1438 w 1680"/>
              <a:gd name="T13" fmla="*/ 2095 h 2160"/>
              <a:gd name="T14" fmla="*/ 242 w 1680"/>
              <a:gd name="T15" fmla="*/ 2095 h 2160"/>
              <a:gd name="T16" fmla="*/ 138 w 1680"/>
              <a:gd name="T17" fmla="*/ 1556 h 2160"/>
              <a:gd name="T18" fmla="*/ 459 w 1680"/>
              <a:gd name="T19" fmla="*/ 1392 h 2160"/>
              <a:gd name="T20" fmla="*/ 520 w 1680"/>
              <a:gd name="T21" fmla="*/ 1237 h 2160"/>
              <a:gd name="T22" fmla="*/ 384 w 1680"/>
              <a:gd name="T23" fmla="*/ 1098 h 2160"/>
              <a:gd name="T24" fmla="*/ 257 w 1680"/>
              <a:gd name="T25" fmla="*/ 898 h 2160"/>
              <a:gd name="T26" fmla="*/ 369 w 1680"/>
              <a:gd name="T27" fmla="*/ 386 h 2160"/>
              <a:gd name="T28" fmla="*/ 1295 w 1680"/>
              <a:gd name="T29" fmla="*/ 328 h 2160"/>
              <a:gd name="T30" fmla="*/ 1345 w 1680"/>
              <a:gd name="T31" fmla="*/ 844 h 2160"/>
              <a:gd name="T32" fmla="*/ 1329 w 1680"/>
              <a:gd name="T33" fmla="*/ 541 h 2160"/>
              <a:gd name="T34" fmla="*/ 1085 w 1680"/>
              <a:gd name="T35" fmla="*/ 278 h 2160"/>
              <a:gd name="T36" fmla="*/ 982 w 1680"/>
              <a:gd name="T37" fmla="*/ 326 h 2160"/>
              <a:gd name="T38" fmla="*/ 945 w 1680"/>
              <a:gd name="T39" fmla="*/ 522 h 2160"/>
              <a:gd name="T40" fmla="*/ 1176 w 1680"/>
              <a:gd name="T41" fmla="*/ 663 h 2160"/>
              <a:gd name="T42" fmla="*/ 1299 w 1680"/>
              <a:gd name="T43" fmla="*/ 962 h 2160"/>
              <a:gd name="T44" fmla="*/ 1140 w 1680"/>
              <a:gd name="T45" fmla="*/ 215 h 2160"/>
              <a:gd name="T46" fmla="*/ 506 w 1680"/>
              <a:gd name="T47" fmla="*/ 260 h 2160"/>
              <a:gd name="T48" fmla="*/ 830 w 1680"/>
              <a:gd name="T49" fmla="*/ 159 h 2160"/>
              <a:gd name="T50" fmla="*/ 500 w 1680"/>
              <a:gd name="T51" fmla="*/ 1467 h 2160"/>
              <a:gd name="T52" fmla="*/ 800 w 1680"/>
              <a:gd name="T53" fmla="*/ 1915 h 2160"/>
              <a:gd name="T54" fmla="*/ 880 w 1680"/>
              <a:gd name="T55" fmla="*/ 2080 h 2160"/>
              <a:gd name="T56" fmla="*/ 1039 w 1680"/>
              <a:gd name="T57" fmla="*/ 1796 h 2160"/>
              <a:gd name="T58" fmla="*/ 840 w 1680"/>
              <a:gd name="T59" fmla="*/ 1680 h 2160"/>
              <a:gd name="T60" fmla="*/ 376 w 1680"/>
              <a:gd name="T61" fmla="*/ 994 h 2160"/>
              <a:gd name="T62" fmla="*/ 517 w 1680"/>
              <a:gd name="T63" fmla="*/ 717 h 2160"/>
              <a:gd name="T64" fmla="*/ 838 w 1680"/>
              <a:gd name="T65" fmla="*/ 542 h 2160"/>
              <a:gd name="T66" fmla="*/ 902 w 1680"/>
              <a:gd name="T67" fmla="*/ 322 h 2160"/>
              <a:gd name="T68" fmla="*/ 819 w 1680"/>
              <a:gd name="T69" fmla="*/ 238 h 2160"/>
              <a:gd name="T70" fmla="*/ 320 w 1680"/>
              <a:gd name="T71" fmla="*/ 758 h 2160"/>
              <a:gd name="T72" fmla="*/ 376 w 1680"/>
              <a:gd name="T73" fmla="*/ 994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0" h="2160">
                <a:moveTo>
                  <a:pt x="1295" y="328"/>
                </a:moveTo>
                <a:cubicBezTo>
                  <a:pt x="1340" y="380"/>
                  <a:pt x="1380" y="448"/>
                  <a:pt x="1404" y="514"/>
                </a:cubicBezTo>
                <a:cubicBezTo>
                  <a:pt x="1427" y="578"/>
                  <a:pt x="1440" y="647"/>
                  <a:pt x="1440" y="718"/>
                </a:cubicBezTo>
                <a:cubicBezTo>
                  <a:pt x="1440" y="768"/>
                  <a:pt x="1434" y="817"/>
                  <a:pt x="1422" y="864"/>
                </a:cubicBezTo>
                <a:cubicBezTo>
                  <a:pt x="1410" y="911"/>
                  <a:pt x="1392" y="957"/>
                  <a:pt x="1370" y="1000"/>
                </a:cubicBezTo>
                <a:cubicBezTo>
                  <a:pt x="1364" y="1012"/>
                  <a:pt x="1336" y="1054"/>
                  <a:pt x="1295" y="1084"/>
                </a:cubicBezTo>
                <a:cubicBezTo>
                  <a:pt x="1276" y="1098"/>
                  <a:pt x="1254" y="1109"/>
                  <a:pt x="1230" y="1116"/>
                </a:cubicBezTo>
                <a:cubicBezTo>
                  <a:pt x="1209" y="1163"/>
                  <a:pt x="1186" y="1206"/>
                  <a:pt x="1160" y="1237"/>
                </a:cubicBezTo>
                <a:cubicBezTo>
                  <a:pt x="1161" y="1268"/>
                  <a:pt x="1164" y="1299"/>
                  <a:pt x="1172" y="1326"/>
                </a:cubicBezTo>
                <a:cubicBezTo>
                  <a:pt x="1180" y="1352"/>
                  <a:pt x="1193" y="1376"/>
                  <a:pt x="1220" y="1392"/>
                </a:cubicBezTo>
                <a:cubicBezTo>
                  <a:pt x="1262" y="1418"/>
                  <a:pt x="1308" y="1436"/>
                  <a:pt x="1354" y="1453"/>
                </a:cubicBezTo>
                <a:cubicBezTo>
                  <a:pt x="1423" y="1480"/>
                  <a:pt x="1491" y="1506"/>
                  <a:pt x="1542" y="1556"/>
                </a:cubicBezTo>
                <a:cubicBezTo>
                  <a:pt x="1632" y="1646"/>
                  <a:pt x="1680" y="1782"/>
                  <a:pt x="1680" y="1908"/>
                </a:cubicBezTo>
                <a:cubicBezTo>
                  <a:pt x="1680" y="1999"/>
                  <a:pt x="1578" y="2058"/>
                  <a:pt x="1438" y="2095"/>
                </a:cubicBezTo>
                <a:cubicBezTo>
                  <a:pt x="1252" y="2144"/>
                  <a:pt x="993" y="2160"/>
                  <a:pt x="840" y="2160"/>
                </a:cubicBezTo>
                <a:cubicBezTo>
                  <a:pt x="687" y="2160"/>
                  <a:pt x="428" y="2144"/>
                  <a:pt x="242" y="2095"/>
                </a:cubicBezTo>
                <a:cubicBezTo>
                  <a:pt x="102" y="2058"/>
                  <a:pt x="0" y="1999"/>
                  <a:pt x="0" y="1908"/>
                </a:cubicBezTo>
                <a:cubicBezTo>
                  <a:pt x="0" y="1782"/>
                  <a:pt x="48" y="1646"/>
                  <a:pt x="138" y="1556"/>
                </a:cubicBezTo>
                <a:cubicBezTo>
                  <a:pt x="189" y="1506"/>
                  <a:pt x="257" y="1480"/>
                  <a:pt x="326" y="1453"/>
                </a:cubicBezTo>
                <a:cubicBezTo>
                  <a:pt x="372" y="1436"/>
                  <a:pt x="418" y="1418"/>
                  <a:pt x="459" y="1392"/>
                </a:cubicBezTo>
                <a:cubicBezTo>
                  <a:pt x="485" y="1377"/>
                  <a:pt x="500" y="1353"/>
                  <a:pt x="508" y="1325"/>
                </a:cubicBezTo>
                <a:cubicBezTo>
                  <a:pt x="516" y="1298"/>
                  <a:pt x="519" y="1267"/>
                  <a:pt x="520" y="1237"/>
                </a:cubicBezTo>
                <a:cubicBezTo>
                  <a:pt x="495" y="1207"/>
                  <a:pt x="472" y="1165"/>
                  <a:pt x="452" y="1118"/>
                </a:cubicBezTo>
                <a:cubicBezTo>
                  <a:pt x="426" y="1115"/>
                  <a:pt x="403" y="1107"/>
                  <a:pt x="384" y="1098"/>
                </a:cubicBezTo>
                <a:cubicBezTo>
                  <a:pt x="340" y="1077"/>
                  <a:pt x="312" y="1044"/>
                  <a:pt x="305" y="1030"/>
                </a:cubicBezTo>
                <a:cubicBezTo>
                  <a:pt x="284" y="989"/>
                  <a:pt x="268" y="945"/>
                  <a:pt x="257" y="898"/>
                </a:cubicBezTo>
                <a:cubicBezTo>
                  <a:pt x="246" y="853"/>
                  <a:pt x="240" y="806"/>
                  <a:pt x="240" y="758"/>
                </a:cubicBezTo>
                <a:cubicBezTo>
                  <a:pt x="240" y="618"/>
                  <a:pt x="288" y="489"/>
                  <a:pt x="369" y="386"/>
                </a:cubicBezTo>
                <a:cubicBezTo>
                  <a:pt x="413" y="162"/>
                  <a:pt x="611" y="0"/>
                  <a:pt x="840" y="0"/>
                </a:cubicBezTo>
                <a:cubicBezTo>
                  <a:pt x="1047" y="0"/>
                  <a:pt x="1230" y="132"/>
                  <a:pt x="1295" y="328"/>
                </a:cubicBezTo>
                <a:close/>
                <a:moveTo>
                  <a:pt x="1299" y="962"/>
                </a:moveTo>
                <a:cubicBezTo>
                  <a:pt x="1319" y="926"/>
                  <a:pt x="1334" y="886"/>
                  <a:pt x="1345" y="844"/>
                </a:cubicBezTo>
                <a:cubicBezTo>
                  <a:pt x="1355" y="804"/>
                  <a:pt x="1360" y="762"/>
                  <a:pt x="1360" y="718"/>
                </a:cubicBezTo>
                <a:cubicBezTo>
                  <a:pt x="1360" y="656"/>
                  <a:pt x="1349" y="596"/>
                  <a:pt x="1329" y="541"/>
                </a:cubicBezTo>
                <a:cubicBezTo>
                  <a:pt x="1308" y="484"/>
                  <a:pt x="1278" y="431"/>
                  <a:pt x="1240" y="385"/>
                </a:cubicBezTo>
                <a:cubicBezTo>
                  <a:pt x="1202" y="340"/>
                  <a:pt x="1146" y="304"/>
                  <a:pt x="1085" y="278"/>
                </a:cubicBezTo>
                <a:cubicBezTo>
                  <a:pt x="1046" y="262"/>
                  <a:pt x="1004" y="250"/>
                  <a:pt x="963" y="243"/>
                </a:cubicBezTo>
                <a:cubicBezTo>
                  <a:pt x="977" y="268"/>
                  <a:pt x="983" y="297"/>
                  <a:pt x="982" y="326"/>
                </a:cubicBezTo>
                <a:cubicBezTo>
                  <a:pt x="980" y="378"/>
                  <a:pt x="974" y="428"/>
                  <a:pt x="962" y="473"/>
                </a:cubicBezTo>
                <a:cubicBezTo>
                  <a:pt x="957" y="490"/>
                  <a:pt x="952" y="506"/>
                  <a:pt x="945" y="522"/>
                </a:cubicBezTo>
                <a:cubicBezTo>
                  <a:pt x="969" y="538"/>
                  <a:pt x="996" y="551"/>
                  <a:pt x="1024" y="565"/>
                </a:cubicBezTo>
                <a:cubicBezTo>
                  <a:pt x="1078" y="591"/>
                  <a:pt x="1132" y="617"/>
                  <a:pt x="1176" y="663"/>
                </a:cubicBezTo>
                <a:cubicBezTo>
                  <a:pt x="1210" y="700"/>
                  <a:pt x="1235" y="746"/>
                  <a:pt x="1255" y="798"/>
                </a:cubicBezTo>
                <a:cubicBezTo>
                  <a:pt x="1274" y="848"/>
                  <a:pt x="1288" y="904"/>
                  <a:pt x="1299" y="962"/>
                </a:cubicBezTo>
                <a:close/>
                <a:moveTo>
                  <a:pt x="846" y="160"/>
                </a:moveTo>
                <a:cubicBezTo>
                  <a:pt x="928" y="144"/>
                  <a:pt x="1063" y="179"/>
                  <a:pt x="1140" y="215"/>
                </a:cubicBezTo>
                <a:cubicBezTo>
                  <a:pt x="1064" y="129"/>
                  <a:pt x="955" y="80"/>
                  <a:pt x="840" y="80"/>
                </a:cubicBezTo>
                <a:cubicBezTo>
                  <a:pt x="705" y="80"/>
                  <a:pt x="580" y="148"/>
                  <a:pt x="506" y="260"/>
                </a:cubicBezTo>
                <a:cubicBezTo>
                  <a:pt x="595" y="200"/>
                  <a:pt x="701" y="164"/>
                  <a:pt x="816" y="159"/>
                </a:cubicBezTo>
                <a:cubicBezTo>
                  <a:pt x="820" y="159"/>
                  <a:pt x="825" y="159"/>
                  <a:pt x="830" y="159"/>
                </a:cubicBezTo>
                <a:cubicBezTo>
                  <a:pt x="835" y="159"/>
                  <a:pt x="840" y="160"/>
                  <a:pt x="846" y="160"/>
                </a:cubicBezTo>
                <a:close/>
                <a:moveTo>
                  <a:pt x="500" y="1467"/>
                </a:moveTo>
                <a:cubicBezTo>
                  <a:pt x="532" y="1601"/>
                  <a:pt x="581" y="1715"/>
                  <a:pt x="641" y="1796"/>
                </a:cubicBezTo>
                <a:cubicBezTo>
                  <a:pt x="689" y="1860"/>
                  <a:pt x="743" y="1902"/>
                  <a:pt x="800" y="1915"/>
                </a:cubicBezTo>
                <a:cubicBezTo>
                  <a:pt x="800" y="2080"/>
                  <a:pt x="800" y="2080"/>
                  <a:pt x="800" y="2080"/>
                </a:cubicBezTo>
                <a:cubicBezTo>
                  <a:pt x="880" y="2080"/>
                  <a:pt x="880" y="2080"/>
                  <a:pt x="880" y="2080"/>
                </a:cubicBezTo>
                <a:cubicBezTo>
                  <a:pt x="880" y="1915"/>
                  <a:pt x="880" y="1915"/>
                  <a:pt x="880" y="1915"/>
                </a:cubicBezTo>
                <a:cubicBezTo>
                  <a:pt x="937" y="1902"/>
                  <a:pt x="991" y="1860"/>
                  <a:pt x="1039" y="1796"/>
                </a:cubicBezTo>
                <a:cubicBezTo>
                  <a:pt x="1099" y="1715"/>
                  <a:pt x="1148" y="1601"/>
                  <a:pt x="1180" y="1467"/>
                </a:cubicBezTo>
                <a:cubicBezTo>
                  <a:pt x="1121" y="1603"/>
                  <a:pt x="986" y="1680"/>
                  <a:pt x="840" y="1680"/>
                </a:cubicBezTo>
                <a:cubicBezTo>
                  <a:pt x="694" y="1680"/>
                  <a:pt x="559" y="1603"/>
                  <a:pt x="500" y="1467"/>
                </a:cubicBezTo>
                <a:close/>
                <a:moveTo>
                  <a:pt x="376" y="994"/>
                </a:moveTo>
                <a:cubicBezTo>
                  <a:pt x="390" y="940"/>
                  <a:pt x="406" y="889"/>
                  <a:pt x="427" y="842"/>
                </a:cubicBezTo>
                <a:cubicBezTo>
                  <a:pt x="450" y="794"/>
                  <a:pt x="479" y="751"/>
                  <a:pt x="517" y="717"/>
                </a:cubicBezTo>
                <a:cubicBezTo>
                  <a:pt x="567" y="674"/>
                  <a:pt x="629" y="648"/>
                  <a:pt x="690" y="624"/>
                </a:cubicBezTo>
                <a:cubicBezTo>
                  <a:pt x="748" y="600"/>
                  <a:pt x="804" y="577"/>
                  <a:pt x="838" y="542"/>
                </a:cubicBezTo>
                <a:cubicBezTo>
                  <a:pt x="860" y="519"/>
                  <a:pt x="875" y="488"/>
                  <a:pt x="885" y="452"/>
                </a:cubicBezTo>
                <a:cubicBezTo>
                  <a:pt x="895" y="413"/>
                  <a:pt x="900" y="369"/>
                  <a:pt x="902" y="322"/>
                </a:cubicBezTo>
                <a:cubicBezTo>
                  <a:pt x="903" y="300"/>
                  <a:pt x="895" y="278"/>
                  <a:pt x="879" y="262"/>
                </a:cubicBezTo>
                <a:cubicBezTo>
                  <a:pt x="863" y="246"/>
                  <a:pt x="842" y="238"/>
                  <a:pt x="819" y="238"/>
                </a:cubicBezTo>
                <a:cubicBezTo>
                  <a:pt x="680" y="244"/>
                  <a:pt x="555" y="304"/>
                  <a:pt x="465" y="398"/>
                </a:cubicBezTo>
                <a:cubicBezTo>
                  <a:pt x="375" y="492"/>
                  <a:pt x="320" y="618"/>
                  <a:pt x="320" y="758"/>
                </a:cubicBezTo>
                <a:cubicBezTo>
                  <a:pt x="320" y="800"/>
                  <a:pt x="325" y="841"/>
                  <a:pt x="334" y="880"/>
                </a:cubicBezTo>
                <a:cubicBezTo>
                  <a:pt x="344" y="920"/>
                  <a:pt x="358" y="958"/>
                  <a:pt x="376" y="9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333"/>
          </a:p>
        </p:txBody>
      </p:sp>
    </p:spTree>
    <p:extLst>
      <p:ext uri="{BB962C8B-B14F-4D97-AF65-F5344CB8AC3E}">
        <p14:creationId xmlns:p14="http://schemas.microsoft.com/office/powerpoint/2010/main" val="2055489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024D9E-46F1-4E35-9CCB-2D74372B7B03}"/>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4225C20B-9CAF-4291-B06C-1EA609F194D9}"/>
              </a:ext>
            </a:extLst>
          </p:cNvPr>
          <p:cNvSpPr>
            <a:spLocks noGrp="1"/>
          </p:cNvSpPr>
          <p:nvPr>
            <p:ph type="ftr" sz="quarter" idx="15"/>
          </p:nvPr>
        </p:nvSpPr>
        <p:spPr/>
        <p:txBody>
          <a:bodyPr/>
          <a:lstStyle/>
          <a:p>
            <a:r>
              <a:rPr lang="pt-BR" dirty="0"/>
              <a:t>U&amp;A: Výzkum trhu placené TV v ČR 2019</a:t>
            </a:r>
            <a:endParaRPr lang="en-US" dirty="0"/>
          </a:p>
        </p:txBody>
      </p:sp>
      <p:sp>
        <p:nvSpPr>
          <p:cNvPr id="4" name="Slide Number Placeholder 3">
            <a:extLst>
              <a:ext uri="{FF2B5EF4-FFF2-40B4-BE49-F238E27FC236}">
                <a16:creationId xmlns:a16="http://schemas.microsoft.com/office/drawing/2014/main" id="{E11D7881-7DA9-4CC3-BB24-812FA931B4A0}"/>
              </a:ext>
            </a:extLst>
          </p:cNvPr>
          <p:cNvSpPr>
            <a:spLocks noGrp="1"/>
          </p:cNvSpPr>
          <p:nvPr>
            <p:ph type="sldNum" sz="quarter" idx="16"/>
          </p:nvPr>
        </p:nvSpPr>
        <p:spPr/>
        <p:txBody>
          <a:bodyPr/>
          <a:lstStyle/>
          <a:p>
            <a:fld id="{5F3E29E4-0979-4FCA-B4C5-5FC6044C982A}" type="slidenum">
              <a:rPr lang="en-US" smtClean="0"/>
              <a:t>26</a:t>
            </a:fld>
            <a:endParaRPr lang="en-US"/>
          </a:p>
        </p:txBody>
      </p:sp>
      <p:sp>
        <p:nvSpPr>
          <p:cNvPr id="5" name="Title 4">
            <a:extLst>
              <a:ext uri="{FF2B5EF4-FFF2-40B4-BE49-F238E27FC236}">
                <a16:creationId xmlns:a16="http://schemas.microsoft.com/office/drawing/2014/main" id="{3E8AC7B0-D199-4370-86DF-7F16C43C0D31}"/>
              </a:ext>
            </a:extLst>
          </p:cNvPr>
          <p:cNvSpPr>
            <a:spLocks noGrp="1"/>
          </p:cNvSpPr>
          <p:nvPr>
            <p:ph type="title"/>
          </p:nvPr>
        </p:nvSpPr>
        <p:spPr/>
        <p:txBody>
          <a:bodyPr/>
          <a:lstStyle/>
          <a:p>
            <a:r>
              <a:rPr lang="cs-CZ" dirty="0"/>
              <a:t>Hlavní typ příjmu</a:t>
            </a:r>
          </a:p>
        </p:txBody>
      </p:sp>
      <p:graphicFrame>
        <p:nvGraphicFramePr>
          <p:cNvPr id="12" name="Content Placeholder 11">
            <a:extLst>
              <a:ext uri="{FF2B5EF4-FFF2-40B4-BE49-F238E27FC236}">
                <a16:creationId xmlns:a16="http://schemas.microsoft.com/office/drawing/2014/main" id="{EBB08AA4-2F0C-4622-B3F2-07127F2A63E0}"/>
              </a:ext>
            </a:extLst>
          </p:cNvPr>
          <p:cNvGraphicFramePr>
            <a:graphicFrameLocks noGrp="1"/>
          </p:cNvGraphicFramePr>
          <p:nvPr>
            <p:ph idx="1"/>
            <p:extLst>
              <p:ext uri="{D42A27DB-BD31-4B8C-83A1-F6EECF244321}">
                <p14:modId xmlns:p14="http://schemas.microsoft.com/office/powerpoint/2010/main" val="1907163094"/>
              </p:ext>
            </p:extLst>
          </p:nvPr>
        </p:nvGraphicFramePr>
        <p:xfrm>
          <a:off x="-1" y="2288937"/>
          <a:ext cx="11186670" cy="2853574"/>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8">
            <a:extLst>
              <a:ext uri="{FF2B5EF4-FFF2-40B4-BE49-F238E27FC236}">
                <a16:creationId xmlns:a16="http://schemas.microsoft.com/office/drawing/2014/main" id="{7328B38E-090B-499A-9B9C-E7632DED1526}"/>
              </a:ext>
            </a:extLst>
          </p:cNvPr>
          <p:cNvSpPr>
            <a:spLocks noGrp="1"/>
          </p:cNvSpPr>
          <p:nvPr>
            <p:ph type="body" sz="quarter" idx="18"/>
          </p:nvPr>
        </p:nvSpPr>
        <p:spPr/>
        <p:txBody>
          <a:bodyPr/>
          <a:lstStyle/>
          <a:p>
            <a:r>
              <a:rPr lang="cs-CZ" b="1" dirty="0"/>
              <a:t>A02_2. </a:t>
            </a:r>
            <a:r>
              <a:rPr lang="cs-CZ" dirty="0"/>
              <a:t>Který z následujících příjmů považujete za svůj hlavní?</a:t>
            </a:r>
          </a:p>
          <a:p>
            <a:r>
              <a:rPr lang="cs-CZ" dirty="0"/>
              <a:t>Hlavním myslíme, že pomocí něj sledujete televizi nejčastěji nebo že vám nabízí nejvíce možností.</a:t>
            </a:r>
          </a:p>
          <a:p>
            <a:r>
              <a:rPr lang="cs-CZ" b="1" dirty="0"/>
              <a:t>V % | Báze: </a:t>
            </a:r>
            <a:r>
              <a:rPr lang="cs-CZ" dirty="0"/>
              <a:t>respondenti využívající TV; </a:t>
            </a:r>
            <a:r>
              <a:rPr lang="cs-CZ" b="1" dirty="0"/>
              <a:t>n=982 </a:t>
            </a:r>
            <a:r>
              <a:rPr lang="cs-CZ" dirty="0"/>
              <a:t>| </a:t>
            </a:r>
            <a:r>
              <a:rPr lang="cs-CZ" b="1" dirty="0"/>
              <a:t>Řazeno dle</a:t>
            </a:r>
            <a:r>
              <a:rPr lang="cs-CZ" dirty="0"/>
              <a:t>: frekvence</a:t>
            </a:r>
          </a:p>
        </p:txBody>
      </p:sp>
      <p:sp>
        <p:nvSpPr>
          <p:cNvPr id="13" name="Zástupný obsah 10">
            <a:extLst>
              <a:ext uri="{FF2B5EF4-FFF2-40B4-BE49-F238E27FC236}">
                <a16:creationId xmlns:a16="http://schemas.microsoft.com/office/drawing/2014/main" id="{2A63FC90-236C-4B95-A0A6-2CE7CC382B68}"/>
              </a:ext>
            </a:extLst>
          </p:cNvPr>
          <p:cNvSpPr txBox="1">
            <a:spLocks/>
          </p:cNvSpPr>
          <p:nvPr/>
        </p:nvSpPr>
        <p:spPr>
          <a:xfrm>
            <a:off x="1074738" y="1629618"/>
            <a:ext cx="10759931" cy="490042"/>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Jako hlavní typ příjmu dominuje pozemní příjem, následuje kabelová televize, satelitní televize a internetová televize. Tyto tři konvenční formáty placené televize dominují trhu. Příjem přes prohlížeč (vč. placeného) považují za svůj hlavní příjem jen 3 % uživatelů. </a:t>
            </a:r>
          </a:p>
        </p:txBody>
      </p:sp>
      <p:sp>
        <p:nvSpPr>
          <p:cNvPr id="21" name="Speech Bubble: Rectangle 20">
            <a:extLst>
              <a:ext uri="{FF2B5EF4-FFF2-40B4-BE49-F238E27FC236}">
                <a16:creationId xmlns:a16="http://schemas.microsoft.com/office/drawing/2014/main" id="{158BDFEC-0056-4BFA-81EC-31EF350EA798}"/>
              </a:ext>
            </a:extLst>
          </p:cNvPr>
          <p:cNvSpPr/>
          <p:nvPr/>
        </p:nvSpPr>
        <p:spPr>
          <a:xfrm>
            <a:off x="1074738" y="5142512"/>
            <a:ext cx="3687722" cy="797104"/>
          </a:xfrm>
          <a:prstGeom prst="wedgeRectCallout">
            <a:avLst>
              <a:gd name="adj1" fmla="val 82951"/>
              <a:gd name="adj2" fmla="val -97104"/>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Kabelová TV je silná v Praze (32 %) a Moravskoslezském a Ústeckém kraji (36 %). </a:t>
            </a:r>
          </a:p>
        </p:txBody>
      </p:sp>
      <p:grpSp>
        <p:nvGrpSpPr>
          <p:cNvPr id="23" name="Group 32">
            <a:extLst>
              <a:ext uri="{FF2B5EF4-FFF2-40B4-BE49-F238E27FC236}">
                <a16:creationId xmlns:a16="http://schemas.microsoft.com/office/drawing/2014/main" id="{FC236180-D202-4CBD-89E4-FA23360682ED}"/>
              </a:ext>
            </a:extLst>
          </p:cNvPr>
          <p:cNvGrpSpPr>
            <a:grpSpLocks noChangeAspect="1"/>
          </p:cNvGrpSpPr>
          <p:nvPr>
            <p:custDataLst>
              <p:tags r:id="rId1"/>
            </p:custDataLst>
          </p:nvPr>
        </p:nvGrpSpPr>
        <p:grpSpPr bwMode="auto">
          <a:xfrm>
            <a:off x="1267694" y="5341284"/>
            <a:ext cx="458246" cy="425098"/>
            <a:chOff x="399" y="-138"/>
            <a:chExt cx="4963" cy="4604"/>
          </a:xfrm>
          <a:solidFill>
            <a:schemeClr val="bg1"/>
          </a:solidFill>
        </p:grpSpPr>
        <p:sp>
          <p:nvSpPr>
            <p:cNvPr id="24" name="Freeform 33">
              <a:extLst>
                <a:ext uri="{FF2B5EF4-FFF2-40B4-BE49-F238E27FC236}">
                  <a16:creationId xmlns:a16="http://schemas.microsoft.com/office/drawing/2014/main" id="{7A9EDB61-1332-4570-895D-F3BA9A9BE6A3}"/>
                </a:ext>
              </a:extLst>
            </p:cNvPr>
            <p:cNvSpPr>
              <a:spLocks/>
            </p:cNvSpPr>
            <p:nvPr/>
          </p:nvSpPr>
          <p:spPr bwMode="auto">
            <a:xfrm>
              <a:off x="399" y="177"/>
              <a:ext cx="4963" cy="4289"/>
            </a:xfrm>
            <a:custGeom>
              <a:avLst/>
              <a:gdLst>
                <a:gd name="T0" fmla="*/ 733 w 2101"/>
                <a:gd name="T1" fmla="*/ 1471 h 1816"/>
                <a:gd name="T2" fmla="*/ 0 w 2101"/>
                <a:gd name="T3" fmla="*/ 1816 h 1816"/>
                <a:gd name="T4" fmla="*/ 133 w 2101"/>
                <a:gd name="T5" fmla="*/ 1066 h 1816"/>
                <a:gd name="T6" fmla="*/ 8 w 2101"/>
                <a:gd name="T7" fmla="*/ 364 h 1816"/>
                <a:gd name="T8" fmla="*/ 733 w 2101"/>
                <a:gd name="T9" fmla="*/ 23 h 1816"/>
                <a:gd name="T10" fmla="*/ 751 w 2101"/>
                <a:gd name="T11" fmla="*/ 31 h 1816"/>
                <a:gd name="T12" fmla="*/ 653 w 2101"/>
                <a:gd name="T13" fmla="*/ 347 h 1816"/>
                <a:gd name="T14" fmla="*/ 753 w 2101"/>
                <a:gd name="T15" fmla="*/ 694 h 1816"/>
                <a:gd name="T16" fmla="*/ 829 w 2101"/>
                <a:gd name="T17" fmla="*/ 806 h 1816"/>
                <a:gd name="T18" fmla="*/ 1108 w 2101"/>
                <a:gd name="T19" fmla="*/ 1245 h 1816"/>
                <a:gd name="T20" fmla="*/ 1213 w 2101"/>
                <a:gd name="T21" fmla="*/ 1434 h 1816"/>
                <a:gd name="T22" fmla="*/ 1318 w 2101"/>
                <a:gd name="T23" fmla="*/ 1245 h 1816"/>
                <a:gd name="T24" fmla="*/ 1597 w 2101"/>
                <a:gd name="T25" fmla="*/ 806 h 1816"/>
                <a:gd name="T26" fmla="*/ 1673 w 2101"/>
                <a:gd name="T27" fmla="*/ 694 h 1816"/>
                <a:gd name="T28" fmla="*/ 1773 w 2101"/>
                <a:gd name="T29" fmla="*/ 347 h 1816"/>
                <a:gd name="T30" fmla="*/ 1744 w 2101"/>
                <a:gd name="T31" fmla="*/ 168 h 1816"/>
                <a:gd name="T32" fmla="*/ 2101 w 2101"/>
                <a:gd name="T33" fmla="*/ 0 h 1816"/>
                <a:gd name="T34" fmla="*/ 2013 w 2101"/>
                <a:gd name="T35" fmla="*/ 747 h 1816"/>
                <a:gd name="T36" fmla="*/ 2096 w 2101"/>
                <a:gd name="T37" fmla="*/ 1451 h 1816"/>
                <a:gd name="T38" fmla="*/ 1373 w 2101"/>
                <a:gd name="T39" fmla="*/ 1791 h 1816"/>
                <a:gd name="T40" fmla="*/ 733 w 2101"/>
                <a:gd name="T41" fmla="*/ 1471 h 1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01" h="1816">
                  <a:moveTo>
                    <a:pt x="733" y="1471"/>
                  </a:moveTo>
                  <a:cubicBezTo>
                    <a:pt x="0" y="1816"/>
                    <a:pt x="0" y="1816"/>
                    <a:pt x="0" y="1816"/>
                  </a:cubicBezTo>
                  <a:cubicBezTo>
                    <a:pt x="133" y="1066"/>
                    <a:pt x="133" y="1066"/>
                    <a:pt x="133" y="1066"/>
                  </a:cubicBezTo>
                  <a:cubicBezTo>
                    <a:pt x="8" y="364"/>
                    <a:pt x="8" y="364"/>
                    <a:pt x="8" y="364"/>
                  </a:cubicBezTo>
                  <a:cubicBezTo>
                    <a:pt x="733" y="23"/>
                    <a:pt x="733" y="23"/>
                    <a:pt x="733" y="23"/>
                  </a:cubicBezTo>
                  <a:cubicBezTo>
                    <a:pt x="751" y="31"/>
                    <a:pt x="751" y="31"/>
                    <a:pt x="751" y="31"/>
                  </a:cubicBezTo>
                  <a:cubicBezTo>
                    <a:pt x="687" y="123"/>
                    <a:pt x="653" y="233"/>
                    <a:pt x="653" y="347"/>
                  </a:cubicBezTo>
                  <a:cubicBezTo>
                    <a:pt x="653" y="459"/>
                    <a:pt x="691" y="601"/>
                    <a:pt x="753" y="694"/>
                  </a:cubicBezTo>
                  <a:cubicBezTo>
                    <a:pt x="779" y="731"/>
                    <a:pt x="804" y="769"/>
                    <a:pt x="829" y="806"/>
                  </a:cubicBezTo>
                  <a:cubicBezTo>
                    <a:pt x="928" y="950"/>
                    <a:pt x="1023" y="1092"/>
                    <a:pt x="1108" y="1245"/>
                  </a:cubicBezTo>
                  <a:cubicBezTo>
                    <a:pt x="1213" y="1434"/>
                    <a:pt x="1213" y="1434"/>
                    <a:pt x="1213" y="1434"/>
                  </a:cubicBezTo>
                  <a:cubicBezTo>
                    <a:pt x="1318" y="1245"/>
                    <a:pt x="1318" y="1245"/>
                    <a:pt x="1318" y="1245"/>
                  </a:cubicBezTo>
                  <a:cubicBezTo>
                    <a:pt x="1403" y="1092"/>
                    <a:pt x="1498" y="950"/>
                    <a:pt x="1597" y="806"/>
                  </a:cubicBezTo>
                  <a:cubicBezTo>
                    <a:pt x="1622" y="769"/>
                    <a:pt x="1647" y="731"/>
                    <a:pt x="1673" y="694"/>
                  </a:cubicBezTo>
                  <a:cubicBezTo>
                    <a:pt x="1735" y="601"/>
                    <a:pt x="1773" y="459"/>
                    <a:pt x="1773" y="347"/>
                  </a:cubicBezTo>
                  <a:cubicBezTo>
                    <a:pt x="1773" y="285"/>
                    <a:pt x="1763" y="225"/>
                    <a:pt x="1744" y="168"/>
                  </a:cubicBezTo>
                  <a:cubicBezTo>
                    <a:pt x="2101" y="0"/>
                    <a:pt x="2101" y="0"/>
                    <a:pt x="2101" y="0"/>
                  </a:cubicBezTo>
                  <a:cubicBezTo>
                    <a:pt x="2013" y="747"/>
                    <a:pt x="2013" y="747"/>
                    <a:pt x="2013" y="747"/>
                  </a:cubicBezTo>
                  <a:cubicBezTo>
                    <a:pt x="2096" y="1451"/>
                    <a:pt x="2096" y="1451"/>
                    <a:pt x="2096" y="1451"/>
                  </a:cubicBezTo>
                  <a:cubicBezTo>
                    <a:pt x="1373" y="1791"/>
                    <a:pt x="1373" y="1791"/>
                    <a:pt x="1373" y="1791"/>
                  </a:cubicBezTo>
                  <a:lnTo>
                    <a:pt x="733" y="1471"/>
                  </a:lnTo>
                  <a:close/>
                </a:path>
              </a:pathLst>
            </a:custGeom>
            <a:grpFill/>
            <a:ln>
              <a:noFill/>
            </a:ln>
            <a:extLst>
              <a:ext uri="{91240B29-F687-4F45-9708-019B960494DF}">
                <a14:hiddenLine xmlns:a14="http://schemas.microsoft.com/office/drawing/2010/main" w="9525">
                  <a:solidFill>
                    <a:schemeClr val="dk1"/>
                  </a:solidFill>
                  <a:round/>
                  <a:headEnd/>
                  <a:tailEnd/>
                </a14:hiddenLine>
              </a:ext>
            </a:extLst>
          </p:spPr>
          <p:txBody>
            <a:bodyPr vert="horz" wrap="square" lIns="121920" tIns="60960" rIns="121920" bIns="60960" numCol="1" anchor="t" anchorCtr="0" compatLnSpc="1">
              <a:prstTxWarp prst="textNoShape">
                <a:avLst/>
              </a:prstTxWarp>
            </a:bodyPr>
            <a:lstStyle/>
            <a:p>
              <a:endParaRPr lang="en-US" sz="1333"/>
            </a:p>
          </p:txBody>
        </p:sp>
        <p:sp>
          <p:nvSpPr>
            <p:cNvPr id="25" name="Freeform 34">
              <a:extLst>
                <a:ext uri="{FF2B5EF4-FFF2-40B4-BE49-F238E27FC236}">
                  <a16:creationId xmlns:a16="http://schemas.microsoft.com/office/drawing/2014/main" id="{FE709CF1-24F0-4FD7-9000-6D13F1486773}"/>
                </a:ext>
              </a:extLst>
            </p:cNvPr>
            <p:cNvSpPr>
              <a:spLocks noEditPoints="1"/>
            </p:cNvSpPr>
            <p:nvPr/>
          </p:nvSpPr>
          <p:spPr bwMode="auto">
            <a:xfrm>
              <a:off x="2131" y="-138"/>
              <a:ext cx="2268" cy="3312"/>
            </a:xfrm>
            <a:custGeom>
              <a:avLst/>
              <a:gdLst>
                <a:gd name="T0" fmla="*/ 480 w 960"/>
                <a:gd name="T1" fmla="*/ 0 h 1402"/>
                <a:gd name="T2" fmla="*/ 960 w 960"/>
                <a:gd name="T3" fmla="*/ 480 h 1402"/>
                <a:gd name="T4" fmla="*/ 873 w 960"/>
                <a:gd name="T5" fmla="*/ 782 h 1402"/>
                <a:gd name="T6" fmla="*/ 480 w 960"/>
                <a:gd name="T7" fmla="*/ 1402 h 1402"/>
                <a:gd name="T8" fmla="*/ 87 w 960"/>
                <a:gd name="T9" fmla="*/ 782 h 1402"/>
                <a:gd name="T10" fmla="*/ 0 w 960"/>
                <a:gd name="T11" fmla="*/ 480 h 1402"/>
                <a:gd name="T12" fmla="*/ 480 w 960"/>
                <a:gd name="T13" fmla="*/ 0 h 1402"/>
                <a:gd name="T14" fmla="*/ 480 w 960"/>
                <a:gd name="T15" fmla="*/ 200 h 1402"/>
                <a:gd name="T16" fmla="*/ 200 w 960"/>
                <a:gd name="T17" fmla="*/ 480 h 1402"/>
                <a:gd name="T18" fmla="*/ 480 w 960"/>
                <a:gd name="T19" fmla="*/ 760 h 1402"/>
                <a:gd name="T20" fmla="*/ 760 w 960"/>
                <a:gd name="T21" fmla="*/ 480 h 1402"/>
                <a:gd name="T22" fmla="*/ 480 w 960"/>
                <a:gd name="T23" fmla="*/ 200 h 1402"/>
                <a:gd name="T24" fmla="*/ 680 w 960"/>
                <a:gd name="T25" fmla="*/ 480 h 1402"/>
                <a:gd name="T26" fmla="*/ 480 w 960"/>
                <a:gd name="T27" fmla="*/ 680 h 1402"/>
                <a:gd name="T28" fmla="*/ 280 w 960"/>
                <a:gd name="T29" fmla="*/ 480 h 1402"/>
                <a:gd name="T30" fmla="*/ 480 w 960"/>
                <a:gd name="T31" fmla="*/ 280 h 1402"/>
                <a:gd name="T32" fmla="*/ 680 w 960"/>
                <a:gd name="T33" fmla="*/ 480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0" h="1402">
                  <a:moveTo>
                    <a:pt x="480" y="0"/>
                  </a:moveTo>
                  <a:cubicBezTo>
                    <a:pt x="745" y="0"/>
                    <a:pt x="960" y="215"/>
                    <a:pt x="960" y="480"/>
                  </a:cubicBezTo>
                  <a:cubicBezTo>
                    <a:pt x="960" y="576"/>
                    <a:pt x="927" y="703"/>
                    <a:pt x="873" y="782"/>
                  </a:cubicBezTo>
                  <a:cubicBezTo>
                    <a:pt x="734" y="989"/>
                    <a:pt x="602" y="1184"/>
                    <a:pt x="480" y="1402"/>
                  </a:cubicBezTo>
                  <a:cubicBezTo>
                    <a:pt x="358" y="1184"/>
                    <a:pt x="226" y="989"/>
                    <a:pt x="87" y="782"/>
                  </a:cubicBezTo>
                  <a:cubicBezTo>
                    <a:pt x="33" y="703"/>
                    <a:pt x="0" y="576"/>
                    <a:pt x="0" y="480"/>
                  </a:cubicBezTo>
                  <a:cubicBezTo>
                    <a:pt x="0" y="215"/>
                    <a:pt x="215" y="0"/>
                    <a:pt x="480" y="0"/>
                  </a:cubicBezTo>
                  <a:close/>
                  <a:moveTo>
                    <a:pt x="480" y="200"/>
                  </a:moveTo>
                  <a:cubicBezTo>
                    <a:pt x="325" y="200"/>
                    <a:pt x="200" y="325"/>
                    <a:pt x="200" y="480"/>
                  </a:cubicBezTo>
                  <a:cubicBezTo>
                    <a:pt x="200" y="635"/>
                    <a:pt x="325" y="760"/>
                    <a:pt x="480" y="760"/>
                  </a:cubicBezTo>
                  <a:cubicBezTo>
                    <a:pt x="635" y="760"/>
                    <a:pt x="760" y="635"/>
                    <a:pt x="760" y="480"/>
                  </a:cubicBezTo>
                  <a:cubicBezTo>
                    <a:pt x="760" y="325"/>
                    <a:pt x="635" y="200"/>
                    <a:pt x="480" y="200"/>
                  </a:cubicBezTo>
                  <a:close/>
                  <a:moveTo>
                    <a:pt x="680" y="480"/>
                  </a:moveTo>
                  <a:cubicBezTo>
                    <a:pt x="680" y="590"/>
                    <a:pt x="590" y="680"/>
                    <a:pt x="480" y="680"/>
                  </a:cubicBezTo>
                  <a:cubicBezTo>
                    <a:pt x="370" y="680"/>
                    <a:pt x="280" y="590"/>
                    <a:pt x="280" y="480"/>
                  </a:cubicBezTo>
                  <a:cubicBezTo>
                    <a:pt x="280" y="370"/>
                    <a:pt x="370" y="280"/>
                    <a:pt x="480" y="280"/>
                  </a:cubicBezTo>
                  <a:cubicBezTo>
                    <a:pt x="590" y="280"/>
                    <a:pt x="680" y="370"/>
                    <a:pt x="680" y="480"/>
                  </a:cubicBezTo>
                  <a:close/>
                </a:path>
              </a:pathLst>
            </a:custGeom>
            <a:grpFill/>
            <a:ln>
              <a:noFill/>
            </a:ln>
            <a:extLst>
              <a:ext uri="{91240B29-F687-4F45-9708-019B960494DF}">
                <a14:hiddenLine xmlns:a14="http://schemas.microsoft.com/office/drawing/2010/main" w="9525">
                  <a:solidFill>
                    <a:schemeClr val="dk1"/>
                  </a:solidFill>
                  <a:round/>
                  <a:headEnd/>
                  <a:tailEnd/>
                </a14:hiddenLine>
              </a:ext>
            </a:extLst>
          </p:spPr>
          <p:txBody>
            <a:bodyPr vert="horz" wrap="square" lIns="121920" tIns="60960" rIns="121920" bIns="60960" numCol="1" anchor="t" anchorCtr="0" compatLnSpc="1">
              <a:prstTxWarp prst="textNoShape">
                <a:avLst/>
              </a:prstTxWarp>
            </a:bodyPr>
            <a:lstStyle/>
            <a:p>
              <a:endParaRPr lang="en-US" sz="1333"/>
            </a:p>
          </p:txBody>
        </p:sp>
      </p:grpSp>
      <p:sp>
        <p:nvSpPr>
          <p:cNvPr id="26" name="Speech Bubble: Rectangle 25">
            <a:extLst>
              <a:ext uri="{FF2B5EF4-FFF2-40B4-BE49-F238E27FC236}">
                <a16:creationId xmlns:a16="http://schemas.microsoft.com/office/drawing/2014/main" id="{468AC392-C050-4882-8B61-84D976C7B8AE}"/>
              </a:ext>
            </a:extLst>
          </p:cNvPr>
          <p:cNvSpPr/>
          <p:nvPr/>
        </p:nvSpPr>
        <p:spPr>
          <a:xfrm>
            <a:off x="8237870" y="5142512"/>
            <a:ext cx="2686435" cy="797104"/>
          </a:xfrm>
          <a:prstGeom prst="wedgeRectCallout">
            <a:avLst>
              <a:gd name="adj1" fmla="val 46042"/>
              <a:gd name="adj2" fmla="val -9674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U uživatelů s VŠ vzděláním je podíl příjmu přes prohlížeč nebo aplikaci v televizi 9 %.</a:t>
            </a:r>
          </a:p>
        </p:txBody>
      </p:sp>
      <p:sp>
        <p:nvSpPr>
          <p:cNvPr id="27" name="Freeform 57">
            <a:extLst>
              <a:ext uri="{FF2B5EF4-FFF2-40B4-BE49-F238E27FC236}">
                <a16:creationId xmlns:a16="http://schemas.microsoft.com/office/drawing/2014/main" id="{95CE4ADD-579F-4C71-81B0-3045F58F98E3}"/>
              </a:ext>
            </a:extLst>
          </p:cNvPr>
          <p:cNvSpPr>
            <a:spLocks noChangeAspect="1" noEditPoints="1"/>
          </p:cNvSpPr>
          <p:nvPr>
            <p:custDataLst>
              <p:tags r:id="rId2"/>
            </p:custDataLst>
          </p:nvPr>
        </p:nvSpPr>
        <p:spPr bwMode="auto">
          <a:xfrm>
            <a:off x="8452007" y="5299400"/>
            <a:ext cx="381527" cy="483327"/>
          </a:xfrm>
          <a:custGeom>
            <a:avLst/>
            <a:gdLst>
              <a:gd name="T0" fmla="*/ 880 w 1680"/>
              <a:gd name="T1" fmla="*/ 2128 h 2128"/>
              <a:gd name="T2" fmla="*/ 949 w 1680"/>
              <a:gd name="T3" fmla="*/ 1806 h 2128"/>
              <a:gd name="T4" fmla="*/ 1212 w 1680"/>
              <a:gd name="T5" fmla="*/ 1392 h 2128"/>
              <a:gd name="T6" fmla="*/ 1541 w 1680"/>
              <a:gd name="T7" fmla="*/ 1534 h 2128"/>
              <a:gd name="T8" fmla="*/ 1680 w 1680"/>
              <a:gd name="T9" fmla="*/ 1880 h 2128"/>
              <a:gd name="T10" fmla="*/ 800 w 1680"/>
              <a:gd name="T11" fmla="*/ 2128 h 2128"/>
              <a:gd name="T12" fmla="*/ 0 w 1680"/>
              <a:gd name="T13" fmla="*/ 1880 h 2128"/>
              <a:gd name="T14" fmla="*/ 139 w 1680"/>
              <a:gd name="T15" fmla="*/ 1534 h 2128"/>
              <a:gd name="T16" fmla="*/ 468 w 1680"/>
              <a:gd name="T17" fmla="*/ 1392 h 2128"/>
              <a:gd name="T18" fmla="*/ 800 w 1680"/>
              <a:gd name="T19" fmla="*/ 2052 h 2128"/>
              <a:gd name="T20" fmla="*/ 520 w 1680"/>
              <a:gd name="T21" fmla="*/ 1224 h 2128"/>
              <a:gd name="T22" fmla="*/ 334 w 1680"/>
              <a:gd name="T23" fmla="*/ 754 h 2128"/>
              <a:gd name="T24" fmla="*/ 414 w 1680"/>
              <a:gd name="T25" fmla="*/ 626 h 2128"/>
              <a:gd name="T26" fmla="*/ 1266 w 1680"/>
              <a:gd name="T27" fmla="*/ 626 h 2128"/>
              <a:gd name="T28" fmla="*/ 1346 w 1680"/>
              <a:gd name="T29" fmla="*/ 754 h 2128"/>
              <a:gd name="T30" fmla="*/ 1160 w 1680"/>
              <a:gd name="T31" fmla="*/ 1224 h 2128"/>
              <a:gd name="T32" fmla="*/ 1062 w 1680"/>
              <a:gd name="T33" fmla="*/ 1532 h 2128"/>
              <a:gd name="T34" fmla="*/ 843 w 1680"/>
              <a:gd name="T35" fmla="*/ 1869 h 2128"/>
              <a:gd name="T36" fmla="*/ 535 w 1680"/>
              <a:gd name="T37" fmla="*/ 1318 h 2128"/>
              <a:gd name="T38" fmla="*/ 320 w 1680"/>
              <a:gd name="T39" fmla="*/ 518 h 2128"/>
              <a:gd name="T40" fmla="*/ 46 w 1680"/>
              <a:gd name="T41" fmla="*/ 218 h 2128"/>
              <a:gd name="T42" fmla="*/ 46 w 1680"/>
              <a:gd name="T43" fmla="*/ 179 h 2128"/>
              <a:gd name="T44" fmla="*/ 866 w 1680"/>
              <a:gd name="T45" fmla="*/ 4 h 2128"/>
              <a:gd name="T46" fmla="*/ 1484 w 1680"/>
              <a:gd name="T47" fmla="*/ 119 h 2128"/>
              <a:gd name="T48" fmla="*/ 1634 w 1680"/>
              <a:gd name="T49" fmla="*/ 179 h 2128"/>
              <a:gd name="T50" fmla="*/ 1634 w 1680"/>
              <a:gd name="T51" fmla="*/ 218 h 2128"/>
              <a:gd name="T52" fmla="*/ 1560 w 1680"/>
              <a:gd name="T53" fmla="*/ 238 h 2128"/>
              <a:gd name="T54" fmla="*/ 1624 w 1680"/>
              <a:gd name="T55" fmla="*/ 440 h 2128"/>
              <a:gd name="T56" fmla="*/ 1606 w 1680"/>
              <a:gd name="T57" fmla="*/ 757 h 2128"/>
              <a:gd name="T58" fmla="*/ 1624 w 1680"/>
              <a:gd name="T59" fmla="*/ 1112 h 2128"/>
              <a:gd name="T60" fmla="*/ 1456 w 1680"/>
              <a:gd name="T61" fmla="*/ 1112 h 2128"/>
              <a:gd name="T62" fmla="*/ 1416 w 1680"/>
              <a:gd name="T63" fmla="*/ 1072 h 2128"/>
              <a:gd name="T64" fmla="*/ 1461 w 1680"/>
              <a:gd name="T65" fmla="*/ 525 h 2128"/>
              <a:gd name="T66" fmla="*/ 1480 w 1680"/>
              <a:gd name="T67" fmla="*/ 344 h 2128"/>
              <a:gd name="T68" fmla="*/ 1291 w 1680"/>
              <a:gd name="T69" fmla="*/ 296 h 2128"/>
              <a:gd name="T70" fmla="*/ 1360 w 1680"/>
              <a:gd name="T71" fmla="*/ 583 h 2128"/>
              <a:gd name="T72" fmla="*/ 840 w 1680"/>
              <a:gd name="T73" fmla="*/ 603 h 2128"/>
              <a:gd name="T74" fmla="*/ 320 w 1680"/>
              <a:gd name="T75" fmla="*/ 583 h 2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0" h="2128">
                <a:moveTo>
                  <a:pt x="1438" y="2064"/>
                </a:moveTo>
                <a:cubicBezTo>
                  <a:pt x="1268" y="2109"/>
                  <a:pt x="1035" y="2125"/>
                  <a:pt x="880" y="2128"/>
                </a:cubicBezTo>
                <a:cubicBezTo>
                  <a:pt x="880" y="2052"/>
                  <a:pt x="880" y="2052"/>
                  <a:pt x="880" y="2052"/>
                </a:cubicBezTo>
                <a:cubicBezTo>
                  <a:pt x="892" y="1993"/>
                  <a:pt x="913" y="1896"/>
                  <a:pt x="949" y="1806"/>
                </a:cubicBezTo>
                <a:cubicBezTo>
                  <a:pt x="984" y="1718"/>
                  <a:pt x="1032" y="1636"/>
                  <a:pt x="1098" y="1604"/>
                </a:cubicBezTo>
                <a:cubicBezTo>
                  <a:pt x="1167" y="1569"/>
                  <a:pt x="1194" y="1480"/>
                  <a:pt x="1212" y="1392"/>
                </a:cubicBezTo>
                <a:cubicBezTo>
                  <a:pt x="1245" y="1408"/>
                  <a:pt x="1273" y="1417"/>
                  <a:pt x="1305" y="1426"/>
                </a:cubicBezTo>
                <a:cubicBezTo>
                  <a:pt x="1380" y="1449"/>
                  <a:pt x="1490" y="1485"/>
                  <a:pt x="1541" y="1534"/>
                </a:cubicBezTo>
                <a:cubicBezTo>
                  <a:pt x="1586" y="1578"/>
                  <a:pt x="1620" y="1632"/>
                  <a:pt x="1643" y="1690"/>
                </a:cubicBezTo>
                <a:cubicBezTo>
                  <a:pt x="1668" y="1751"/>
                  <a:pt x="1680" y="1817"/>
                  <a:pt x="1680" y="1880"/>
                </a:cubicBezTo>
                <a:cubicBezTo>
                  <a:pt x="1680" y="1970"/>
                  <a:pt x="1578" y="2028"/>
                  <a:pt x="1438" y="2064"/>
                </a:cubicBezTo>
                <a:close/>
                <a:moveTo>
                  <a:pt x="800" y="2128"/>
                </a:moveTo>
                <a:cubicBezTo>
                  <a:pt x="645" y="2125"/>
                  <a:pt x="412" y="2109"/>
                  <a:pt x="242" y="2064"/>
                </a:cubicBezTo>
                <a:cubicBezTo>
                  <a:pt x="102" y="2028"/>
                  <a:pt x="0" y="1970"/>
                  <a:pt x="0" y="1880"/>
                </a:cubicBezTo>
                <a:cubicBezTo>
                  <a:pt x="0" y="1817"/>
                  <a:pt x="12" y="1751"/>
                  <a:pt x="37" y="1690"/>
                </a:cubicBezTo>
                <a:cubicBezTo>
                  <a:pt x="60" y="1632"/>
                  <a:pt x="94" y="1578"/>
                  <a:pt x="139" y="1534"/>
                </a:cubicBezTo>
                <a:cubicBezTo>
                  <a:pt x="191" y="1484"/>
                  <a:pt x="302" y="1448"/>
                  <a:pt x="375" y="1426"/>
                </a:cubicBezTo>
                <a:cubicBezTo>
                  <a:pt x="407" y="1417"/>
                  <a:pt x="435" y="1408"/>
                  <a:pt x="468" y="1392"/>
                </a:cubicBezTo>
                <a:cubicBezTo>
                  <a:pt x="486" y="1480"/>
                  <a:pt x="513" y="1569"/>
                  <a:pt x="582" y="1604"/>
                </a:cubicBezTo>
                <a:cubicBezTo>
                  <a:pt x="735" y="1680"/>
                  <a:pt x="771" y="1900"/>
                  <a:pt x="800" y="2052"/>
                </a:cubicBezTo>
                <a:lnTo>
                  <a:pt x="800" y="2128"/>
                </a:lnTo>
                <a:close/>
                <a:moveTo>
                  <a:pt x="520" y="1224"/>
                </a:moveTo>
                <a:cubicBezTo>
                  <a:pt x="462" y="1159"/>
                  <a:pt x="442" y="1072"/>
                  <a:pt x="420" y="990"/>
                </a:cubicBezTo>
                <a:cubicBezTo>
                  <a:pt x="343" y="941"/>
                  <a:pt x="314" y="840"/>
                  <a:pt x="334" y="754"/>
                </a:cubicBezTo>
                <a:cubicBezTo>
                  <a:pt x="328" y="726"/>
                  <a:pt x="324" y="698"/>
                  <a:pt x="322" y="672"/>
                </a:cubicBezTo>
                <a:cubicBezTo>
                  <a:pt x="414" y="626"/>
                  <a:pt x="414" y="626"/>
                  <a:pt x="414" y="626"/>
                </a:cubicBezTo>
                <a:cubicBezTo>
                  <a:pt x="534" y="566"/>
                  <a:pt x="726" y="635"/>
                  <a:pt x="840" y="692"/>
                </a:cubicBezTo>
                <a:cubicBezTo>
                  <a:pt x="954" y="636"/>
                  <a:pt x="1147" y="566"/>
                  <a:pt x="1266" y="626"/>
                </a:cubicBezTo>
                <a:cubicBezTo>
                  <a:pt x="1358" y="672"/>
                  <a:pt x="1358" y="672"/>
                  <a:pt x="1358" y="672"/>
                </a:cubicBezTo>
                <a:cubicBezTo>
                  <a:pt x="1356" y="698"/>
                  <a:pt x="1352" y="726"/>
                  <a:pt x="1346" y="754"/>
                </a:cubicBezTo>
                <a:cubicBezTo>
                  <a:pt x="1366" y="840"/>
                  <a:pt x="1337" y="941"/>
                  <a:pt x="1260" y="990"/>
                </a:cubicBezTo>
                <a:cubicBezTo>
                  <a:pt x="1238" y="1072"/>
                  <a:pt x="1218" y="1158"/>
                  <a:pt x="1160" y="1224"/>
                </a:cubicBezTo>
                <a:cubicBezTo>
                  <a:pt x="1159" y="1256"/>
                  <a:pt x="1151" y="1286"/>
                  <a:pt x="1145" y="1318"/>
                </a:cubicBezTo>
                <a:cubicBezTo>
                  <a:pt x="1130" y="1405"/>
                  <a:pt x="1111" y="1508"/>
                  <a:pt x="1062" y="1532"/>
                </a:cubicBezTo>
                <a:cubicBezTo>
                  <a:pt x="976" y="1576"/>
                  <a:pt x="916" y="1674"/>
                  <a:pt x="875" y="1777"/>
                </a:cubicBezTo>
                <a:cubicBezTo>
                  <a:pt x="863" y="1808"/>
                  <a:pt x="852" y="1839"/>
                  <a:pt x="843" y="1869"/>
                </a:cubicBezTo>
                <a:cubicBezTo>
                  <a:pt x="810" y="1739"/>
                  <a:pt x="750" y="1599"/>
                  <a:pt x="618" y="1532"/>
                </a:cubicBezTo>
                <a:cubicBezTo>
                  <a:pt x="569" y="1508"/>
                  <a:pt x="550" y="1405"/>
                  <a:pt x="535" y="1318"/>
                </a:cubicBezTo>
                <a:cubicBezTo>
                  <a:pt x="529" y="1286"/>
                  <a:pt x="522" y="1257"/>
                  <a:pt x="520" y="1224"/>
                </a:cubicBezTo>
                <a:close/>
                <a:moveTo>
                  <a:pt x="320" y="518"/>
                </a:moveTo>
                <a:cubicBezTo>
                  <a:pt x="320" y="446"/>
                  <a:pt x="341" y="366"/>
                  <a:pt x="387" y="296"/>
                </a:cubicBezTo>
                <a:cubicBezTo>
                  <a:pt x="46" y="218"/>
                  <a:pt x="46" y="218"/>
                  <a:pt x="46" y="218"/>
                </a:cubicBezTo>
                <a:cubicBezTo>
                  <a:pt x="36" y="216"/>
                  <a:pt x="30" y="208"/>
                  <a:pt x="30" y="198"/>
                </a:cubicBezTo>
                <a:cubicBezTo>
                  <a:pt x="30" y="189"/>
                  <a:pt x="36" y="181"/>
                  <a:pt x="46" y="179"/>
                </a:cubicBezTo>
                <a:cubicBezTo>
                  <a:pt x="814" y="4"/>
                  <a:pt x="814" y="4"/>
                  <a:pt x="814" y="4"/>
                </a:cubicBezTo>
                <a:cubicBezTo>
                  <a:pt x="832" y="0"/>
                  <a:pt x="848" y="0"/>
                  <a:pt x="866" y="4"/>
                </a:cubicBezTo>
                <a:cubicBezTo>
                  <a:pt x="1275" y="97"/>
                  <a:pt x="1275" y="97"/>
                  <a:pt x="1275" y="97"/>
                </a:cubicBezTo>
                <a:cubicBezTo>
                  <a:pt x="1484" y="119"/>
                  <a:pt x="1484" y="119"/>
                  <a:pt x="1484" y="119"/>
                </a:cubicBezTo>
                <a:cubicBezTo>
                  <a:pt x="1513" y="122"/>
                  <a:pt x="1532" y="137"/>
                  <a:pt x="1544" y="158"/>
                </a:cubicBezTo>
                <a:cubicBezTo>
                  <a:pt x="1634" y="179"/>
                  <a:pt x="1634" y="179"/>
                  <a:pt x="1634" y="179"/>
                </a:cubicBezTo>
                <a:cubicBezTo>
                  <a:pt x="1644" y="181"/>
                  <a:pt x="1650" y="189"/>
                  <a:pt x="1650" y="198"/>
                </a:cubicBezTo>
                <a:cubicBezTo>
                  <a:pt x="1650" y="208"/>
                  <a:pt x="1644" y="216"/>
                  <a:pt x="1634" y="218"/>
                </a:cubicBezTo>
                <a:cubicBezTo>
                  <a:pt x="1560" y="235"/>
                  <a:pt x="1560" y="235"/>
                  <a:pt x="1560" y="235"/>
                </a:cubicBezTo>
                <a:cubicBezTo>
                  <a:pt x="1560" y="238"/>
                  <a:pt x="1560" y="238"/>
                  <a:pt x="1560" y="238"/>
                </a:cubicBezTo>
                <a:cubicBezTo>
                  <a:pt x="1560" y="343"/>
                  <a:pt x="1560" y="343"/>
                  <a:pt x="1560" y="343"/>
                </a:cubicBezTo>
                <a:cubicBezTo>
                  <a:pt x="1599" y="359"/>
                  <a:pt x="1624" y="397"/>
                  <a:pt x="1624" y="440"/>
                </a:cubicBezTo>
                <a:cubicBezTo>
                  <a:pt x="1624" y="474"/>
                  <a:pt x="1608" y="506"/>
                  <a:pt x="1580" y="525"/>
                </a:cubicBezTo>
                <a:cubicBezTo>
                  <a:pt x="1590" y="598"/>
                  <a:pt x="1599" y="678"/>
                  <a:pt x="1606" y="757"/>
                </a:cubicBezTo>
                <a:cubicBezTo>
                  <a:pt x="1617" y="870"/>
                  <a:pt x="1624" y="982"/>
                  <a:pt x="1624" y="1072"/>
                </a:cubicBezTo>
                <a:cubicBezTo>
                  <a:pt x="1624" y="1112"/>
                  <a:pt x="1624" y="1112"/>
                  <a:pt x="1624" y="1112"/>
                </a:cubicBezTo>
                <a:cubicBezTo>
                  <a:pt x="1584" y="1112"/>
                  <a:pt x="1584" y="1112"/>
                  <a:pt x="1584" y="1112"/>
                </a:cubicBezTo>
                <a:cubicBezTo>
                  <a:pt x="1456" y="1112"/>
                  <a:pt x="1456" y="1112"/>
                  <a:pt x="1456" y="1112"/>
                </a:cubicBezTo>
                <a:cubicBezTo>
                  <a:pt x="1416" y="1112"/>
                  <a:pt x="1416" y="1112"/>
                  <a:pt x="1416" y="1112"/>
                </a:cubicBezTo>
                <a:cubicBezTo>
                  <a:pt x="1416" y="1072"/>
                  <a:pt x="1416" y="1072"/>
                  <a:pt x="1416" y="1072"/>
                </a:cubicBezTo>
                <a:cubicBezTo>
                  <a:pt x="1416" y="982"/>
                  <a:pt x="1423" y="870"/>
                  <a:pt x="1434" y="757"/>
                </a:cubicBezTo>
                <a:cubicBezTo>
                  <a:pt x="1441" y="682"/>
                  <a:pt x="1450" y="602"/>
                  <a:pt x="1461" y="525"/>
                </a:cubicBezTo>
                <a:cubicBezTo>
                  <a:pt x="1433" y="506"/>
                  <a:pt x="1416" y="473"/>
                  <a:pt x="1416" y="440"/>
                </a:cubicBezTo>
                <a:cubicBezTo>
                  <a:pt x="1416" y="398"/>
                  <a:pt x="1442" y="360"/>
                  <a:pt x="1480" y="344"/>
                </a:cubicBezTo>
                <a:cubicBezTo>
                  <a:pt x="1480" y="253"/>
                  <a:pt x="1480" y="253"/>
                  <a:pt x="1480" y="253"/>
                </a:cubicBezTo>
                <a:cubicBezTo>
                  <a:pt x="1291" y="296"/>
                  <a:pt x="1291" y="296"/>
                  <a:pt x="1291" y="296"/>
                </a:cubicBezTo>
                <a:cubicBezTo>
                  <a:pt x="1338" y="366"/>
                  <a:pt x="1360" y="446"/>
                  <a:pt x="1360" y="518"/>
                </a:cubicBezTo>
                <a:cubicBezTo>
                  <a:pt x="1360" y="583"/>
                  <a:pt x="1360" y="583"/>
                  <a:pt x="1360" y="583"/>
                </a:cubicBezTo>
                <a:cubicBezTo>
                  <a:pt x="1302" y="554"/>
                  <a:pt x="1302" y="554"/>
                  <a:pt x="1302" y="554"/>
                </a:cubicBezTo>
                <a:cubicBezTo>
                  <a:pt x="1174" y="490"/>
                  <a:pt x="962" y="542"/>
                  <a:pt x="840" y="603"/>
                </a:cubicBezTo>
                <a:cubicBezTo>
                  <a:pt x="717" y="542"/>
                  <a:pt x="506" y="490"/>
                  <a:pt x="378" y="554"/>
                </a:cubicBezTo>
                <a:cubicBezTo>
                  <a:pt x="320" y="583"/>
                  <a:pt x="320" y="583"/>
                  <a:pt x="320" y="583"/>
                </a:cubicBezTo>
                <a:lnTo>
                  <a:pt x="320" y="518"/>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18" name="Speech Bubble: Rectangle 17">
            <a:extLst>
              <a:ext uri="{FF2B5EF4-FFF2-40B4-BE49-F238E27FC236}">
                <a16:creationId xmlns:a16="http://schemas.microsoft.com/office/drawing/2014/main" id="{DB728ED7-96C7-452D-8218-1F43B5EC5A5D}"/>
              </a:ext>
            </a:extLst>
          </p:cNvPr>
          <p:cNvSpPr/>
          <p:nvPr/>
        </p:nvSpPr>
        <p:spPr>
          <a:xfrm>
            <a:off x="5205088" y="5142512"/>
            <a:ext cx="2608976" cy="797104"/>
          </a:xfrm>
          <a:prstGeom prst="wedgeRectCallout">
            <a:avLst>
              <a:gd name="adj1" fmla="val 47968"/>
              <a:gd name="adj2" fmla="val -94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Satelitní příjem je nejčastější v segmentu </a:t>
            </a:r>
            <a:r>
              <a:rPr lang="cs-CZ" b="1" dirty="0"/>
              <a:t>Pohodlných konzumentů.</a:t>
            </a:r>
            <a:endParaRPr lang="cs-CZ" dirty="0"/>
          </a:p>
        </p:txBody>
      </p:sp>
      <p:sp>
        <p:nvSpPr>
          <p:cNvPr id="19" name="Freeform 26">
            <a:extLst>
              <a:ext uri="{FF2B5EF4-FFF2-40B4-BE49-F238E27FC236}">
                <a16:creationId xmlns:a16="http://schemas.microsoft.com/office/drawing/2014/main" id="{92800A14-75C7-4F92-9442-A83293F908C5}"/>
              </a:ext>
            </a:extLst>
          </p:cNvPr>
          <p:cNvSpPr>
            <a:spLocks noChangeAspect="1" noEditPoints="1"/>
          </p:cNvSpPr>
          <p:nvPr>
            <p:custDataLst>
              <p:tags r:id="rId3"/>
            </p:custDataLst>
          </p:nvPr>
        </p:nvSpPr>
        <p:spPr bwMode="auto">
          <a:xfrm>
            <a:off x="5377162" y="5262556"/>
            <a:ext cx="447876" cy="575726"/>
          </a:xfrm>
          <a:custGeom>
            <a:avLst/>
            <a:gdLst>
              <a:gd name="T0" fmla="*/ 1404 w 1680"/>
              <a:gd name="T1" fmla="*/ 514 h 2160"/>
              <a:gd name="T2" fmla="*/ 1422 w 1680"/>
              <a:gd name="T3" fmla="*/ 864 h 2160"/>
              <a:gd name="T4" fmla="*/ 1295 w 1680"/>
              <a:gd name="T5" fmla="*/ 1084 h 2160"/>
              <a:gd name="T6" fmla="*/ 1160 w 1680"/>
              <a:gd name="T7" fmla="*/ 1237 h 2160"/>
              <a:gd name="T8" fmla="*/ 1220 w 1680"/>
              <a:gd name="T9" fmla="*/ 1392 h 2160"/>
              <a:gd name="T10" fmla="*/ 1542 w 1680"/>
              <a:gd name="T11" fmla="*/ 1556 h 2160"/>
              <a:gd name="T12" fmla="*/ 1438 w 1680"/>
              <a:gd name="T13" fmla="*/ 2095 h 2160"/>
              <a:gd name="T14" fmla="*/ 242 w 1680"/>
              <a:gd name="T15" fmla="*/ 2095 h 2160"/>
              <a:gd name="T16" fmla="*/ 138 w 1680"/>
              <a:gd name="T17" fmla="*/ 1556 h 2160"/>
              <a:gd name="T18" fmla="*/ 459 w 1680"/>
              <a:gd name="T19" fmla="*/ 1392 h 2160"/>
              <a:gd name="T20" fmla="*/ 520 w 1680"/>
              <a:gd name="T21" fmla="*/ 1237 h 2160"/>
              <a:gd name="T22" fmla="*/ 384 w 1680"/>
              <a:gd name="T23" fmla="*/ 1098 h 2160"/>
              <a:gd name="T24" fmla="*/ 257 w 1680"/>
              <a:gd name="T25" fmla="*/ 898 h 2160"/>
              <a:gd name="T26" fmla="*/ 369 w 1680"/>
              <a:gd name="T27" fmla="*/ 386 h 2160"/>
              <a:gd name="T28" fmla="*/ 1295 w 1680"/>
              <a:gd name="T29" fmla="*/ 328 h 2160"/>
              <a:gd name="T30" fmla="*/ 1345 w 1680"/>
              <a:gd name="T31" fmla="*/ 844 h 2160"/>
              <a:gd name="T32" fmla="*/ 1329 w 1680"/>
              <a:gd name="T33" fmla="*/ 541 h 2160"/>
              <a:gd name="T34" fmla="*/ 1085 w 1680"/>
              <a:gd name="T35" fmla="*/ 278 h 2160"/>
              <a:gd name="T36" fmla="*/ 982 w 1680"/>
              <a:gd name="T37" fmla="*/ 326 h 2160"/>
              <a:gd name="T38" fmla="*/ 945 w 1680"/>
              <a:gd name="T39" fmla="*/ 522 h 2160"/>
              <a:gd name="T40" fmla="*/ 1176 w 1680"/>
              <a:gd name="T41" fmla="*/ 663 h 2160"/>
              <a:gd name="T42" fmla="*/ 1299 w 1680"/>
              <a:gd name="T43" fmla="*/ 962 h 2160"/>
              <a:gd name="T44" fmla="*/ 1140 w 1680"/>
              <a:gd name="T45" fmla="*/ 215 h 2160"/>
              <a:gd name="T46" fmla="*/ 506 w 1680"/>
              <a:gd name="T47" fmla="*/ 260 h 2160"/>
              <a:gd name="T48" fmla="*/ 830 w 1680"/>
              <a:gd name="T49" fmla="*/ 159 h 2160"/>
              <a:gd name="T50" fmla="*/ 500 w 1680"/>
              <a:gd name="T51" fmla="*/ 1467 h 2160"/>
              <a:gd name="T52" fmla="*/ 800 w 1680"/>
              <a:gd name="T53" fmla="*/ 1915 h 2160"/>
              <a:gd name="T54" fmla="*/ 880 w 1680"/>
              <a:gd name="T55" fmla="*/ 2080 h 2160"/>
              <a:gd name="T56" fmla="*/ 1039 w 1680"/>
              <a:gd name="T57" fmla="*/ 1796 h 2160"/>
              <a:gd name="T58" fmla="*/ 840 w 1680"/>
              <a:gd name="T59" fmla="*/ 1680 h 2160"/>
              <a:gd name="T60" fmla="*/ 376 w 1680"/>
              <a:gd name="T61" fmla="*/ 994 h 2160"/>
              <a:gd name="T62" fmla="*/ 517 w 1680"/>
              <a:gd name="T63" fmla="*/ 717 h 2160"/>
              <a:gd name="T64" fmla="*/ 838 w 1680"/>
              <a:gd name="T65" fmla="*/ 542 h 2160"/>
              <a:gd name="T66" fmla="*/ 902 w 1680"/>
              <a:gd name="T67" fmla="*/ 322 h 2160"/>
              <a:gd name="T68" fmla="*/ 819 w 1680"/>
              <a:gd name="T69" fmla="*/ 238 h 2160"/>
              <a:gd name="T70" fmla="*/ 320 w 1680"/>
              <a:gd name="T71" fmla="*/ 758 h 2160"/>
              <a:gd name="T72" fmla="*/ 376 w 1680"/>
              <a:gd name="T73" fmla="*/ 994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0" h="2160">
                <a:moveTo>
                  <a:pt x="1295" y="328"/>
                </a:moveTo>
                <a:cubicBezTo>
                  <a:pt x="1340" y="380"/>
                  <a:pt x="1380" y="448"/>
                  <a:pt x="1404" y="514"/>
                </a:cubicBezTo>
                <a:cubicBezTo>
                  <a:pt x="1427" y="578"/>
                  <a:pt x="1440" y="647"/>
                  <a:pt x="1440" y="718"/>
                </a:cubicBezTo>
                <a:cubicBezTo>
                  <a:pt x="1440" y="768"/>
                  <a:pt x="1434" y="817"/>
                  <a:pt x="1422" y="864"/>
                </a:cubicBezTo>
                <a:cubicBezTo>
                  <a:pt x="1410" y="911"/>
                  <a:pt x="1392" y="957"/>
                  <a:pt x="1370" y="1000"/>
                </a:cubicBezTo>
                <a:cubicBezTo>
                  <a:pt x="1364" y="1012"/>
                  <a:pt x="1336" y="1054"/>
                  <a:pt x="1295" y="1084"/>
                </a:cubicBezTo>
                <a:cubicBezTo>
                  <a:pt x="1276" y="1098"/>
                  <a:pt x="1254" y="1109"/>
                  <a:pt x="1230" y="1116"/>
                </a:cubicBezTo>
                <a:cubicBezTo>
                  <a:pt x="1209" y="1163"/>
                  <a:pt x="1186" y="1206"/>
                  <a:pt x="1160" y="1237"/>
                </a:cubicBezTo>
                <a:cubicBezTo>
                  <a:pt x="1161" y="1268"/>
                  <a:pt x="1164" y="1299"/>
                  <a:pt x="1172" y="1326"/>
                </a:cubicBezTo>
                <a:cubicBezTo>
                  <a:pt x="1180" y="1352"/>
                  <a:pt x="1193" y="1376"/>
                  <a:pt x="1220" y="1392"/>
                </a:cubicBezTo>
                <a:cubicBezTo>
                  <a:pt x="1262" y="1418"/>
                  <a:pt x="1308" y="1436"/>
                  <a:pt x="1354" y="1453"/>
                </a:cubicBezTo>
                <a:cubicBezTo>
                  <a:pt x="1423" y="1480"/>
                  <a:pt x="1491" y="1506"/>
                  <a:pt x="1542" y="1556"/>
                </a:cubicBezTo>
                <a:cubicBezTo>
                  <a:pt x="1632" y="1646"/>
                  <a:pt x="1680" y="1782"/>
                  <a:pt x="1680" y="1908"/>
                </a:cubicBezTo>
                <a:cubicBezTo>
                  <a:pt x="1680" y="1999"/>
                  <a:pt x="1578" y="2058"/>
                  <a:pt x="1438" y="2095"/>
                </a:cubicBezTo>
                <a:cubicBezTo>
                  <a:pt x="1252" y="2144"/>
                  <a:pt x="993" y="2160"/>
                  <a:pt x="840" y="2160"/>
                </a:cubicBezTo>
                <a:cubicBezTo>
                  <a:pt x="687" y="2160"/>
                  <a:pt x="428" y="2144"/>
                  <a:pt x="242" y="2095"/>
                </a:cubicBezTo>
                <a:cubicBezTo>
                  <a:pt x="102" y="2058"/>
                  <a:pt x="0" y="1999"/>
                  <a:pt x="0" y="1908"/>
                </a:cubicBezTo>
                <a:cubicBezTo>
                  <a:pt x="0" y="1782"/>
                  <a:pt x="48" y="1646"/>
                  <a:pt x="138" y="1556"/>
                </a:cubicBezTo>
                <a:cubicBezTo>
                  <a:pt x="189" y="1506"/>
                  <a:pt x="257" y="1480"/>
                  <a:pt x="326" y="1453"/>
                </a:cubicBezTo>
                <a:cubicBezTo>
                  <a:pt x="372" y="1436"/>
                  <a:pt x="418" y="1418"/>
                  <a:pt x="459" y="1392"/>
                </a:cubicBezTo>
                <a:cubicBezTo>
                  <a:pt x="485" y="1377"/>
                  <a:pt x="500" y="1353"/>
                  <a:pt x="508" y="1325"/>
                </a:cubicBezTo>
                <a:cubicBezTo>
                  <a:pt x="516" y="1298"/>
                  <a:pt x="519" y="1267"/>
                  <a:pt x="520" y="1237"/>
                </a:cubicBezTo>
                <a:cubicBezTo>
                  <a:pt x="495" y="1207"/>
                  <a:pt x="472" y="1165"/>
                  <a:pt x="452" y="1118"/>
                </a:cubicBezTo>
                <a:cubicBezTo>
                  <a:pt x="426" y="1115"/>
                  <a:pt x="403" y="1107"/>
                  <a:pt x="384" y="1098"/>
                </a:cubicBezTo>
                <a:cubicBezTo>
                  <a:pt x="340" y="1077"/>
                  <a:pt x="312" y="1044"/>
                  <a:pt x="305" y="1030"/>
                </a:cubicBezTo>
                <a:cubicBezTo>
                  <a:pt x="284" y="989"/>
                  <a:pt x="268" y="945"/>
                  <a:pt x="257" y="898"/>
                </a:cubicBezTo>
                <a:cubicBezTo>
                  <a:pt x="246" y="853"/>
                  <a:pt x="240" y="806"/>
                  <a:pt x="240" y="758"/>
                </a:cubicBezTo>
                <a:cubicBezTo>
                  <a:pt x="240" y="618"/>
                  <a:pt x="288" y="489"/>
                  <a:pt x="369" y="386"/>
                </a:cubicBezTo>
                <a:cubicBezTo>
                  <a:pt x="413" y="162"/>
                  <a:pt x="611" y="0"/>
                  <a:pt x="840" y="0"/>
                </a:cubicBezTo>
                <a:cubicBezTo>
                  <a:pt x="1047" y="0"/>
                  <a:pt x="1230" y="132"/>
                  <a:pt x="1295" y="328"/>
                </a:cubicBezTo>
                <a:close/>
                <a:moveTo>
                  <a:pt x="1299" y="962"/>
                </a:moveTo>
                <a:cubicBezTo>
                  <a:pt x="1319" y="926"/>
                  <a:pt x="1334" y="886"/>
                  <a:pt x="1345" y="844"/>
                </a:cubicBezTo>
                <a:cubicBezTo>
                  <a:pt x="1355" y="804"/>
                  <a:pt x="1360" y="762"/>
                  <a:pt x="1360" y="718"/>
                </a:cubicBezTo>
                <a:cubicBezTo>
                  <a:pt x="1360" y="656"/>
                  <a:pt x="1349" y="596"/>
                  <a:pt x="1329" y="541"/>
                </a:cubicBezTo>
                <a:cubicBezTo>
                  <a:pt x="1308" y="484"/>
                  <a:pt x="1278" y="431"/>
                  <a:pt x="1240" y="385"/>
                </a:cubicBezTo>
                <a:cubicBezTo>
                  <a:pt x="1202" y="340"/>
                  <a:pt x="1146" y="304"/>
                  <a:pt x="1085" y="278"/>
                </a:cubicBezTo>
                <a:cubicBezTo>
                  <a:pt x="1046" y="262"/>
                  <a:pt x="1004" y="250"/>
                  <a:pt x="963" y="243"/>
                </a:cubicBezTo>
                <a:cubicBezTo>
                  <a:pt x="977" y="268"/>
                  <a:pt x="983" y="297"/>
                  <a:pt x="982" y="326"/>
                </a:cubicBezTo>
                <a:cubicBezTo>
                  <a:pt x="980" y="378"/>
                  <a:pt x="974" y="428"/>
                  <a:pt x="962" y="473"/>
                </a:cubicBezTo>
                <a:cubicBezTo>
                  <a:pt x="957" y="490"/>
                  <a:pt x="952" y="506"/>
                  <a:pt x="945" y="522"/>
                </a:cubicBezTo>
                <a:cubicBezTo>
                  <a:pt x="969" y="538"/>
                  <a:pt x="996" y="551"/>
                  <a:pt x="1024" y="565"/>
                </a:cubicBezTo>
                <a:cubicBezTo>
                  <a:pt x="1078" y="591"/>
                  <a:pt x="1132" y="617"/>
                  <a:pt x="1176" y="663"/>
                </a:cubicBezTo>
                <a:cubicBezTo>
                  <a:pt x="1210" y="700"/>
                  <a:pt x="1235" y="746"/>
                  <a:pt x="1255" y="798"/>
                </a:cubicBezTo>
                <a:cubicBezTo>
                  <a:pt x="1274" y="848"/>
                  <a:pt x="1288" y="904"/>
                  <a:pt x="1299" y="962"/>
                </a:cubicBezTo>
                <a:close/>
                <a:moveTo>
                  <a:pt x="846" y="160"/>
                </a:moveTo>
                <a:cubicBezTo>
                  <a:pt x="928" y="144"/>
                  <a:pt x="1063" y="179"/>
                  <a:pt x="1140" y="215"/>
                </a:cubicBezTo>
                <a:cubicBezTo>
                  <a:pt x="1064" y="129"/>
                  <a:pt x="955" y="80"/>
                  <a:pt x="840" y="80"/>
                </a:cubicBezTo>
                <a:cubicBezTo>
                  <a:pt x="705" y="80"/>
                  <a:pt x="580" y="148"/>
                  <a:pt x="506" y="260"/>
                </a:cubicBezTo>
                <a:cubicBezTo>
                  <a:pt x="595" y="200"/>
                  <a:pt x="701" y="164"/>
                  <a:pt x="816" y="159"/>
                </a:cubicBezTo>
                <a:cubicBezTo>
                  <a:pt x="820" y="159"/>
                  <a:pt x="825" y="159"/>
                  <a:pt x="830" y="159"/>
                </a:cubicBezTo>
                <a:cubicBezTo>
                  <a:pt x="835" y="159"/>
                  <a:pt x="840" y="160"/>
                  <a:pt x="846" y="160"/>
                </a:cubicBezTo>
                <a:close/>
                <a:moveTo>
                  <a:pt x="500" y="1467"/>
                </a:moveTo>
                <a:cubicBezTo>
                  <a:pt x="532" y="1601"/>
                  <a:pt x="581" y="1715"/>
                  <a:pt x="641" y="1796"/>
                </a:cubicBezTo>
                <a:cubicBezTo>
                  <a:pt x="689" y="1860"/>
                  <a:pt x="743" y="1902"/>
                  <a:pt x="800" y="1915"/>
                </a:cubicBezTo>
                <a:cubicBezTo>
                  <a:pt x="800" y="2080"/>
                  <a:pt x="800" y="2080"/>
                  <a:pt x="800" y="2080"/>
                </a:cubicBezTo>
                <a:cubicBezTo>
                  <a:pt x="880" y="2080"/>
                  <a:pt x="880" y="2080"/>
                  <a:pt x="880" y="2080"/>
                </a:cubicBezTo>
                <a:cubicBezTo>
                  <a:pt x="880" y="1915"/>
                  <a:pt x="880" y="1915"/>
                  <a:pt x="880" y="1915"/>
                </a:cubicBezTo>
                <a:cubicBezTo>
                  <a:pt x="937" y="1902"/>
                  <a:pt x="991" y="1860"/>
                  <a:pt x="1039" y="1796"/>
                </a:cubicBezTo>
                <a:cubicBezTo>
                  <a:pt x="1099" y="1715"/>
                  <a:pt x="1148" y="1601"/>
                  <a:pt x="1180" y="1467"/>
                </a:cubicBezTo>
                <a:cubicBezTo>
                  <a:pt x="1121" y="1603"/>
                  <a:pt x="986" y="1680"/>
                  <a:pt x="840" y="1680"/>
                </a:cubicBezTo>
                <a:cubicBezTo>
                  <a:pt x="694" y="1680"/>
                  <a:pt x="559" y="1603"/>
                  <a:pt x="500" y="1467"/>
                </a:cubicBezTo>
                <a:close/>
                <a:moveTo>
                  <a:pt x="376" y="994"/>
                </a:moveTo>
                <a:cubicBezTo>
                  <a:pt x="390" y="940"/>
                  <a:pt x="406" y="889"/>
                  <a:pt x="427" y="842"/>
                </a:cubicBezTo>
                <a:cubicBezTo>
                  <a:pt x="450" y="794"/>
                  <a:pt x="479" y="751"/>
                  <a:pt x="517" y="717"/>
                </a:cubicBezTo>
                <a:cubicBezTo>
                  <a:pt x="567" y="674"/>
                  <a:pt x="629" y="648"/>
                  <a:pt x="690" y="624"/>
                </a:cubicBezTo>
                <a:cubicBezTo>
                  <a:pt x="748" y="600"/>
                  <a:pt x="804" y="577"/>
                  <a:pt x="838" y="542"/>
                </a:cubicBezTo>
                <a:cubicBezTo>
                  <a:pt x="860" y="519"/>
                  <a:pt x="875" y="488"/>
                  <a:pt x="885" y="452"/>
                </a:cubicBezTo>
                <a:cubicBezTo>
                  <a:pt x="895" y="413"/>
                  <a:pt x="900" y="369"/>
                  <a:pt x="902" y="322"/>
                </a:cubicBezTo>
                <a:cubicBezTo>
                  <a:pt x="903" y="300"/>
                  <a:pt x="895" y="278"/>
                  <a:pt x="879" y="262"/>
                </a:cubicBezTo>
                <a:cubicBezTo>
                  <a:pt x="863" y="246"/>
                  <a:pt x="842" y="238"/>
                  <a:pt x="819" y="238"/>
                </a:cubicBezTo>
                <a:cubicBezTo>
                  <a:pt x="680" y="244"/>
                  <a:pt x="555" y="304"/>
                  <a:pt x="465" y="398"/>
                </a:cubicBezTo>
                <a:cubicBezTo>
                  <a:pt x="375" y="492"/>
                  <a:pt x="320" y="618"/>
                  <a:pt x="320" y="758"/>
                </a:cubicBezTo>
                <a:cubicBezTo>
                  <a:pt x="320" y="800"/>
                  <a:pt x="325" y="841"/>
                  <a:pt x="334" y="880"/>
                </a:cubicBezTo>
                <a:cubicBezTo>
                  <a:pt x="344" y="920"/>
                  <a:pt x="358" y="958"/>
                  <a:pt x="376" y="9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333"/>
          </a:p>
        </p:txBody>
      </p:sp>
    </p:spTree>
    <p:extLst>
      <p:ext uri="{BB962C8B-B14F-4D97-AF65-F5344CB8AC3E}">
        <p14:creationId xmlns:p14="http://schemas.microsoft.com/office/powerpoint/2010/main" val="1375596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024D9E-46F1-4E35-9CCB-2D74372B7B03}"/>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4225C20B-9CAF-4291-B06C-1EA609F194D9}"/>
              </a:ext>
            </a:extLst>
          </p:cNvPr>
          <p:cNvSpPr>
            <a:spLocks noGrp="1"/>
          </p:cNvSpPr>
          <p:nvPr>
            <p:ph type="ftr" sz="quarter" idx="15"/>
          </p:nvPr>
        </p:nvSpPr>
        <p:spPr/>
        <p:txBody>
          <a:bodyPr/>
          <a:lstStyle/>
          <a:p>
            <a:r>
              <a:rPr lang="pt-BR" dirty="0"/>
              <a:t>U&amp;A: Výzkum trhu placené TV v ČR 2019</a:t>
            </a:r>
            <a:endParaRPr lang="en-US" dirty="0"/>
          </a:p>
        </p:txBody>
      </p:sp>
      <p:sp>
        <p:nvSpPr>
          <p:cNvPr id="4" name="Slide Number Placeholder 3">
            <a:extLst>
              <a:ext uri="{FF2B5EF4-FFF2-40B4-BE49-F238E27FC236}">
                <a16:creationId xmlns:a16="http://schemas.microsoft.com/office/drawing/2014/main" id="{E11D7881-7DA9-4CC3-BB24-812FA931B4A0}"/>
              </a:ext>
            </a:extLst>
          </p:cNvPr>
          <p:cNvSpPr>
            <a:spLocks noGrp="1"/>
          </p:cNvSpPr>
          <p:nvPr>
            <p:ph type="sldNum" sz="quarter" idx="16"/>
          </p:nvPr>
        </p:nvSpPr>
        <p:spPr/>
        <p:txBody>
          <a:bodyPr/>
          <a:lstStyle/>
          <a:p>
            <a:fld id="{5F3E29E4-0979-4FCA-B4C5-5FC6044C982A}" type="slidenum">
              <a:rPr lang="en-US" smtClean="0"/>
              <a:t>27</a:t>
            </a:fld>
            <a:endParaRPr lang="en-US"/>
          </a:p>
        </p:txBody>
      </p:sp>
      <p:sp>
        <p:nvSpPr>
          <p:cNvPr id="5" name="Title 4">
            <a:extLst>
              <a:ext uri="{FF2B5EF4-FFF2-40B4-BE49-F238E27FC236}">
                <a16:creationId xmlns:a16="http://schemas.microsoft.com/office/drawing/2014/main" id="{3E8AC7B0-D199-4370-86DF-7F16C43C0D31}"/>
              </a:ext>
            </a:extLst>
          </p:cNvPr>
          <p:cNvSpPr>
            <a:spLocks noGrp="1"/>
          </p:cNvSpPr>
          <p:nvPr>
            <p:ph type="title"/>
          </p:nvPr>
        </p:nvSpPr>
        <p:spPr/>
        <p:txBody>
          <a:bodyPr/>
          <a:lstStyle/>
          <a:p>
            <a:r>
              <a:rPr lang="cs-CZ" dirty="0"/>
              <a:t>Placená TV vs. TV zdarma</a:t>
            </a:r>
          </a:p>
        </p:txBody>
      </p:sp>
      <p:graphicFrame>
        <p:nvGraphicFramePr>
          <p:cNvPr id="12" name="Content Placeholder 11">
            <a:extLst>
              <a:ext uri="{FF2B5EF4-FFF2-40B4-BE49-F238E27FC236}">
                <a16:creationId xmlns:a16="http://schemas.microsoft.com/office/drawing/2014/main" id="{EBB08AA4-2F0C-4622-B3F2-07127F2A63E0}"/>
              </a:ext>
            </a:extLst>
          </p:cNvPr>
          <p:cNvGraphicFramePr>
            <a:graphicFrameLocks noGrp="1"/>
          </p:cNvGraphicFramePr>
          <p:nvPr>
            <p:ph idx="1"/>
            <p:extLst>
              <p:ext uri="{D42A27DB-BD31-4B8C-83A1-F6EECF244321}">
                <p14:modId xmlns:p14="http://schemas.microsoft.com/office/powerpoint/2010/main" val="2273148948"/>
              </p:ext>
            </p:extLst>
          </p:nvPr>
        </p:nvGraphicFramePr>
        <p:xfrm>
          <a:off x="-1" y="2288936"/>
          <a:ext cx="11186670" cy="356657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8">
            <a:extLst>
              <a:ext uri="{FF2B5EF4-FFF2-40B4-BE49-F238E27FC236}">
                <a16:creationId xmlns:a16="http://schemas.microsoft.com/office/drawing/2014/main" id="{7328B38E-090B-499A-9B9C-E7632DED1526}"/>
              </a:ext>
            </a:extLst>
          </p:cNvPr>
          <p:cNvSpPr>
            <a:spLocks noGrp="1"/>
          </p:cNvSpPr>
          <p:nvPr>
            <p:ph type="body" sz="quarter" idx="18"/>
          </p:nvPr>
        </p:nvSpPr>
        <p:spPr/>
        <p:txBody>
          <a:bodyPr/>
          <a:lstStyle/>
          <a:p>
            <a:r>
              <a:rPr lang="cs-CZ" b="1" dirty="0"/>
              <a:t>A01. </a:t>
            </a:r>
            <a:r>
              <a:rPr lang="cs-CZ" dirty="0"/>
              <a:t>Využíváte v současnosti ve Vaší domácnosti televizi? Pokud ano, jakým způsobem přijímáte televizní signál? </a:t>
            </a:r>
          </a:p>
          <a:p>
            <a:r>
              <a:rPr lang="cs-CZ" b="1" dirty="0"/>
              <a:t>V % | Báze: </a:t>
            </a:r>
            <a:r>
              <a:rPr lang="cs-CZ" dirty="0"/>
              <a:t>všichni respondenti; </a:t>
            </a:r>
            <a:r>
              <a:rPr lang="cs-CZ" b="1" dirty="0"/>
              <a:t>n=1000 </a:t>
            </a:r>
            <a:r>
              <a:rPr lang="cs-CZ" dirty="0"/>
              <a:t>| </a:t>
            </a:r>
            <a:r>
              <a:rPr lang="cs-CZ" b="1" dirty="0"/>
              <a:t>Řazeno dle</a:t>
            </a:r>
            <a:r>
              <a:rPr lang="cs-CZ" dirty="0"/>
              <a:t>: frekvence 2019</a:t>
            </a:r>
          </a:p>
        </p:txBody>
      </p:sp>
      <p:sp>
        <p:nvSpPr>
          <p:cNvPr id="13" name="Zástupný obsah 10">
            <a:extLst>
              <a:ext uri="{FF2B5EF4-FFF2-40B4-BE49-F238E27FC236}">
                <a16:creationId xmlns:a16="http://schemas.microsoft.com/office/drawing/2014/main" id="{2A63FC90-236C-4B95-A0A6-2CE7CC382B68}"/>
              </a:ext>
            </a:extLst>
          </p:cNvPr>
          <p:cNvSpPr txBox="1">
            <a:spLocks/>
          </p:cNvSpPr>
          <p:nvPr/>
        </p:nvSpPr>
        <p:spPr>
          <a:xfrm>
            <a:off x="1074738" y="1629617"/>
            <a:ext cx="10759931" cy="987747"/>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Navzdory dominanci terestrického vysílání využívá téměř identicky k roku 2017 nějakou formu placené televize 62 % populace. Do vesmíru placené TV se nově dostává možnost nakupovat přístup do online knihoven jako je Netflix a HBO GO, podíl lidí, kteří tento přístup využívají jako svůj hlavní je však dosud minimální. Naprostá většina objednává přístup do videoték jako doplněk ke konvenční službě placené TV.</a:t>
            </a:r>
          </a:p>
        </p:txBody>
      </p:sp>
      <p:sp>
        <p:nvSpPr>
          <p:cNvPr id="14" name="Obdélník 9">
            <a:extLst>
              <a:ext uri="{FF2B5EF4-FFF2-40B4-BE49-F238E27FC236}">
                <a16:creationId xmlns:a16="http://schemas.microsoft.com/office/drawing/2014/main" id="{B791B692-731F-4B86-B147-53E23670ABC3}"/>
              </a:ext>
            </a:extLst>
          </p:cNvPr>
          <p:cNvSpPr/>
          <p:nvPr/>
        </p:nvSpPr>
        <p:spPr>
          <a:xfrm>
            <a:off x="746050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délník 15">
            <a:extLst>
              <a:ext uri="{FF2B5EF4-FFF2-40B4-BE49-F238E27FC236}">
                <a16:creationId xmlns:a16="http://schemas.microsoft.com/office/drawing/2014/main" id="{7809290B-4618-4D68-821B-BF0DDC8005A9}"/>
              </a:ext>
            </a:extLst>
          </p:cNvPr>
          <p:cNvSpPr/>
          <p:nvPr/>
        </p:nvSpPr>
        <p:spPr>
          <a:xfrm>
            <a:off x="751943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ovéPole 16">
            <a:extLst>
              <a:ext uri="{FF2B5EF4-FFF2-40B4-BE49-F238E27FC236}">
                <a16:creationId xmlns:a16="http://schemas.microsoft.com/office/drawing/2014/main" id="{1726B131-A2EA-4365-B0FB-BE9263B03E50}"/>
              </a:ext>
            </a:extLst>
          </p:cNvPr>
          <p:cNvSpPr txBox="1"/>
          <p:nvPr/>
        </p:nvSpPr>
        <p:spPr>
          <a:xfrm>
            <a:off x="7766247" y="6138388"/>
            <a:ext cx="2686435"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spTree>
    <p:extLst>
      <p:ext uri="{BB962C8B-B14F-4D97-AF65-F5344CB8AC3E}">
        <p14:creationId xmlns:p14="http://schemas.microsoft.com/office/powerpoint/2010/main" val="2553131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pl-PL" dirty="0"/>
              <a:t>Informovanost o přechodu na DVB-T2 a reakce na něj</a:t>
            </a:r>
            <a:endParaRPr lang="cs-CZ" dirty="0"/>
          </a:p>
        </p:txBody>
      </p:sp>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28</a:t>
            </a:fld>
            <a:endParaRPr lang="en-US"/>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DBVT1. </a:t>
            </a:r>
            <a:r>
              <a:rPr lang="cs-CZ" dirty="0"/>
              <a:t>Zaznamenal/a jste zprávu, že současný standard pozemního vysílání DVB-T bude v letech 2018-2021 nahrazen formátem DVB-T2? </a:t>
            </a:r>
          </a:p>
          <a:p>
            <a:r>
              <a:rPr lang="cs-CZ" b="1" dirty="0"/>
              <a:t>DBVT2. </a:t>
            </a:r>
            <a:r>
              <a:rPr lang="cs-CZ" dirty="0"/>
              <a:t>S přechodem na formát DVB-T2 jsou spojené náklady na pořízení nové televize či set top boxu. Jak budete takovouto situaci pravděpodobně řešit? </a:t>
            </a:r>
          </a:p>
          <a:p>
            <a:r>
              <a:rPr lang="cs-CZ" b="1" dirty="0"/>
              <a:t>V % | Báze: </a:t>
            </a:r>
            <a:r>
              <a:rPr lang="cs-CZ" dirty="0"/>
              <a:t>využívá terestrický příjem signálu TV </a:t>
            </a:r>
            <a:r>
              <a:rPr lang="cs-CZ" b="1" dirty="0"/>
              <a:t>| </a:t>
            </a:r>
            <a:r>
              <a:rPr lang="cs-CZ" dirty="0"/>
              <a:t>* letos nově dotazovaná položka</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02332"/>
            <a:ext cx="10309123" cy="617328"/>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O přechodu na DVB-T2 ví nyní téměř všichni uživatelé terestrického vysílání. K přechodu na placenou televizi potažmo zachování jen placené televize změna standardu motivuje nadále 16 %, tedy menšinu. Téměř polovina uživatelů se standardu DVB-T2 již přizpůsobila, necelá třetina je připravena to udělat v blízké době.</a:t>
            </a:r>
          </a:p>
        </p:txBody>
      </p:sp>
      <p:graphicFrame>
        <p:nvGraphicFramePr>
          <p:cNvPr id="13" name="Content Placeholder 11">
            <a:extLst>
              <a:ext uri="{FF2B5EF4-FFF2-40B4-BE49-F238E27FC236}">
                <a16:creationId xmlns:a16="http://schemas.microsoft.com/office/drawing/2014/main" id="{79686C5B-15D3-4454-87FE-D3CD7C897AE8}"/>
              </a:ext>
            </a:extLst>
          </p:cNvPr>
          <p:cNvGraphicFramePr>
            <a:graphicFrameLocks noGrp="1"/>
          </p:cNvGraphicFramePr>
          <p:nvPr>
            <p:ph idx="1"/>
            <p:extLst/>
          </p:nvPr>
        </p:nvGraphicFramePr>
        <p:xfrm>
          <a:off x="704675" y="1936599"/>
          <a:ext cx="3137483" cy="40893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ontent Placeholder 11">
            <a:extLst>
              <a:ext uri="{FF2B5EF4-FFF2-40B4-BE49-F238E27FC236}">
                <a16:creationId xmlns:a16="http://schemas.microsoft.com/office/drawing/2014/main" id="{618709ED-550C-4731-B538-B1675EFA59F2}"/>
              </a:ext>
            </a:extLst>
          </p:cNvPr>
          <p:cNvGraphicFramePr>
            <a:graphicFrameLocks/>
          </p:cNvGraphicFramePr>
          <p:nvPr>
            <p:extLst>
              <p:ext uri="{D42A27DB-BD31-4B8C-83A1-F6EECF244321}">
                <p14:modId xmlns:p14="http://schemas.microsoft.com/office/powerpoint/2010/main" val="2590623768"/>
              </p:ext>
            </p:extLst>
          </p:nvPr>
        </p:nvGraphicFramePr>
        <p:xfrm>
          <a:off x="4077050" y="1938857"/>
          <a:ext cx="7521340" cy="4089372"/>
        </p:xfrm>
        <a:graphic>
          <a:graphicData uri="http://schemas.openxmlformats.org/drawingml/2006/chart">
            <c:chart xmlns:c="http://schemas.openxmlformats.org/drawingml/2006/chart" xmlns:r="http://schemas.openxmlformats.org/officeDocument/2006/relationships" r:id="rId4"/>
          </a:graphicData>
        </a:graphic>
      </p:graphicFrame>
      <p:sp>
        <p:nvSpPr>
          <p:cNvPr id="22" name="Speech Bubble: Rectangle 21">
            <a:extLst>
              <a:ext uri="{FF2B5EF4-FFF2-40B4-BE49-F238E27FC236}">
                <a16:creationId xmlns:a16="http://schemas.microsoft.com/office/drawing/2014/main" id="{764097D8-BEDC-478E-95DB-F6EB65910C07}"/>
              </a:ext>
            </a:extLst>
          </p:cNvPr>
          <p:cNvSpPr/>
          <p:nvPr/>
        </p:nvSpPr>
        <p:spPr>
          <a:xfrm>
            <a:off x="8139889" y="2229819"/>
            <a:ext cx="3458501" cy="932034"/>
          </a:xfrm>
          <a:prstGeom prst="wedgeRectCallout">
            <a:avLst>
              <a:gd name="adj1" fmla="val 2165"/>
              <a:gd name="adj2" fmla="val 7309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Pořízení placené TV v reakci na změnu standardu častěji zvažují mladí (18-29 let) a domácnosti s čistým měsíčním příjmem nad 40 tis. Kč.</a:t>
            </a:r>
          </a:p>
        </p:txBody>
      </p:sp>
      <p:sp>
        <p:nvSpPr>
          <p:cNvPr id="23" name="Freeform 106">
            <a:extLst>
              <a:ext uri="{FF2B5EF4-FFF2-40B4-BE49-F238E27FC236}">
                <a16:creationId xmlns:a16="http://schemas.microsoft.com/office/drawing/2014/main" id="{588F395F-A1A4-4433-9286-E2C08B2E2519}"/>
              </a:ext>
            </a:extLst>
          </p:cNvPr>
          <p:cNvSpPr>
            <a:spLocks noChangeAspect="1"/>
          </p:cNvSpPr>
          <p:nvPr>
            <p:custDataLst>
              <p:tags r:id="rId1"/>
            </p:custDataLst>
          </p:nvPr>
        </p:nvSpPr>
        <p:spPr bwMode="auto">
          <a:xfrm>
            <a:off x="8319922" y="2428890"/>
            <a:ext cx="429472" cy="533892"/>
          </a:xfrm>
          <a:custGeom>
            <a:avLst/>
            <a:gdLst>
              <a:gd name="T0" fmla="*/ 335 w 1680"/>
              <a:gd name="T1" fmla="*/ 632 h 2089"/>
              <a:gd name="T2" fmla="*/ 320 w 1680"/>
              <a:gd name="T3" fmla="*/ 392 h 2089"/>
              <a:gd name="T4" fmla="*/ 324 w 1680"/>
              <a:gd name="T5" fmla="*/ 322 h 2089"/>
              <a:gd name="T6" fmla="*/ 472 w 1680"/>
              <a:gd name="T7" fmla="*/ 87 h 2089"/>
              <a:gd name="T8" fmla="*/ 738 w 1680"/>
              <a:gd name="T9" fmla="*/ 1 h 2089"/>
              <a:gd name="T10" fmla="*/ 953 w 1680"/>
              <a:gd name="T11" fmla="*/ 56 h 2089"/>
              <a:gd name="T12" fmla="*/ 1062 w 1680"/>
              <a:gd name="T13" fmla="*/ 42 h 2089"/>
              <a:gd name="T14" fmla="*/ 1329 w 1680"/>
              <a:gd name="T15" fmla="*/ 239 h 2089"/>
              <a:gd name="T16" fmla="*/ 1360 w 1680"/>
              <a:gd name="T17" fmla="*/ 389 h 2089"/>
              <a:gd name="T18" fmla="*/ 1344 w 1680"/>
              <a:gd name="T19" fmla="*/ 632 h 2089"/>
              <a:gd name="T20" fmla="*/ 1259 w 1680"/>
              <a:gd name="T21" fmla="*/ 871 h 2089"/>
              <a:gd name="T22" fmla="*/ 1120 w 1680"/>
              <a:gd name="T23" fmla="*/ 1145 h 2089"/>
              <a:gd name="T24" fmla="*/ 1132 w 1680"/>
              <a:gd name="T25" fmla="*/ 1253 h 2089"/>
              <a:gd name="T26" fmla="*/ 1178 w 1680"/>
              <a:gd name="T27" fmla="*/ 1334 h 2089"/>
              <a:gd name="T28" fmla="*/ 1305 w 1680"/>
              <a:gd name="T29" fmla="*/ 1388 h 2089"/>
              <a:gd name="T30" fmla="*/ 1541 w 1680"/>
              <a:gd name="T31" fmla="*/ 1496 h 2089"/>
              <a:gd name="T32" fmla="*/ 1642 w 1680"/>
              <a:gd name="T33" fmla="*/ 1651 h 2089"/>
              <a:gd name="T34" fmla="*/ 1680 w 1680"/>
              <a:gd name="T35" fmla="*/ 1841 h 2089"/>
              <a:gd name="T36" fmla="*/ 1438 w 1680"/>
              <a:gd name="T37" fmla="*/ 2026 h 2089"/>
              <a:gd name="T38" fmla="*/ 840 w 1680"/>
              <a:gd name="T39" fmla="*/ 2089 h 2089"/>
              <a:gd name="T40" fmla="*/ 242 w 1680"/>
              <a:gd name="T41" fmla="*/ 2026 h 2089"/>
              <a:gd name="T42" fmla="*/ 0 w 1680"/>
              <a:gd name="T43" fmla="*/ 1841 h 2089"/>
              <a:gd name="T44" fmla="*/ 37 w 1680"/>
              <a:gd name="T45" fmla="*/ 1651 h 2089"/>
              <a:gd name="T46" fmla="*/ 138 w 1680"/>
              <a:gd name="T47" fmla="*/ 1496 h 2089"/>
              <a:gd name="T48" fmla="*/ 374 w 1680"/>
              <a:gd name="T49" fmla="*/ 1388 h 2089"/>
              <a:gd name="T50" fmla="*/ 500 w 1680"/>
              <a:gd name="T51" fmla="*/ 1334 h 2089"/>
              <a:gd name="T52" fmla="*/ 547 w 1680"/>
              <a:gd name="T53" fmla="*/ 1254 h 2089"/>
              <a:gd name="T54" fmla="*/ 560 w 1680"/>
              <a:gd name="T55" fmla="*/ 1145 h 2089"/>
              <a:gd name="T56" fmla="*/ 420 w 1680"/>
              <a:gd name="T57" fmla="*/ 871 h 2089"/>
              <a:gd name="T58" fmla="*/ 335 w 1680"/>
              <a:gd name="T59" fmla="*/ 632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0" h="2089">
                <a:moveTo>
                  <a:pt x="335" y="632"/>
                </a:moveTo>
                <a:cubicBezTo>
                  <a:pt x="320" y="392"/>
                  <a:pt x="320" y="392"/>
                  <a:pt x="320" y="392"/>
                </a:cubicBezTo>
                <a:cubicBezTo>
                  <a:pt x="318" y="371"/>
                  <a:pt x="321" y="343"/>
                  <a:pt x="324" y="322"/>
                </a:cubicBezTo>
                <a:cubicBezTo>
                  <a:pt x="340" y="222"/>
                  <a:pt x="396" y="142"/>
                  <a:pt x="472" y="87"/>
                </a:cubicBezTo>
                <a:cubicBezTo>
                  <a:pt x="546" y="33"/>
                  <a:pt x="641" y="3"/>
                  <a:pt x="738" y="1"/>
                </a:cubicBezTo>
                <a:cubicBezTo>
                  <a:pt x="819" y="0"/>
                  <a:pt x="884" y="13"/>
                  <a:pt x="953" y="56"/>
                </a:cubicBezTo>
                <a:cubicBezTo>
                  <a:pt x="989" y="42"/>
                  <a:pt x="1026" y="38"/>
                  <a:pt x="1062" y="42"/>
                </a:cubicBezTo>
                <a:cubicBezTo>
                  <a:pt x="1176" y="52"/>
                  <a:pt x="1280" y="138"/>
                  <a:pt x="1329" y="239"/>
                </a:cubicBezTo>
                <a:cubicBezTo>
                  <a:pt x="1352" y="286"/>
                  <a:pt x="1364" y="338"/>
                  <a:pt x="1360" y="389"/>
                </a:cubicBezTo>
                <a:cubicBezTo>
                  <a:pt x="1344" y="632"/>
                  <a:pt x="1344" y="632"/>
                  <a:pt x="1344" y="632"/>
                </a:cubicBezTo>
                <a:cubicBezTo>
                  <a:pt x="1366" y="719"/>
                  <a:pt x="1338" y="822"/>
                  <a:pt x="1259" y="871"/>
                </a:cubicBezTo>
                <a:cubicBezTo>
                  <a:pt x="1232" y="959"/>
                  <a:pt x="1182" y="1076"/>
                  <a:pt x="1120" y="1145"/>
                </a:cubicBezTo>
                <a:cubicBezTo>
                  <a:pt x="1121" y="1178"/>
                  <a:pt x="1124" y="1217"/>
                  <a:pt x="1132" y="1253"/>
                </a:cubicBezTo>
                <a:cubicBezTo>
                  <a:pt x="1140" y="1288"/>
                  <a:pt x="1154" y="1319"/>
                  <a:pt x="1178" y="1334"/>
                </a:cubicBezTo>
                <a:cubicBezTo>
                  <a:pt x="1228" y="1360"/>
                  <a:pt x="1250" y="1371"/>
                  <a:pt x="1305" y="1388"/>
                </a:cubicBezTo>
                <a:cubicBezTo>
                  <a:pt x="1379" y="1410"/>
                  <a:pt x="1490" y="1446"/>
                  <a:pt x="1541" y="1496"/>
                </a:cubicBezTo>
                <a:cubicBezTo>
                  <a:pt x="1585" y="1539"/>
                  <a:pt x="1619" y="1593"/>
                  <a:pt x="1642" y="1651"/>
                </a:cubicBezTo>
                <a:cubicBezTo>
                  <a:pt x="1667" y="1712"/>
                  <a:pt x="1680" y="1778"/>
                  <a:pt x="1680" y="1841"/>
                </a:cubicBezTo>
                <a:cubicBezTo>
                  <a:pt x="1680" y="1931"/>
                  <a:pt x="1578" y="1989"/>
                  <a:pt x="1438" y="2026"/>
                </a:cubicBezTo>
                <a:cubicBezTo>
                  <a:pt x="1252" y="2074"/>
                  <a:pt x="992" y="2089"/>
                  <a:pt x="840" y="2089"/>
                </a:cubicBezTo>
                <a:cubicBezTo>
                  <a:pt x="687" y="2089"/>
                  <a:pt x="428" y="2074"/>
                  <a:pt x="242" y="2026"/>
                </a:cubicBezTo>
                <a:cubicBezTo>
                  <a:pt x="101" y="1989"/>
                  <a:pt x="0" y="1931"/>
                  <a:pt x="0" y="1841"/>
                </a:cubicBezTo>
                <a:cubicBezTo>
                  <a:pt x="0" y="1778"/>
                  <a:pt x="12" y="1712"/>
                  <a:pt x="37" y="1651"/>
                </a:cubicBezTo>
                <a:cubicBezTo>
                  <a:pt x="60" y="1593"/>
                  <a:pt x="94" y="1539"/>
                  <a:pt x="138" y="1496"/>
                </a:cubicBezTo>
                <a:cubicBezTo>
                  <a:pt x="190" y="1446"/>
                  <a:pt x="300" y="1410"/>
                  <a:pt x="374" y="1388"/>
                </a:cubicBezTo>
                <a:cubicBezTo>
                  <a:pt x="425" y="1372"/>
                  <a:pt x="454" y="1361"/>
                  <a:pt x="500" y="1334"/>
                </a:cubicBezTo>
                <a:cubicBezTo>
                  <a:pt x="523" y="1321"/>
                  <a:pt x="538" y="1290"/>
                  <a:pt x="547" y="1254"/>
                </a:cubicBezTo>
                <a:cubicBezTo>
                  <a:pt x="555" y="1216"/>
                  <a:pt x="559" y="1183"/>
                  <a:pt x="560" y="1145"/>
                </a:cubicBezTo>
                <a:cubicBezTo>
                  <a:pt x="498" y="1076"/>
                  <a:pt x="447" y="959"/>
                  <a:pt x="420" y="871"/>
                </a:cubicBezTo>
                <a:cubicBezTo>
                  <a:pt x="342" y="822"/>
                  <a:pt x="313" y="719"/>
                  <a:pt x="335" y="632"/>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grpSp>
        <p:nvGrpSpPr>
          <p:cNvPr id="25" name="Group 24">
            <a:extLst>
              <a:ext uri="{FF2B5EF4-FFF2-40B4-BE49-F238E27FC236}">
                <a16:creationId xmlns:a16="http://schemas.microsoft.com/office/drawing/2014/main" id="{8B578ECE-FFF0-4978-9B1A-D26016727CC6}"/>
              </a:ext>
            </a:extLst>
          </p:cNvPr>
          <p:cNvGrpSpPr/>
          <p:nvPr/>
        </p:nvGrpSpPr>
        <p:grpSpPr>
          <a:xfrm>
            <a:off x="9306081" y="6138388"/>
            <a:ext cx="1440219" cy="461665"/>
            <a:chOff x="9306081" y="6138388"/>
            <a:chExt cx="1440219" cy="461665"/>
          </a:xfrm>
        </p:grpSpPr>
        <p:sp>
          <p:nvSpPr>
            <p:cNvPr id="26" name="Obdélník 9">
              <a:extLst>
                <a:ext uri="{FF2B5EF4-FFF2-40B4-BE49-F238E27FC236}">
                  <a16:creationId xmlns:a16="http://schemas.microsoft.com/office/drawing/2014/main" id="{A204A0CD-2926-43AD-B731-5631ED16AA94}"/>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bdélník 15">
              <a:extLst>
                <a:ext uri="{FF2B5EF4-FFF2-40B4-BE49-F238E27FC236}">
                  <a16:creationId xmlns:a16="http://schemas.microsoft.com/office/drawing/2014/main" id="{B084F8B8-C20A-40BA-A91D-7FFDD0C27E0C}"/>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ovéPole 16">
              <a:extLst>
                <a:ext uri="{FF2B5EF4-FFF2-40B4-BE49-F238E27FC236}">
                  <a16:creationId xmlns:a16="http://schemas.microsoft.com/office/drawing/2014/main" id="{B709FBA7-D895-4CFC-BE76-FD2D355D1D8F}"/>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grpSp>
    </p:spTree>
    <p:extLst>
      <p:ext uri="{BB962C8B-B14F-4D97-AF65-F5344CB8AC3E}">
        <p14:creationId xmlns:p14="http://schemas.microsoft.com/office/powerpoint/2010/main" val="3042198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obrázku 7" descr="Obsah obrázku přenosný počítač, vsedě, osoba, interiér&#10;&#10;Popis byl vytvořen automaticky">
            <a:extLst>
              <a:ext uri="{FF2B5EF4-FFF2-40B4-BE49-F238E27FC236}">
                <a16:creationId xmlns:a16="http://schemas.microsoft.com/office/drawing/2014/main" id="{F9F710CA-8E39-494C-9B27-5F1B54C61FCC}"/>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122" r="7122"/>
          <a:stretch>
            <a:fillRect/>
          </a:stretch>
        </p:blipFill>
        <p:spPr/>
      </p:pic>
      <p:sp>
        <p:nvSpPr>
          <p:cNvPr id="3" name="Zástupný symbol pro datum 2">
            <a:extLst>
              <a:ext uri="{FF2B5EF4-FFF2-40B4-BE49-F238E27FC236}">
                <a16:creationId xmlns:a16="http://schemas.microsoft.com/office/drawing/2014/main" id="{C843B48F-0549-4B80-8A38-D19F1A7FEE05}"/>
              </a:ext>
            </a:extLst>
          </p:cNvPr>
          <p:cNvSpPr>
            <a:spLocks noGrp="1"/>
          </p:cNvSpPr>
          <p:nvPr>
            <p:ph type="dt" sz="half" idx="14"/>
          </p:nvPr>
        </p:nvSpPr>
        <p:spPr/>
        <p:txBody>
          <a:bodyPr/>
          <a:lstStyle/>
          <a:p>
            <a:r>
              <a:rPr lang="cs-CZ"/>
              <a:t>18. 11. 2019</a:t>
            </a:r>
            <a:endParaRPr lang="en-US"/>
          </a:p>
        </p:txBody>
      </p:sp>
      <p:sp>
        <p:nvSpPr>
          <p:cNvPr id="4" name="Zástupný symbol pro zápatí 3">
            <a:extLst>
              <a:ext uri="{FF2B5EF4-FFF2-40B4-BE49-F238E27FC236}">
                <a16:creationId xmlns:a16="http://schemas.microsoft.com/office/drawing/2014/main" id="{008FC066-2B1B-404A-A432-EC4FB3372C9D}"/>
              </a:ext>
            </a:extLst>
          </p:cNvPr>
          <p:cNvSpPr>
            <a:spLocks noGrp="1"/>
          </p:cNvSpPr>
          <p:nvPr>
            <p:ph type="ftr" sz="quarter" idx="15"/>
          </p:nvPr>
        </p:nvSpPr>
        <p:spPr/>
        <p:txBody>
          <a:bodyPr/>
          <a:lstStyle/>
          <a:p>
            <a:r>
              <a:rPr lang="pt-BR"/>
              <a:t>U&amp;A: Výzkum trhu placené TV v ČR 2019</a:t>
            </a:r>
            <a:endParaRPr lang="en-US" dirty="0"/>
          </a:p>
        </p:txBody>
      </p:sp>
      <p:sp>
        <p:nvSpPr>
          <p:cNvPr id="5" name="Zástupný symbol pro číslo snímku 4">
            <a:extLst>
              <a:ext uri="{FF2B5EF4-FFF2-40B4-BE49-F238E27FC236}">
                <a16:creationId xmlns:a16="http://schemas.microsoft.com/office/drawing/2014/main" id="{F24830BD-F4F0-415D-977A-A1165EDEC4AC}"/>
              </a:ext>
            </a:extLst>
          </p:cNvPr>
          <p:cNvSpPr>
            <a:spLocks noGrp="1"/>
          </p:cNvSpPr>
          <p:nvPr>
            <p:ph type="sldNum" sz="quarter" idx="16"/>
          </p:nvPr>
        </p:nvSpPr>
        <p:spPr/>
        <p:txBody>
          <a:bodyPr/>
          <a:lstStyle/>
          <a:p>
            <a:fld id="{5F3E29E4-0979-4FCA-B4C5-5FC6044C982A}" type="slidenum">
              <a:rPr lang="en-US" smtClean="0"/>
              <a:pPr/>
              <a:t>29</a:t>
            </a:fld>
            <a:endParaRPr lang="en-US"/>
          </a:p>
        </p:txBody>
      </p:sp>
      <p:sp>
        <p:nvSpPr>
          <p:cNvPr id="6" name="Nadpis 5">
            <a:extLst>
              <a:ext uri="{FF2B5EF4-FFF2-40B4-BE49-F238E27FC236}">
                <a16:creationId xmlns:a16="http://schemas.microsoft.com/office/drawing/2014/main" id="{6AB407AA-2079-4837-B092-BD5E647B066F}"/>
              </a:ext>
            </a:extLst>
          </p:cNvPr>
          <p:cNvSpPr>
            <a:spLocks noGrp="1"/>
          </p:cNvSpPr>
          <p:nvPr>
            <p:ph type="title"/>
          </p:nvPr>
        </p:nvSpPr>
        <p:spPr>
          <a:xfrm>
            <a:off x="8422547" y="2416029"/>
            <a:ext cx="3397977" cy="2596239"/>
          </a:xfrm>
        </p:spPr>
        <p:txBody>
          <a:bodyPr/>
          <a:lstStyle/>
          <a:p>
            <a:r>
              <a:rPr lang="cs-CZ" dirty="0"/>
              <a:t>Znalost poskytovatelů placené TV, klientství</a:t>
            </a:r>
            <a:endParaRPr lang="en-GB" dirty="0"/>
          </a:p>
        </p:txBody>
      </p:sp>
    </p:spTree>
    <p:extLst>
      <p:ext uri="{BB962C8B-B14F-4D97-AF65-F5344CB8AC3E}">
        <p14:creationId xmlns:p14="http://schemas.microsoft.com/office/powerpoint/2010/main" val="608865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4"/>
          </p:nvPr>
        </p:nvSpPr>
        <p:spPr/>
        <p:txBody>
          <a:bodyPr/>
          <a:lstStyle/>
          <a:p>
            <a:r>
              <a:rPr lang="cs-CZ"/>
              <a:t>18. 11. 2019</a:t>
            </a:r>
            <a:endParaRPr lang="en-US"/>
          </a:p>
        </p:txBody>
      </p:sp>
      <p:sp>
        <p:nvSpPr>
          <p:cNvPr id="3" name="Footer Placeholder 2"/>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p:cNvSpPr>
            <a:spLocks noGrp="1"/>
          </p:cNvSpPr>
          <p:nvPr>
            <p:ph type="sldNum" sz="quarter" idx="16"/>
          </p:nvPr>
        </p:nvSpPr>
        <p:spPr/>
        <p:txBody>
          <a:bodyPr/>
          <a:lstStyle/>
          <a:p>
            <a:fld id="{5F3E29E4-0979-4FCA-B4C5-5FC6044C982A}" type="slidenum">
              <a:rPr lang="en-US" smtClean="0"/>
              <a:t>3</a:t>
            </a:fld>
            <a:endParaRPr lang="en-US"/>
          </a:p>
        </p:txBody>
      </p:sp>
      <p:sp>
        <p:nvSpPr>
          <p:cNvPr id="21" name="Title 20"/>
          <p:cNvSpPr>
            <a:spLocks noGrp="1"/>
          </p:cNvSpPr>
          <p:nvPr>
            <p:ph type="title"/>
          </p:nvPr>
        </p:nvSpPr>
        <p:spPr>
          <a:xfrm>
            <a:off x="1075061" y="288922"/>
            <a:ext cx="7910158" cy="648000"/>
          </a:xfrm>
        </p:spPr>
        <p:txBody>
          <a:bodyPr/>
          <a:lstStyle/>
          <a:p>
            <a:r>
              <a:rPr lang="cs-CZ" dirty="0"/>
              <a:t>Základní údaje o výzkumu</a:t>
            </a:r>
            <a:endParaRPr lang="en-US" dirty="0"/>
          </a:p>
        </p:txBody>
      </p:sp>
      <p:sp>
        <p:nvSpPr>
          <p:cNvPr id="22" name="Rectangle 21">
            <a:extLst>
              <a:ext uri="{FF2B5EF4-FFF2-40B4-BE49-F238E27FC236}">
                <a16:creationId xmlns:a16="http://schemas.microsoft.com/office/drawing/2014/main" id="{56FD6578-C2B1-4BAA-8B27-606FBE1ED01A}"/>
              </a:ext>
            </a:extLst>
          </p:cNvPr>
          <p:cNvSpPr/>
          <p:nvPr/>
        </p:nvSpPr>
        <p:spPr>
          <a:xfrm>
            <a:off x="1017201" y="1848039"/>
            <a:ext cx="4946383"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171450" indent="-171450">
              <a:lnSpc>
                <a:spcPct val="125000"/>
              </a:lnSpc>
              <a:buFont typeface="Arial" panose="020B0604020202020204" pitchFamily="34" charset="0"/>
              <a:buChar char="•"/>
            </a:pPr>
            <a:r>
              <a:rPr lang="cs-CZ" sz="1200" dirty="0">
                <a:solidFill>
                  <a:srgbClr val="414549"/>
                </a:solidFill>
              </a:rPr>
              <a:t>Zmapování trhu placené televize</a:t>
            </a:r>
          </a:p>
          <a:p>
            <a:pPr marL="171450" indent="-171450">
              <a:lnSpc>
                <a:spcPct val="125000"/>
              </a:lnSpc>
              <a:buFont typeface="Arial" panose="020B0604020202020204" pitchFamily="34" charset="0"/>
              <a:buChar char="•"/>
            </a:pPr>
            <a:r>
              <a:rPr lang="cs-CZ" sz="1200" dirty="0">
                <a:solidFill>
                  <a:srgbClr val="414549"/>
                </a:solidFill>
              </a:rPr>
              <a:t>Doplnění a kvantifikace informací získaných z kvalitativního výzkumu</a:t>
            </a:r>
          </a:p>
          <a:p>
            <a:pPr marL="171450" indent="-171450">
              <a:lnSpc>
                <a:spcPct val="125000"/>
              </a:lnSpc>
              <a:buFont typeface="Arial" panose="020B0604020202020204" pitchFamily="34" charset="0"/>
              <a:buChar char="•"/>
            </a:pPr>
            <a:r>
              <a:rPr lang="cs-CZ" sz="1200" dirty="0">
                <a:solidFill>
                  <a:srgbClr val="414549"/>
                </a:solidFill>
              </a:rPr>
              <a:t>Změření posunu na trhu od posledního měření v roce 2017</a:t>
            </a:r>
          </a:p>
          <a:p>
            <a:pPr marL="171450" indent="-171450">
              <a:lnSpc>
                <a:spcPct val="125000"/>
              </a:lnSpc>
              <a:buFont typeface="Arial" panose="020B0604020202020204" pitchFamily="34" charset="0"/>
              <a:buChar char="•"/>
            </a:pPr>
            <a:r>
              <a:rPr lang="cs-CZ" sz="1200" dirty="0">
                <a:solidFill>
                  <a:srgbClr val="414549"/>
                </a:solidFill>
              </a:rPr>
              <a:t>Návrh segmentace (potenciálních) zákazníků</a:t>
            </a:r>
            <a:endParaRPr lang="en-US" sz="1200" dirty="0">
              <a:solidFill>
                <a:srgbClr val="414549"/>
              </a:solidFill>
            </a:endParaRPr>
          </a:p>
        </p:txBody>
      </p:sp>
      <p:sp>
        <p:nvSpPr>
          <p:cNvPr id="27" name="Rectangle 26">
            <a:extLst>
              <a:ext uri="{FF2B5EF4-FFF2-40B4-BE49-F238E27FC236}">
                <a16:creationId xmlns:a16="http://schemas.microsoft.com/office/drawing/2014/main" id="{4CBCB1E1-6AF2-43B2-8766-FECD55D87956}"/>
              </a:ext>
            </a:extLst>
          </p:cNvPr>
          <p:cNvSpPr/>
          <p:nvPr/>
        </p:nvSpPr>
        <p:spPr>
          <a:xfrm>
            <a:off x="1017202" y="1579911"/>
            <a:ext cx="4946382"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600" dirty="0"/>
              <a:t>Cíl výzkumu</a:t>
            </a:r>
          </a:p>
        </p:txBody>
      </p:sp>
      <p:sp>
        <p:nvSpPr>
          <p:cNvPr id="29" name="Rectangle 28">
            <a:extLst>
              <a:ext uri="{FF2B5EF4-FFF2-40B4-BE49-F238E27FC236}">
                <a16:creationId xmlns:a16="http://schemas.microsoft.com/office/drawing/2014/main" id="{5F07BB61-3B35-4E83-99ED-77DD8BD55AE8}"/>
              </a:ext>
            </a:extLst>
          </p:cNvPr>
          <p:cNvSpPr/>
          <p:nvPr/>
        </p:nvSpPr>
        <p:spPr>
          <a:xfrm>
            <a:off x="6222280" y="1848039"/>
            <a:ext cx="1940474"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200" b="1" dirty="0">
                <a:solidFill>
                  <a:srgbClr val="414549"/>
                </a:solidFill>
              </a:rPr>
              <a:t>CAWI / CASI </a:t>
            </a:r>
          </a:p>
          <a:p>
            <a:pPr>
              <a:lnSpc>
                <a:spcPct val="125000"/>
              </a:lnSpc>
            </a:pPr>
            <a:r>
              <a:rPr lang="cs-CZ" sz="1200" dirty="0">
                <a:solidFill>
                  <a:srgbClr val="414549"/>
                </a:solidFill>
              </a:rPr>
              <a:t>online dotazování na panelu GfK Online Klub</a:t>
            </a:r>
          </a:p>
        </p:txBody>
      </p:sp>
      <p:sp>
        <p:nvSpPr>
          <p:cNvPr id="30" name="Rectangle 29">
            <a:extLst>
              <a:ext uri="{FF2B5EF4-FFF2-40B4-BE49-F238E27FC236}">
                <a16:creationId xmlns:a16="http://schemas.microsoft.com/office/drawing/2014/main" id="{9E158E32-F741-4061-94FE-A6073D8F1444}"/>
              </a:ext>
            </a:extLst>
          </p:cNvPr>
          <p:cNvSpPr/>
          <p:nvPr/>
        </p:nvSpPr>
        <p:spPr>
          <a:xfrm>
            <a:off x="6222280" y="1579911"/>
            <a:ext cx="1940474"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en-US" sz="1600" dirty="0" err="1"/>
              <a:t>Metoda</a:t>
            </a:r>
            <a:endParaRPr lang="en-US" sz="1600" dirty="0"/>
          </a:p>
        </p:txBody>
      </p:sp>
      <p:sp>
        <p:nvSpPr>
          <p:cNvPr id="31" name="Rectangle 30">
            <a:extLst>
              <a:ext uri="{FF2B5EF4-FFF2-40B4-BE49-F238E27FC236}">
                <a16:creationId xmlns:a16="http://schemas.microsoft.com/office/drawing/2014/main" id="{AC806FDE-8C9F-4234-A97E-DDDCA1483CC7}"/>
              </a:ext>
            </a:extLst>
          </p:cNvPr>
          <p:cNvSpPr/>
          <p:nvPr/>
        </p:nvSpPr>
        <p:spPr>
          <a:xfrm>
            <a:off x="8421449" y="1848039"/>
            <a:ext cx="3413220"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200" b="1" dirty="0">
                <a:solidFill>
                  <a:srgbClr val="414549"/>
                </a:solidFill>
              </a:rPr>
              <a:t>Kvótní</a:t>
            </a:r>
          </a:p>
          <a:p>
            <a:pPr>
              <a:lnSpc>
                <a:spcPct val="125000"/>
              </a:lnSpc>
            </a:pPr>
            <a:r>
              <a:rPr lang="cs-CZ" sz="1200" dirty="0">
                <a:solidFill>
                  <a:srgbClr val="414549"/>
                </a:solidFill>
              </a:rPr>
              <a:t>Dle pohlaví, věk, vzdělání, velikosti místa bydliště a regionu NUTS3</a:t>
            </a:r>
          </a:p>
        </p:txBody>
      </p:sp>
      <p:sp>
        <p:nvSpPr>
          <p:cNvPr id="32" name="Rectangle 31">
            <a:extLst>
              <a:ext uri="{FF2B5EF4-FFF2-40B4-BE49-F238E27FC236}">
                <a16:creationId xmlns:a16="http://schemas.microsoft.com/office/drawing/2014/main" id="{50CCFEA7-C714-4790-BB2A-16A407E749DD}"/>
              </a:ext>
            </a:extLst>
          </p:cNvPr>
          <p:cNvSpPr/>
          <p:nvPr/>
        </p:nvSpPr>
        <p:spPr>
          <a:xfrm>
            <a:off x="8421449" y="1579911"/>
            <a:ext cx="3413220"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600" dirty="0"/>
              <a:t>Výběr</a:t>
            </a:r>
          </a:p>
        </p:txBody>
      </p:sp>
      <p:sp>
        <p:nvSpPr>
          <p:cNvPr id="33" name="Rectangle 32">
            <a:extLst>
              <a:ext uri="{FF2B5EF4-FFF2-40B4-BE49-F238E27FC236}">
                <a16:creationId xmlns:a16="http://schemas.microsoft.com/office/drawing/2014/main" id="{EAD46ABE-9BBF-43A8-B849-579FAE649C05}"/>
              </a:ext>
            </a:extLst>
          </p:cNvPr>
          <p:cNvSpPr/>
          <p:nvPr/>
        </p:nvSpPr>
        <p:spPr>
          <a:xfrm>
            <a:off x="1017202" y="3501293"/>
            <a:ext cx="2658673"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200" b="1" dirty="0">
                <a:solidFill>
                  <a:srgbClr val="414549"/>
                </a:solidFill>
              </a:rPr>
              <a:t>n=1000</a:t>
            </a:r>
          </a:p>
          <a:p>
            <a:pPr>
              <a:lnSpc>
                <a:spcPct val="125000"/>
              </a:lnSpc>
            </a:pPr>
            <a:r>
              <a:rPr lang="cs-CZ" sz="1200" dirty="0">
                <a:solidFill>
                  <a:srgbClr val="414549"/>
                </a:solidFill>
              </a:rPr>
              <a:t>Reprezentativní struktura cílové populace dle kvótních znaků. Statistická chyba měření je +/- 3,1%.</a:t>
            </a:r>
          </a:p>
        </p:txBody>
      </p:sp>
      <p:sp>
        <p:nvSpPr>
          <p:cNvPr id="34" name="Rectangle 33">
            <a:extLst>
              <a:ext uri="{FF2B5EF4-FFF2-40B4-BE49-F238E27FC236}">
                <a16:creationId xmlns:a16="http://schemas.microsoft.com/office/drawing/2014/main" id="{5460BF66-BA32-48D0-B7F3-C65F4FBAEC64}"/>
              </a:ext>
            </a:extLst>
          </p:cNvPr>
          <p:cNvSpPr/>
          <p:nvPr/>
        </p:nvSpPr>
        <p:spPr>
          <a:xfrm>
            <a:off x="1017202" y="3233165"/>
            <a:ext cx="2658673"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600" dirty="0"/>
              <a:t>Vzorek</a:t>
            </a:r>
            <a:endParaRPr lang="en-US" sz="1600" dirty="0"/>
          </a:p>
        </p:txBody>
      </p:sp>
      <p:sp>
        <p:nvSpPr>
          <p:cNvPr id="39" name="Rectangle 38">
            <a:extLst>
              <a:ext uri="{FF2B5EF4-FFF2-40B4-BE49-F238E27FC236}">
                <a16:creationId xmlns:a16="http://schemas.microsoft.com/office/drawing/2014/main" id="{1C587C55-B057-4D88-8A5D-2665A2D628C1}"/>
              </a:ext>
            </a:extLst>
          </p:cNvPr>
          <p:cNvSpPr/>
          <p:nvPr/>
        </p:nvSpPr>
        <p:spPr>
          <a:xfrm>
            <a:off x="3913048" y="3501293"/>
            <a:ext cx="4249706"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en-US" sz="1200" b="1" dirty="0">
                <a:solidFill>
                  <a:srgbClr val="414549"/>
                </a:solidFill>
              </a:rPr>
              <a:t>Business-to-Consumer (B2C) </a:t>
            </a:r>
          </a:p>
          <a:p>
            <a:pPr>
              <a:lnSpc>
                <a:spcPct val="125000"/>
              </a:lnSpc>
            </a:pPr>
            <a:r>
              <a:rPr lang="cs-CZ" sz="1200" dirty="0">
                <a:solidFill>
                  <a:srgbClr val="414549"/>
                </a:solidFill>
              </a:rPr>
              <a:t>Dospělá populace 18+ let.</a:t>
            </a:r>
          </a:p>
          <a:p>
            <a:pPr>
              <a:lnSpc>
                <a:spcPct val="125000"/>
              </a:lnSpc>
            </a:pPr>
            <a:r>
              <a:rPr lang="cs-CZ" sz="1200" dirty="0">
                <a:solidFill>
                  <a:srgbClr val="414549"/>
                </a:solidFill>
              </a:rPr>
              <a:t>Reportovány jsou i různě definované podskupiny, věnujte prosím pozornost poznámce na každém slidu.</a:t>
            </a:r>
          </a:p>
        </p:txBody>
      </p:sp>
      <p:sp>
        <p:nvSpPr>
          <p:cNvPr id="40" name="Rectangle 39">
            <a:extLst>
              <a:ext uri="{FF2B5EF4-FFF2-40B4-BE49-F238E27FC236}">
                <a16:creationId xmlns:a16="http://schemas.microsoft.com/office/drawing/2014/main" id="{8E886EAE-372C-43B9-948C-04CAB599D53D}"/>
              </a:ext>
            </a:extLst>
          </p:cNvPr>
          <p:cNvSpPr/>
          <p:nvPr/>
        </p:nvSpPr>
        <p:spPr>
          <a:xfrm>
            <a:off x="3913048" y="3233165"/>
            <a:ext cx="4249706"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600" dirty="0"/>
              <a:t>Cílová osoba</a:t>
            </a:r>
          </a:p>
        </p:txBody>
      </p:sp>
      <p:sp>
        <p:nvSpPr>
          <p:cNvPr id="42" name="Rectangle 41">
            <a:extLst>
              <a:ext uri="{FF2B5EF4-FFF2-40B4-BE49-F238E27FC236}">
                <a16:creationId xmlns:a16="http://schemas.microsoft.com/office/drawing/2014/main" id="{4689B7F7-6DE2-43A6-890B-DCFA624BF227}"/>
              </a:ext>
            </a:extLst>
          </p:cNvPr>
          <p:cNvSpPr/>
          <p:nvPr/>
        </p:nvSpPr>
        <p:spPr>
          <a:xfrm>
            <a:off x="8421449" y="3501293"/>
            <a:ext cx="3413220"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200" b="1" dirty="0">
                <a:solidFill>
                  <a:srgbClr val="414549"/>
                </a:solidFill>
              </a:rPr>
              <a:t>Reprezentativní vzorek populace 18+ let </a:t>
            </a:r>
          </a:p>
          <a:p>
            <a:pPr>
              <a:lnSpc>
                <a:spcPct val="125000"/>
              </a:lnSpc>
            </a:pPr>
            <a:r>
              <a:rPr lang="cs-CZ" sz="1200" dirty="0">
                <a:solidFill>
                  <a:srgbClr val="414549"/>
                </a:solidFill>
              </a:rPr>
              <a:t>bez ohledu na to zda aktuálně využívají služeb placené TV či nikoliv.</a:t>
            </a:r>
          </a:p>
        </p:txBody>
      </p:sp>
      <p:sp>
        <p:nvSpPr>
          <p:cNvPr id="43" name="Rectangle 42">
            <a:extLst>
              <a:ext uri="{FF2B5EF4-FFF2-40B4-BE49-F238E27FC236}">
                <a16:creationId xmlns:a16="http://schemas.microsoft.com/office/drawing/2014/main" id="{5481BADC-477A-431B-9E27-54E8E6CBBA84}"/>
              </a:ext>
            </a:extLst>
          </p:cNvPr>
          <p:cNvSpPr/>
          <p:nvPr/>
        </p:nvSpPr>
        <p:spPr>
          <a:xfrm>
            <a:off x="8421449" y="3233165"/>
            <a:ext cx="3413220"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600" dirty="0"/>
              <a:t>Kvalifikace</a:t>
            </a:r>
          </a:p>
        </p:txBody>
      </p:sp>
      <p:sp>
        <p:nvSpPr>
          <p:cNvPr id="46" name="Rectangle 45">
            <a:extLst>
              <a:ext uri="{FF2B5EF4-FFF2-40B4-BE49-F238E27FC236}">
                <a16:creationId xmlns:a16="http://schemas.microsoft.com/office/drawing/2014/main" id="{AB6588FD-6C57-4958-92AC-1F06B2FD2E2E}"/>
              </a:ext>
            </a:extLst>
          </p:cNvPr>
          <p:cNvSpPr/>
          <p:nvPr/>
        </p:nvSpPr>
        <p:spPr>
          <a:xfrm>
            <a:off x="1017202" y="5154547"/>
            <a:ext cx="2658673"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171450" indent="-171450">
              <a:lnSpc>
                <a:spcPct val="125000"/>
              </a:lnSpc>
              <a:buFont typeface="Arial" panose="020B0604020202020204" pitchFamily="34" charset="0"/>
              <a:buChar char="•"/>
            </a:pPr>
            <a:r>
              <a:rPr lang="cs-CZ" sz="1200" b="1" dirty="0">
                <a:solidFill>
                  <a:srgbClr val="414549"/>
                </a:solidFill>
              </a:rPr>
              <a:t>Report </a:t>
            </a:r>
            <a:r>
              <a:rPr lang="cs-CZ" sz="1200" dirty="0">
                <a:solidFill>
                  <a:srgbClr val="414549"/>
                </a:solidFill>
              </a:rPr>
              <a:t>(*.</a:t>
            </a:r>
            <a:r>
              <a:rPr lang="cs-CZ" sz="1200" dirty="0" err="1">
                <a:solidFill>
                  <a:srgbClr val="414549"/>
                </a:solidFill>
              </a:rPr>
              <a:t>pptx</a:t>
            </a:r>
            <a:r>
              <a:rPr lang="cs-CZ" sz="1200" dirty="0">
                <a:solidFill>
                  <a:srgbClr val="414549"/>
                </a:solidFill>
              </a:rPr>
              <a:t>) v ČJ</a:t>
            </a:r>
          </a:p>
          <a:p>
            <a:pPr marL="171450" indent="-171450">
              <a:lnSpc>
                <a:spcPct val="125000"/>
              </a:lnSpc>
              <a:buFont typeface="Arial" panose="020B0604020202020204" pitchFamily="34" charset="0"/>
              <a:buChar char="•"/>
            </a:pPr>
            <a:r>
              <a:rPr lang="cs-CZ" sz="1200" b="1" dirty="0">
                <a:solidFill>
                  <a:srgbClr val="414549"/>
                </a:solidFill>
              </a:rPr>
              <a:t>Analytické tabulky</a:t>
            </a:r>
            <a:r>
              <a:rPr lang="cs-CZ" sz="1200" dirty="0">
                <a:solidFill>
                  <a:srgbClr val="414549"/>
                </a:solidFill>
              </a:rPr>
              <a:t> (*.xlsx) </a:t>
            </a:r>
          </a:p>
          <a:p>
            <a:pPr marL="171450" indent="-171450">
              <a:lnSpc>
                <a:spcPct val="125000"/>
              </a:lnSpc>
              <a:buFont typeface="Arial" panose="020B0604020202020204" pitchFamily="34" charset="0"/>
              <a:buChar char="•"/>
            </a:pPr>
            <a:r>
              <a:rPr lang="cs-CZ" sz="1200" b="1" dirty="0">
                <a:solidFill>
                  <a:srgbClr val="414549"/>
                </a:solidFill>
              </a:rPr>
              <a:t>Osobní prezentace výsledků</a:t>
            </a:r>
            <a:endParaRPr lang="cs-CZ" sz="1200" dirty="0">
              <a:solidFill>
                <a:srgbClr val="414549"/>
              </a:solidFill>
            </a:endParaRPr>
          </a:p>
        </p:txBody>
      </p:sp>
      <p:sp>
        <p:nvSpPr>
          <p:cNvPr id="47" name="Rectangle 46">
            <a:extLst>
              <a:ext uri="{FF2B5EF4-FFF2-40B4-BE49-F238E27FC236}">
                <a16:creationId xmlns:a16="http://schemas.microsoft.com/office/drawing/2014/main" id="{3DFCAADF-5DE6-43F8-B131-45299458BF3C}"/>
              </a:ext>
            </a:extLst>
          </p:cNvPr>
          <p:cNvSpPr/>
          <p:nvPr/>
        </p:nvSpPr>
        <p:spPr>
          <a:xfrm>
            <a:off x="1017202" y="4886419"/>
            <a:ext cx="2658673"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600" dirty="0"/>
              <a:t>Výstupy</a:t>
            </a:r>
          </a:p>
        </p:txBody>
      </p:sp>
      <p:sp>
        <p:nvSpPr>
          <p:cNvPr id="48" name="Rectangle 47">
            <a:extLst>
              <a:ext uri="{FF2B5EF4-FFF2-40B4-BE49-F238E27FC236}">
                <a16:creationId xmlns:a16="http://schemas.microsoft.com/office/drawing/2014/main" id="{9C4D4F0D-8285-4B15-9EBC-FB598E2770A2}"/>
              </a:ext>
            </a:extLst>
          </p:cNvPr>
          <p:cNvSpPr/>
          <p:nvPr/>
        </p:nvSpPr>
        <p:spPr>
          <a:xfrm>
            <a:off x="3913048" y="5154546"/>
            <a:ext cx="1696333"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endParaRPr lang="cs-CZ" sz="1200" dirty="0">
              <a:solidFill>
                <a:srgbClr val="414549"/>
              </a:solidFill>
            </a:endParaRPr>
          </a:p>
          <a:p>
            <a:pPr>
              <a:lnSpc>
                <a:spcPct val="125000"/>
              </a:lnSpc>
            </a:pPr>
            <a:r>
              <a:rPr lang="cs-CZ" sz="1200" dirty="0">
                <a:solidFill>
                  <a:srgbClr val="414549"/>
                </a:solidFill>
              </a:rPr>
              <a:t>Sběr dat proběhl </a:t>
            </a:r>
          </a:p>
          <a:p>
            <a:pPr>
              <a:lnSpc>
                <a:spcPct val="125000"/>
              </a:lnSpc>
            </a:pPr>
            <a:r>
              <a:rPr lang="cs-CZ" sz="1200" dirty="0">
                <a:solidFill>
                  <a:srgbClr val="414549"/>
                </a:solidFill>
              </a:rPr>
              <a:t>mezi 25. 10. a 5. 11. 2019</a:t>
            </a:r>
            <a:endParaRPr lang="en-US" sz="1200" dirty="0">
              <a:solidFill>
                <a:srgbClr val="414549"/>
              </a:solidFill>
            </a:endParaRPr>
          </a:p>
        </p:txBody>
      </p:sp>
      <p:sp>
        <p:nvSpPr>
          <p:cNvPr id="49" name="Rectangle 48">
            <a:extLst>
              <a:ext uri="{FF2B5EF4-FFF2-40B4-BE49-F238E27FC236}">
                <a16:creationId xmlns:a16="http://schemas.microsoft.com/office/drawing/2014/main" id="{1F4426BB-ADFC-48DE-BC7F-56F0B2F402E0}"/>
              </a:ext>
            </a:extLst>
          </p:cNvPr>
          <p:cNvSpPr/>
          <p:nvPr/>
        </p:nvSpPr>
        <p:spPr>
          <a:xfrm>
            <a:off x="3913049" y="4886418"/>
            <a:ext cx="1696332"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600" dirty="0"/>
              <a:t>Sběr</a:t>
            </a:r>
            <a:endParaRPr lang="en-US" sz="1600" dirty="0"/>
          </a:p>
        </p:txBody>
      </p:sp>
      <p:sp>
        <p:nvSpPr>
          <p:cNvPr id="50" name="Rectangle 49">
            <a:extLst>
              <a:ext uri="{FF2B5EF4-FFF2-40B4-BE49-F238E27FC236}">
                <a16:creationId xmlns:a16="http://schemas.microsoft.com/office/drawing/2014/main" id="{4A65EBCC-30D9-4DA1-A9EB-D757494FF717}"/>
              </a:ext>
            </a:extLst>
          </p:cNvPr>
          <p:cNvSpPr/>
          <p:nvPr/>
        </p:nvSpPr>
        <p:spPr>
          <a:xfrm>
            <a:off x="5844199" y="5154547"/>
            <a:ext cx="5990470" cy="1181926"/>
          </a:xfrm>
          <a:prstGeom prst="rect">
            <a:avLst/>
          </a:prstGeom>
          <a:no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200" b="1" dirty="0">
                <a:solidFill>
                  <a:srgbClr val="414549"/>
                </a:solidFill>
              </a:rPr>
              <a:t>15 minut v průměru</a:t>
            </a:r>
          </a:p>
          <a:p>
            <a:pPr>
              <a:lnSpc>
                <a:spcPct val="125000"/>
              </a:lnSpc>
            </a:pPr>
            <a:r>
              <a:rPr lang="cs-CZ" sz="1200" dirty="0">
                <a:solidFill>
                  <a:srgbClr val="414549"/>
                </a:solidFill>
              </a:rPr>
              <a:t>Dotazník byl připraven GfK Czech ve spolupráci s pověřeným zástupcem DIGI. Součástí dotazníku byla mimo jiné metodika, Net </a:t>
            </a:r>
            <a:r>
              <a:rPr lang="cs-CZ" sz="1200" dirty="0" err="1">
                <a:solidFill>
                  <a:srgbClr val="414549"/>
                </a:solidFill>
              </a:rPr>
              <a:t>Promoter</a:t>
            </a:r>
            <a:r>
              <a:rPr lang="cs-CZ" sz="1200" dirty="0">
                <a:solidFill>
                  <a:srgbClr val="414549"/>
                </a:solidFill>
              </a:rPr>
              <a:t> </a:t>
            </a:r>
            <a:r>
              <a:rPr lang="cs-CZ" sz="1200" dirty="0" err="1">
                <a:solidFill>
                  <a:srgbClr val="414549"/>
                </a:solidFill>
              </a:rPr>
              <a:t>Score</a:t>
            </a:r>
            <a:r>
              <a:rPr lang="cs-CZ" sz="1200" dirty="0">
                <a:solidFill>
                  <a:srgbClr val="414549"/>
                </a:solidFill>
              </a:rPr>
              <a:t>, </a:t>
            </a:r>
            <a:r>
              <a:rPr lang="cs-CZ" sz="1200" dirty="0" err="1">
                <a:solidFill>
                  <a:srgbClr val="414549"/>
                </a:solidFill>
              </a:rPr>
              <a:t>MaxDiff</a:t>
            </a:r>
            <a:r>
              <a:rPr lang="cs-CZ" sz="1200" dirty="0">
                <a:solidFill>
                  <a:srgbClr val="414549"/>
                </a:solidFill>
              </a:rPr>
              <a:t> a jednoduchý cenový test </a:t>
            </a:r>
            <a:r>
              <a:rPr lang="cs-CZ" sz="1200" dirty="0" err="1">
                <a:solidFill>
                  <a:srgbClr val="414549"/>
                </a:solidFill>
              </a:rPr>
              <a:t>Price</a:t>
            </a:r>
            <a:r>
              <a:rPr lang="cs-CZ" sz="1200" dirty="0">
                <a:solidFill>
                  <a:srgbClr val="414549"/>
                </a:solidFill>
              </a:rPr>
              <a:t> Sensitivity Meter (PSM).</a:t>
            </a:r>
          </a:p>
        </p:txBody>
      </p:sp>
      <p:sp>
        <p:nvSpPr>
          <p:cNvPr id="51" name="Rectangle 50">
            <a:extLst>
              <a:ext uri="{FF2B5EF4-FFF2-40B4-BE49-F238E27FC236}">
                <a16:creationId xmlns:a16="http://schemas.microsoft.com/office/drawing/2014/main" id="{0828EDEC-31F9-4107-BED9-D599622E16BD}"/>
              </a:ext>
            </a:extLst>
          </p:cNvPr>
          <p:cNvSpPr/>
          <p:nvPr/>
        </p:nvSpPr>
        <p:spPr>
          <a:xfrm>
            <a:off x="5844199" y="4886419"/>
            <a:ext cx="5990470" cy="268127"/>
          </a:xfrm>
          <a:prstGeom prst="rect">
            <a:avLst/>
          </a:prstGeom>
          <a:solidFill>
            <a:srgbClr val="414549"/>
          </a:solidFill>
          <a:ln w="19050">
            <a:solidFill>
              <a:srgbClr val="414549"/>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nSpc>
                <a:spcPct val="125000"/>
              </a:lnSpc>
            </a:pPr>
            <a:r>
              <a:rPr lang="cs-CZ" sz="1600" dirty="0"/>
              <a:t>Dotazník</a:t>
            </a:r>
            <a:endParaRPr lang="en-US" sz="1600" dirty="0"/>
          </a:p>
        </p:txBody>
      </p:sp>
      <p:sp>
        <p:nvSpPr>
          <p:cNvPr id="53" name="Oval 52">
            <a:extLst>
              <a:ext uri="{FF2B5EF4-FFF2-40B4-BE49-F238E27FC236}">
                <a16:creationId xmlns:a16="http://schemas.microsoft.com/office/drawing/2014/main" id="{729D6408-BB99-441D-A0EB-3E75AA0FFFFB}"/>
              </a:ext>
            </a:extLst>
          </p:cNvPr>
          <p:cNvSpPr/>
          <p:nvPr/>
        </p:nvSpPr>
        <p:spPr>
          <a:xfrm>
            <a:off x="5266073" y="1655688"/>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grpSp>
        <p:nvGrpSpPr>
          <p:cNvPr id="54" name="Group 39">
            <a:extLst>
              <a:ext uri="{FF2B5EF4-FFF2-40B4-BE49-F238E27FC236}">
                <a16:creationId xmlns:a16="http://schemas.microsoft.com/office/drawing/2014/main" id="{D7C43826-F35B-4DFA-8187-829D1A3EECED}"/>
              </a:ext>
            </a:extLst>
          </p:cNvPr>
          <p:cNvGrpSpPr>
            <a:grpSpLocks noChangeAspect="1"/>
          </p:cNvGrpSpPr>
          <p:nvPr>
            <p:custDataLst>
              <p:tags r:id="rId1"/>
            </p:custDataLst>
          </p:nvPr>
        </p:nvGrpSpPr>
        <p:grpSpPr bwMode="auto">
          <a:xfrm>
            <a:off x="5369879" y="1740680"/>
            <a:ext cx="393205" cy="409412"/>
            <a:chOff x="612" y="-742"/>
            <a:chExt cx="4537" cy="4724"/>
          </a:xfrm>
          <a:solidFill>
            <a:srgbClr val="E55A00"/>
          </a:solidFill>
        </p:grpSpPr>
        <p:sp>
          <p:nvSpPr>
            <p:cNvPr id="55" name="Freeform 40">
              <a:extLst>
                <a:ext uri="{FF2B5EF4-FFF2-40B4-BE49-F238E27FC236}">
                  <a16:creationId xmlns:a16="http://schemas.microsoft.com/office/drawing/2014/main" id="{3534B919-E566-487E-84D5-933A9167B288}"/>
                </a:ext>
              </a:extLst>
            </p:cNvPr>
            <p:cNvSpPr>
              <a:spLocks/>
            </p:cNvSpPr>
            <p:nvPr/>
          </p:nvSpPr>
          <p:spPr bwMode="auto">
            <a:xfrm>
              <a:off x="612" y="-742"/>
              <a:ext cx="2487" cy="2697"/>
            </a:xfrm>
            <a:custGeom>
              <a:avLst/>
              <a:gdLst>
                <a:gd name="T0" fmla="*/ 188 w 1053"/>
                <a:gd name="T1" fmla="*/ 825 h 1142"/>
                <a:gd name="T2" fmla="*/ 0 w 1053"/>
                <a:gd name="T3" fmla="*/ 478 h 1142"/>
                <a:gd name="T4" fmla="*/ 600 w 1053"/>
                <a:gd name="T5" fmla="*/ 0 h 1142"/>
                <a:gd name="T6" fmla="*/ 1053 w 1053"/>
                <a:gd name="T7" fmla="*/ 165 h 1142"/>
                <a:gd name="T8" fmla="*/ 837 w 1053"/>
                <a:gd name="T9" fmla="*/ 249 h 1142"/>
                <a:gd name="T10" fmla="*/ 677 w 1053"/>
                <a:gd name="T11" fmla="*/ 503 h 1142"/>
                <a:gd name="T12" fmla="*/ 672 w 1053"/>
                <a:gd name="T13" fmla="*/ 579 h 1142"/>
                <a:gd name="T14" fmla="*/ 684 w 1053"/>
                <a:gd name="T15" fmla="*/ 767 h 1142"/>
                <a:gd name="T16" fmla="*/ 698 w 1053"/>
                <a:gd name="T17" fmla="*/ 924 h 1142"/>
                <a:gd name="T18" fmla="*/ 710 w 1053"/>
                <a:gd name="T19" fmla="*/ 950 h 1142"/>
                <a:gd name="T20" fmla="*/ 600 w 1053"/>
                <a:gd name="T21" fmla="*/ 959 h 1142"/>
                <a:gd name="T22" fmla="*/ 484 w 1053"/>
                <a:gd name="T23" fmla="*/ 989 h 1142"/>
                <a:gd name="T24" fmla="*/ 482 w 1053"/>
                <a:gd name="T25" fmla="*/ 1071 h 1142"/>
                <a:gd name="T26" fmla="*/ 499 w 1053"/>
                <a:gd name="T27" fmla="*/ 1142 h 1142"/>
                <a:gd name="T28" fmla="*/ 430 w 1053"/>
                <a:gd name="T29" fmla="*/ 1118 h 1142"/>
                <a:gd name="T30" fmla="*/ 188 w 1053"/>
                <a:gd name="T31" fmla="*/ 825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3" h="1142">
                  <a:moveTo>
                    <a:pt x="188" y="825"/>
                  </a:moveTo>
                  <a:cubicBezTo>
                    <a:pt x="76" y="742"/>
                    <a:pt x="0" y="620"/>
                    <a:pt x="0" y="478"/>
                  </a:cubicBezTo>
                  <a:cubicBezTo>
                    <a:pt x="0" y="171"/>
                    <a:pt x="326" y="0"/>
                    <a:pt x="600" y="0"/>
                  </a:cubicBezTo>
                  <a:cubicBezTo>
                    <a:pt x="763" y="0"/>
                    <a:pt x="931" y="54"/>
                    <a:pt x="1053" y="165"/>
                  </a:cubicBezTo>
                  <a:cubicBezTo>
                    <a:pt x="974" y="176"/>
                    <a:pt x="899" y="205"/>
                    <a:pt x="837" y="249"/>
                  </a:cubicBezTo>
                  <a:cubicBezTo>
                    <a:pt x="754" y="308"/>
                    <a:pt x="694" y="394"/>
                    <a:pt x="677" y="503"/>
                  </a:cubicBezTo>
                  <a:cubicBezTo>
                    <a:pt x="673" y="527"/>
                    <a:pt x="671" y="555"/>
                    <a:pt x="672" y="579"/>
                  </a:cubicBezTo>
                  <a:cubicBezTo>
                    <a:pt x="684" y="767"/>
                    <a:pt x="684" y="767"/>
                    <a:pt x="684" y="767"/>
                  </a:cubicBezTo>
                  <a:cubicBezTo>
                    <a:pt x="674" y="819"/>
                    <a:pt x="679" y="875"/>
                    <a:pt x="698" y="924"/>
                  </a:cubicBezTo>
                  <a:cubicBezTo>
                    <a:pt x="701" y="933"/>
                    <a:pt x="705" y="942"/>
                    <a:pt x="710" y="950"/>
                  </a:cubicBezTo>
                  <a:cubicBezTo>
                    <a:pt x="674" y="956"/>
                    <a:pt x="637" y="959"/>
                    <a:pt x="600" y="959"/>
                  </a:cubicBezTo>
                  <a:cubicBezTo>
                    <a:pt x="534" y="959"/>
                    <a:pt x="499" y="970"/>
                    <a:pt x="484" y="989"/>
                  </a:cubicBezTo>
                  <a:cubicBezTo>
                    <a:pt x="471" y="1006"/>
                    <a:pt x="473" y="1035"/>
                    <a:pt x="482" y="1071"/>
                  </a:cubicBezTo>
                  <a:cubicBezTo>
                    <a:pt x="499" y="1142"/>
                    <a:pt x="499" y="1142"/>
                    <a:pt x="499" y="1142"/>
                  </a:cubicBezTo>
                  <a:cubicBezTo>
                    <a:pt x="430" y="1118"/>
                    <a:pt x="430" y="1118"/>
                    <a:pt x="430" y="1118"/>
                  </a:cubicBezTo>
                  <a:cubicBezTo>
                    <a:pt x="304" y="1075"/>
                    <a:pt x="199" y="961"/>
                    <a:pt x="188" y="825"/>
                  </a:cubicBezTo>
                  <a:close/>
                </a:path>
              </a:pathLst>
            </a:custGeom>
            <a:grpFill/>
            <a:ln>
              <a:noFill/>
            </a:ln>
            <a:extLst>
              <a:ext uri="{91240B29-F687-4F45-9708-019B960494DF}">
                <a14:hiddenLine xmlns:a14="http://schemas.microsoft.com/office/drawing/2010/main" w="9525">
                  <a:solidFill>
                    <a:schemeClr val="dk1"/>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noProof="1"/>
            </a:p>
          </p:txBody>
        </p:sp>
        <p:sp>
          <p:nvSpPr>
            <p:cNvPr id="56" name="Freeform 41">
              <a:extLst>
                <a:ext uri="{FF2B5EF4-FFF2-40B4-BE49-F238E27FC236}">
                  <a16:creationId xmlns:a16="http://schemas.microsoft.com/office/drawing/2014/main" id="{BDDE86B1-1965-451E-917B-4B236C8A48A8}"/>
                </a:ext>
              </a:extLst>
            </p:cNvPr>
            <p:cNvSpPr>
              <a:spLocks/>
            </p:cNvSpPr>
            <p:nvPr/>
          </p:nvSpPr>
          <p:spPr bwMode="auto">
            <a:xfrm>
              <a:off x="1746" y="-178"/>
              <a:ext cx="3403" cy="4160"/>
            </a:xfrm>
            <a:custGeom>
              <a:avLst/>
              <a:gdLst>
                <a:gd name="T0" fmla="*/ 285 w 1441"/>
                <a:gd name="T1" fmla="*/ 534 h 1761"/>
                <a:gd name="T2" fmla="*/ 272 w 1441"/>
                <a:gd name="T3" fmla="*/ 336 h 1761"/>
                <a:gd name="T4" fmla="*/ 276 w 1441"/>
                <a:gd name="T5" fmla="*/ 277 h 1761"/>
                <a:gd name="T6" fmla="*/ 404 w 1441"/>
                <a:gd name="T7" fmla="*/ 75 h 1761"/>
                <a:gd name="T8" fmla="*/ 633 w 1441"/>
                <a:gd name="T9" fmla="*/ 2 h 1761"/>
                <a:gd name="T10" fmla="*/ 817 w 1441"/>
                <a:gd name="T11" fmla="*/ 47 h 1761"/>
                <a:gd name="T12" fmla="*/ 911 w 1441"/>
                <a:gd name="T13" fmla="*/ 35 h 1761"/>
                <a:gd name="T14" fmla="*/ 1144 w 1441"/>
                <a:gd name="T15" fmla="*/ 207 h 1761"/>
                <a:gd name="T16" fmla="*/ 1169 w 1441"/>
                <a:gd name="T17" fmla="*/ 333 h 1761"/>
                <a:gd name="T18" fmla="*/ 1156 w 1441"/>
                <a:gd name="T19" fmla="*/ 534 h 1761"/>
                <a:gd name="T20" fmla="*/ 1082 w 1441"/>
                <a:gd name="T21" fmla="*/ 740 h 1761"/>
                <a:gd name="T22" fmla="*/ 965 w 1441"/>
                <a:gd name="T23" fmla="*/ 967 h 1761"/>
                <a:gd name="T24" fmla="*/ 975 w 1441"/>
                <a:gd name="T25" fmla="*/ 1053 h 1761"/>
                <a:gd name="T26" fmla="*/ 1012 w 1441"/>
                <a:gd name="T27" fmla="*/ 1118 h 1761"/>
                <a:gd name="T28" fmla="*/ 1118 w 1441"/>
                <a:gd name="T29" fmla="*/ 1161 h 1761"/>
                <a:gd name="T30" fmla="*/ 1321 w 1441"/>
                <a:gd name="T31" fmla="*/ 1253 h 1761"/>
                <a:gd name="T32" fmla="*/ 1409 w 1441"/>
                <a:gd name="T33" fmla="*/ 1385 h 1761"/>
                <a:gd name="T34" fmla="*/ 1441 w 1441"/>
                <a:gd name="T35" fmla="*/ 1547 h 1761"/>
                <a:gd name="T36" fmla="*/ 1230 w 1441"/>
                <a:gd name="T37" fmla="*/ 1708 h 1761"/>
                <a:gd name="T38" fmla="*/ 720 w 1441"/>
                <a:gd name="T39" fmla="*/ 1761 h 1761"/>
                <a:gd name="T40" fmla="*/ 210 w 1441"/>
                <a:gd name="T41" fmla="*/ 1708 h 1761"/>
                <a:gd name="T42" fmla="*/ 0 w 1441"/>
                <a:gd name="T43" fmla="*/ 1547 h 1761"/>
                <a:gd name="T44" fmla="*/ 32 w 1441"/>
                <a:gd name="T45" fmla="*/ 1385 h 1761"/>
                <a:gd name="T46" fmla="*/ 120 w 1441"/>
                <a:gd name="T47" fmla="*/ 1253 h 1761"/>
                <a:gd name="T48" fmla="*/ 323 w 1441"/>
                <a:gd name="T49" fmla="*/ 1161 h 1761"/>
                <a:gd name="T50" fmla="*/ 428 w 1441"/>
                <a:gd name="T51" fmla="*/ 1118 h 1761"/>
                <a:gd name="T52" fmla="*/ 466 w 1441"/>
                <a:gd name="T53" fmla="*/ 1053 h 1761"/>
                <a:gd name="T54" fmla="*/ 476 w 1441"/>
                <a:gd name="T55" fmla="*/ 967 h 1761"/>
                <a:gd name="T56" fmla="*/ 359 w 1441"/>
                <a:gd name="T57" fmla="*/ 740 h 1761"/>
                <a:gd name="T58" fmla="*/ 285 w 1441"/>
                <a:gd name="T59" fmla="*/ 534 h 1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41" h="1761">
                  <a:moveTo>
                    <a:pt x="285" y="534"/>
                  </a:moveTo>
                  <a:cubicBezTo>
                    <a:pt x="272" y="336"/>
                    <a:pt x="272" y="336"/>
                    <a:pt x="272" y="336"/>
                  </a:cubicBezTo>
                  <a:cubicBezTo>
                    <a:pt x="271" y="318"/>
                    <a:pt x="273" y="295"/>
                    <a:pt x="276" y="277"/>
                  </a:cubicBezTo>
                  <a:cubicBezTo>
                    <a:pt x="290" y="190"/>
                    <a:pt x="338" y="122"/>
                    <a:pt x="404" y="75"/>
                  </a:cubicBezTo>
                  <a:cubicBezTo>
                    <a:pt x="468" y="29"/>
                    <a:pt x="550" y="3"/>
                    <a:pt x="633" y="2"/>
                  </a:cubicBezTo>
                  <a:cubicBezTo>
                    <a:pt x="702" y="0"/>
                    <a:pt x="759" y="11"/>
                    <a:pt x="817" y="47"/>
                  </a:cubicBezTo>
                  <a:cubicBezTo>
                    <a:pt x="848" y="36"/>
                    <a:pt x="880" y="32"/>
                    <a:pt x="911" y="35"/>
                  </a:cubicBezTo>
                  <a:cubicBezTo>
                    <a:pt x="1010" y="45"/>
                    <a:pt x="1101" y="118"/>
                    <a:pt x="1144" y="207"/>
                  </a:cubicBezTo>
                  <a:cubicBezTo>
                    <a:pt x="1163" y="247"/>
                    <a:pt x="1172" y="290"/>
                    <a:pt x="1169" y="333"/>
                  </a:cubicBezTo>
                  <a:cubicBezTo>
                    <a:pt x="1156" y="534"/>
                    <a:pt x="1156" y="534"/>
                    <a:pt x="1156" y="534"/>
                  </a:cubicBezTo>
                  <a:cubicBezTo>
                    <a:pt x="1175" y="610"/>
                    <a:pt x="1149" y="697"/>
                    <a:pt x="1082" y="740"/>
                  </a:cubicBezTo>
                  <a:cubicBezTo>
                    <a:pt x="1059" y="814"/>
                    <a:pt x="1016" y="909"/>
                    <a:pt x="965" y="967"/>
                  </a:cubicBezTo>
                  <a:cubicBezTo>
                    <a:pt x="966" y="994"/>
                    <a:pt x="968" y="1025"/>
                    <a:pt x="975" y="1053"/>
                  </a:cubicBezTo>
                  <a:cubicBezTo>
                    <a:pt x="981" y="1082"/>
                    <a:pt x="993" y="1106"/>
                    <a:pt x="1012" y="1118"/>
                  </a:cubicBezTo>
                  <a:cubicBezTo>
                    <a:pt x="1047" y="1139"/>
                    <a:pt x="1079" y="1150"/>
                    <a:pt x="1118" y="1161"/>
                  </a:cubicBezTo>
                  <a:cubicBezTo>
                    <a:pt x="1181" y="1180"/>
                    <a:pt x="1276" y="1211"/>
                    <a:pt x="1321" y="1253"/>
                  </a:cubicBezTo>
                  <a:cubicBezTo>
                    <a:pt x="1360" y="1290"/>
                    <a:pt x="1389" y="1336"/>
                    <a:pt x="1409" y="1385"/>
                  </a:cubicBezTo>
                  <a:cubicBezTo>
                    <a:pt x="1430" y="1438"/>
                    <a:pt x="1441" y="1494"/>
                    <a:pt x="1441" y="1547"/>
                  </a:cubicBezTo>
                  <a:cubicBezTo>
                    <a:pt x="1441" y="1626"/>
                    <a:pt x="1352" y="1677"/>
                    <a:pt x="1230" y="1708"/>
                  </a:cubicBezTo>
                  <a:cubicBezTo>
                    <a:pt x="1072" y="1748"/>
                    <a:pt x="851" y="1761"/>
                    <a:pt x="720" y="1761"/>
                  </a:cubicBezTo>
                  <a:cubicBezTo>
                    <a:pt x="590" y="1761"/>
                    <a:pt x="368" y="1748"/>
                    <a:pt x="210" y="1708"/>
                  </a:cubicBezTo>
                  <a:cubicBezTo>
                    <a:pt x="88" y="1677"/>
                    <a:pt x="0" y="1626"/>
                    <a:pt x="0" y="1547"/>
                  </a:cubicBezTo>
                  <a:cubicBezTo>
                    <a:pt x="0" y="1494"/>
                    <a:pt x="10" y="1438"/>
                    <a:pt x="32" y="1385"/>
                  </a:cubicBezTo>
                  <a:cubicBezTo>
                    <a:pt x="52" y="1336"/>
                    <a:pt x="81" y="1290"/>
                    <a:pt x="120" y="1253"/>
                  </a:cubicBezTo>
                  <a:cubicBezTo>
                    <a:pt x="164" y="1211"/>
                    <a:pt x="260" y="1180"/>
                    <a:pt x="323" y="1161"/>
                  </a:cubicBezTo>
                  <a:cubicBezTo>
                    <a:pt x="366" y="1149"/>
                    <a:pt x="389" y="1140"/>
                    <a:pt x="428" y="1118"/>
                  </a:cubicBezTo>
                  <a:cubicBezTo>
                    <a:pt x="447" y="1107"/>
                    <a:pt x="458" y="1082"/>
                    <a:pt x="466" y="1053"/>
                  </a:cubicBezTo>
                  <a:cubicBezTo>
                    <a:pt x="473" y="1025"/>
                    <a:pt x="475" y="993"/>
                    <a:pt x="476" y="967"/>
                  </a:cubicBezTo>
                  <a:cubicBezTo>
                    <a:pt x="424" y="909"/>
                    <a:pt x="382" y="814"/>
                    <a:pt x="359" y="740"/>
                  </a:cubicBezTo>
                  <a:cubicBezTo>
                    <a:pt x="292" y="697"/>
                    <a:pt x="266" y="610"/>
                    <a:pt x="285" y="534"/>
                  </a:cubicBezTo>
                  <a:close/>
                </a:path>
              </a:pathLst>
            </a:custGeom>
            <a:grpFill/>
            <a:ln>
              <a:noFill/>
            </a:ln>
            <a:extLst>
              <a:ext uri="{91240B29-F687-4F45-9708-019B960494DF}">
                <a14:hiddenLine xmlns:a14="http://schemas.microsoft.com/office/drawing/2010/main" w="9525">
                  <a:solidFill>
                    <a:schemeClr val="dk1"/>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noProof="1"/>
            </a:p>
          </p:txBody>
        </p:sp>
      </p:grpSp>
      <p:sp>
        <p:nvSpPr>
          <p:cNvPr id="57" name="Oval 56">
            <a:extLst>
              <a:ext uri="{FF2B5EF4-FFF2-40B4-BE49-F238E27FC236}">
                <a16:creationId xmlns:a16="http://schemas.microsoft.com/office/drawing/2014/main" id="{9C6ED33A-5CB8-4787-AC9F-3A851586973D}"/>
              </a:ext>
            </a:extLst>
          </p:cNvPr>
          <p:cNvSpPr/>
          <p:nvPr/>
        </p:nvSpPr>
        <p:spPr>
          <a:xfrm>
            <a:off x="7459110" y="1655688"/>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sp>
        <p:nvSpPr>
          <p:cNvPr id="58" name="Oval 57">
            <a:extLst>
              <a:ext uri="{FF2B5EF4-FFF2-40B4-BE49-F238E27FC236}">
                <a16:creationId xmlns:a16="http://schemas.microsoft.com/office/drawing/2014/main" id="{650E09BF-07B7-4585-A1CA-721E2ABEEE55}"/>
              </a:ext>
            </a:extLst>
          </p:cNvPr>
          <p:cNvSpPr/>
          <p:nvPr/>
        </p:nvSpPr>
        <p:spPr>
          <a:xfrm>
            <a:off x="11095385" y="1655688"/>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sp>
        <p:nvSpPr>
          <p:cNvPr id="59" name="Oval 58">
            <a:extLst>
              <a:ext uri="{FF2B5EF4-FFF2-40B4-BE49-F238E27FC236}">
                <a16:creationId xmlns:a16="http://schemas.microsoft.com/office/drawing/2014/main" id="{71A23507-E0F1-4726-B276-78AEB81997D3}"/>
              </a:ext>
            </a:extLst>
          </p:cNvPr>
          <p:cNvSpPr/>
          <p:nvPr/>
        </p:nvSpPr>
        <p:spPr>
          <a:xfrm>
            <a:off x="2950709" y="3307190"/>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sp>
        <p:nvSpPr>
          <p:cNvPr id="60" name="Oval 59">
            <a:extLst>
              <a:ext uri="{FF2B5EF4-FFF2-40B4-BE49-F238E27FC236}">
                <a16:creationId xmlns:a16="http://schemas.microsoft.com/office/drawing/2014/main" id="{4F30E7F2-16EE-4950-AE36-8F74630FD018}"/>
              </a:ext>
            </a:extLst>
          </p:cNvPr>
          <p:cNvSpPr/>
          <p:nvPr/>
        </p:nvSpPr>
        <p:spPr>
          <a:xfrm>
            <a:off x="7459110" y="3307190"/>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sp>
        <p:nvSpPr>
          <p:cNvPr id="61" name="Oval 60">
            <a:extLst>
              <a:ext uri="{FF2B5EF4-FFF2-40B4-BE49-F238E27FC236}">
                <a16:creationId xmlns:a16="http://schemas.microsoft.com/office/drawing/2014/main" id="{08D6F017-C4F1-420D-84AC-23491194701F}"/>
              </a:ext>
            </a:extLst>
          </p:cNvPr>
          <p:cNvSpPr/>
          <p:nvPr/>
        </p:nvSpPr>
        <p:spPr>
          <a:xfrm>
            <a:off x="11095385" y="3307190"/>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sp>
        <p:nvSpPr>
          <p:cNvPr id="62" name="Oval 61">
            <a:extLst>
              <a:ext uri="{FF2B5EF4-FFF2-40B4-BE49-F238E27FC236}">
                <a16:creationId xmlns:a16="http://schemas.microsoft.com/office/drawing/2014/main" id="{7167559B-E59D-4239-8C1F-267FC68A3334}"/>
              </a:ext>
            </a:extLst>
          </p:cNvPr>
          <p:cNvSpPr/>
          <p:nvPr/>
        </p:nvSpPr>
        <p:spPr>
          <a:xfrm>
            <a:off x="2950709" y="4939805"/>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sp>
        <p:nvSpPr>
          <p:cNvPr id="63" name="Oval 62">
            <a:extLst>
              <a:ext uri="{FF2B5EF4-FFF2-40B4-BE49-F238E27FC236}">
                <a16:creationId xmlns:a16="http://schemas.microsoft.com/office/drawing/2014/main" id="{A54D3D17-72BA-4534-B392-ED8A0391E32D}"/>
              </a:ext>
            </a:extLst>
          </p:cNvPr>
          <p:cNvSpPr/>
          <p:nvPr/>
        </p:nvSpPr>
        <p:spPr>
          <a:xfrm>
            <a:off x="4902612" y="4939804"/>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sp>
        <p:nvSpPr>
          <p:cNvPr id="64" name="Freeform 51">
            <a:extLst>
              <a:ext uri="{FF2B5EF4-FFF2-40B4-BE49-F238E27FC236}">
                <a16:creationId xmlns:a16="http://schemas.microsoft.com/office/drawing/2014/main" id="{23E9D086-EC35-4E77-9660-E67C9DCA4B60}"/>
              </a:ext>
            </a:extLst>
          </p:cNvPr>
          <p:cNvSpPr>
            <a:spLocks noChangeAspect="1" noEditPoints="1"/>
          </p:cNvSpPr>
          <p:nvPr>
            <p:custDataLst>
              <p:tags r:id="rId2"/>
            </p:custDataLst>
          </p:nvPr>
        </p:nvSpPr>
        <p:spPr bwMode="auto">
          <a:xfrm>
            <a:off x="3030177" y="3436461"/>
            <a:ext cx="408913" cy="409412"/>
          </a:xfrm>
          <a:custGeom>
            <a:avLst/>
            <a:gdLst>
              <a:gd name="T0" fmla="*/ 560 w 2080"/>
              <a:gd name="T1" fmla="*/ 1929 h 2083"/>
              <a:gd name="T2" fmla="*/ 841 w 2080"/>
              <a:gd name="T3" fmla="*/ 1636 h 2083"/>
              <a:gd name="T4" fmla="*/ 793 w 2080"/>
              <a:gd name="T5" fmla="*/ 1428 h 2083"/>
              <a:gd name="T6" fmla="*/ 733 w 2080"/>
              <a:gd name="T7" fmla="*/ 1235 h 2083"/>
              <a:gd name="T8" fmla="*/ 890 w 2080"/>
              <a:gd name="T9" fmla="*/ 950 h 2083"/>
              <a:gd name="T10" fmla="*/ 1342 w 2080"/>
              <a:gd name="T11" fmla="*/ 1118 h 2083"/>
              <a:gd name="T12" fmla="*/ 1286 w 2080"/>
              <a:gd name="T13" fmla="*/ 1430 h 2083"/>
              <a:gd name="T14" fmla="*/ 1235 w 2080"/>
              <a:gd name="T15" fmla="*/ 1634 h 2083"/>
              <a:gd name="T16" fmla="*/ 1520 w 2080"/>
              <a:gd name="T17" fmla="*/ 1929 h 2083"/>
              <a:gd name="T18" fmla="*/ 440 w 2080"/>
              <a:gd name="T19" fmla="*/ 540 h 2083"/>
              <a:gd name="T20" fmla="*/ 719 w 2080"/>
              <a:gd name="T21" fmla="*/ 747 h 2083"/>
              <a:gd name="T22" fmla="*/ 654 w 2080"/>
              <a:gd name="T23" fmla="*/ 1246 h 2083"/>
              <a:gd name="T24" fmla="*/ 759 w 2080"/>
              <a:gd name="T25" fmla="*/ 1566 h 2083"/>
              <a:gd name="T26" fmla="*/ 136 w 2080"/>
              <a:gd name="T27" fmla="*/ 1571 h 2083"/>
              <a:gd name="T28" fmla="*/ 75 w 2080"/>
              <a:gd name="T29" fmla="*/ 1272 h 2083"/>
              <a:gd name="T30" fmla="*/ 106 w 2080"/>
              <a:gd name="T31" fmla="*/ 1125 h 2083"/>
              <a:gd name="T32" fmla="*/ 148 w 2080"/>
              <a:gd name="T33" fmla="*/ 956 h 2083"/>
              <a:gd name="T34" fmla="*/ 305 w 2080"/>
              <a:gd name="T35" fmla="*/ 532 h 2083"/>
              <a:gd name="T36" fmla="*/ 1300 w 2080"/>
              <a:gd name="T37" fmla="*/ 623 h 2083"/>
              <a:gd name="T38" fmla="*/ 1287 w 2080"/>
              <a:gd name="T39" fmla="*/ 848 h 2083"/>
              <a:gd name="T40" fmla="*/ 856 w 2080"/>
              <a:gd name="T41" fmla="*/ 876 h 2083"/>
              <a:gd name="T42" fmla="*/ 778 w 2080"/>
              <a:gd name="T43" fmla="*/ 625 h 2083"/>
              <a:gd name="T44" fmla="*/ 1272 w 2080"/>
              <a:gd name="T45" fmla="*/ 483 h 2083"/>
              <a:gd name="T46" fmla="*/ 1292 w 2080"/>
              <a:gd name="T47" fmla="*/ 328 h 2083"/>
              <a:gd name="T48" fmla="*/ 1408 w 2080"/>
              <a:gd name="T49" fmla="*/ 44 h 2083"/>
              <a:gd name="T50" fmla="*/ 1736 w 2080"/>
              <a:gd name="T51" fmla="*/ 69 h 2083"/>
              <a:gd name="T52" fmla="*/ 1753 w 2080"/>
              <a:gd name="T53" fmla="*/ 448 h 2083"/>
              <a:gd name="T54" fmla="*/ 1649 w 2080"/>
              <a:gd name="T55" fmla="*/ 444 h 2083"/>
              <a:gd name="T56" fmla="*/ 1364 w 2080"/>
              <a:gd name="T57" fmla="*/ 530 h 2083"/>
              <a:gd name="T58" fmla="*/ 320 w 2080"/>
              <a:gd name="T59" fmla="*/ 118 h 2083"/>
              <a:gd name="T60" fmla="*/ 793 w 2080"/>
              <a:gd name="T61" fmla="*/ 280 h 2083"/>
              <a:gd name="T62" fmla="*/ 726 w 2080"/>
              <a:gd name="T63" fmla="*/ 535 h 2083"/>
              <a:gd name="T64" fmla="*/ 440 w 2080"/>
              <a:gd name="T65" fmla="*/ 455 h 2083"/>
              <a:gd name="T66" fmla="*/ 1367 w 2080"/>
              <a:gd name="T67" fmla="*/ 853 h 2083"/>
              <a:gd name="T68" fmla="*/ 1444 w 2080"/>
              <a:gd name="T69" fmla="*/ 566 h 2083"/>
              <a:gd name="T70" fmla="*/ 1753 w 2080"/>
              <a:gd name="T71" fmla="*/ 540 h 2083"/>
              <a:gd name="T72" fmla="*/ 1912 w 2080"/>
              <a:gd name="T73" fmla="*/ 853 h 2083"/>
              <a:gd name="T74" fmla="*/ 1821 w 2080"/>
              <a:gd name="T75" fmla="*/ 1189 h 2083"/>
              <a:gd name="T76" fmla="*/ 2080 w 2080"/>
              <a:gd name="T77" fmla="*/ 1459 h 2083"/>
              <a:gd name="T78" fmla="*/ 1336 w 2080"/>
              <a:gd name="T79" fmla="*/ 1571 h 2083"/>
              <a:gd name="T80" fmla="*/ 1417 w 2080"/>
              <a:gd name="T81" fmla="*/ 1290 h 2083"/>
              <a:gd name="T82" fmla="*/ 1479 w 2080"/>
              <a:gd name="T83" fmla="*/ 1118 h 2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80" h="2083">
                <a:moveTo>
                  <a:pt x="1373" y="2048"/>
                </a:moveTo>
                <a:cubicBezTo>
                  <a:pt x="1269" y="2075"/>
                  <a:pt x="1124" y="2083"/>
                  <a:pt x="1040" y="2083"/>
                </a:cubicBezTo>
                <a:cubicBezTo>
                  <a:pt x="888" y="2083"/>
                  <a:pt x="560" y="2052"/>
                  <a:pt x="560" y="1929"/>
                </a:cubicBezTo>
                <a:cubicBezTo>
                  <a:pt x="560" y="1856"/>
                  <a:pt x="588" y="1777"/>
                  <a:pt x="641" y="1726"/>
                </a:cubicBezTo>
                <a:cubicBezTo>
                  <a:pt x="672" y="1696"/>
                  <a:pt x="734" y="1675"/>
                  <a:pt x="779" y="1662"/>
                </a:cubicBezTo>
                <a:cubicBezTo>
                  <a:pt x="800" y="1656"/>
                  <a:pt x="818" y="1650"/>
                  <a:pt x="841" y="1636"/>
                </a:cubicBezTo>
                <a:cubicBezTo>
                  <a:pt x="856" y="1626"/>
                  <a:pt x="848" y="1585"/>
                  <a:pt x="847" y="1570"/>
                </a:cubicBezTo>
                <a:cubicBezTo>
                  <a:pt x="847" y="1564"/>
                  <a:pt x="846" y="1558"/>
                  <a:pt x="846" y="1553"/>
                </a:cubicBezTo>
                <a:cubicBezTo>
                  <a:pt x="816" y="1517"/>
                  <a:pt x="804" y="1471"/>
                  <a:pt x="793" y="1428"/>
                </a:cubicBezTo>
                <a:cubicBezTo>
                  <a:pt x="793" y="1428"/>
                  <a:pt x="793" y="1428"/>
                  <a:pt x="793" y="1428"/>
                </a:cubicBezTo>
                <a:cubicBezTo>
                  <a:pt x="750" y="1397"/>
                  <a:pt x="733" y="1339"/>
                  <a:pt x="743" y="1288"/>
                </a:cubicBezTo>
                <a:cubicBezTo>
                  <a:pt x="739" y="1270"/>
                  <a:pt x="736" y="1253"/>
                  <a:pt x="733" y="1235"/>
                </a:cubicBezTo>
                <a:cubicBezTo>
                  <a:pt x="725" y="1178"/>
                  <a:pt x="726" y="1118"/>
                  <a:pt x="745" y="1068"/>
                </a:cubicBezTo>
                <a:cubicBezTo>
                  <a:pt x="766" y="1013"/>
                  <a:pt x="806" y="970"/>
                  <a:pt x="877" y="952"/>
                </a:cubicBezTo>
                <a:cubicBezTo>
                  <a:pt x="881" y="952"/>
                  <a:pt x="885" y="950"/>
                  <a:pt x="890" y="950"/>
                </a:cubicBezTo>
                <a:cubicBezTo>
                  <a:pt x="933" y="915"/>
                  <a:pt x="1002" y="900"/>
                  <a:pt x="1072" y="904"/>
                </a:cubicBezTo>
                <a:cubicBezTo>
                  <a:pt x="1145" y="909"/>
                  <a:pt x="1220" y="935"/>
                  <a:pt x="1266" y="981"/>
                </a:cubicBezTo>
                <a:cubicBezTo>
                  <a:pt x="1304" y="1019"/>
                  <a:pt x="1330" y="1064"/>
                  <a:pt x="1342" y="1118"/>
                </a:cubicBezTo>
                <a:cubicBezTo>
                  <a:pt x="1352" y="1167"/>
                  <a:pt x="1351" y="1223"/>
                  <a:pt x="1336" y="1288"/>
                </a:cubicBezTo>
                <a:cubicBezTo>
                  <a:pt x="1347" y="1339"/>
                  <a:pt x="1330" y="1397"/>
                  <a:pt x="1286" y="1428"/>
                </a:cubicBezTo>
                <a:cubicBezTo>
                  <a:pt x="1286" y="1430"/>
                  <a:pt x="1286" y="1430"/>
                  <a:pt x="1286" y="1430"/>
                </a:cubicBezTo>
                <a:cubicBezTo>
                  <a:pt x="1275" y="1472"/>
                  <a:pt x="1263" y="1516"/>
                  <a:pt x="1233" y="1553"/>
                </a:cubicBezTo>
                <a:cubicBezTo>
                  <a:pt x="1233" y="1560"/>
                  <a:pt x="1232" y="1567"/>
                  <a:pt x="1232" y="1575"/>
                </a:cubicBezTo>
                <a:cubicBezTo>
                  <a:pt x="1230" y="1600"/>
                  <a:pt x="1227" y="1629"/>
                  <a:pt x="1235" y="1634"/>
                </a:cubicBezTo>
                <a:cubicBezTo>
                  <a:pt x="1260" y="1648"/>
                  <a:pt x="1273" y="1654"/>
                  <a:pt x="1300" y="1662"/>
                </a:cubicBezTo>
                <a:cubicBezTo>
                  <a:pt x="1345" y="1675"/>
                  <a:pt x="1407" y="1696"/>
                  <a:pt x="1438" y="1726"/>
                </a:cubicBezTo>
                <a:cubicBezTo>
                  <a:pt x="1491" y="1777"/>
                  <a:pt x="1520" y="1856"/>
                  <a:pt x="1520" y="1929"/>
                </a:cubicBezTo>
                <a:cubicBezTo>
                  <a:pt x="1520" y="1988"/>
                  <a:pt x="1458" y="2026"/>
                  <a:pt x="1373" y="2048"/>
                </a:cubicBezTo>
                <a:close/>
                <a:moveTo>
                  <a:pt x="305" y="532"/>
                </a:moveTo>
                <a:cubicBezTo>
                  <a:pt x="350" y="519"/>
                  <a:pt x="396" y="522"/>
                  <a:pt x="440" y="540"/>
                </a:cubicBezTo>
                <a:cubicBezTo>
                  <a:pt x="482" y="523"/>
                  <a:pt x="531" y="519"/>
                  <a:pt x="574" y="532"/>
                </a:cubicBezTo>
                <a:cubicBezTo>
                  <a:pt x="618" y="544"/>
                  <a:pt x="657" y="575"/>
                  <a:pt x="683" y="614"/>
                </a:cubicBezTo>
                <a:cubicBezTo>
                  <a:pt x="709" y="653"/>
                  <a:pt x="724" y="701"/>
                  <a:pt x="719" y="747"/>
                </a:cubicBezTo>
                <a:cubicBezTo>
                  <a:pt x="716" y="781"/>
                  <a:pt x="717" y="865"/>
                  <a:pt x="729" y="945"/>
                </a:cubicBezTo>
                <a:cubicBezTo>
                  <a:pt x="665" y="1010"/>
                  <a:pt x="640" y="1115"/>
                  <a:pt x="650" y="1204"/>
                </a:cubicBezTo>
                <a:cubicBezTo>
                  <a:pt x="651" y="1218"/>
                  <a:pt x="652" y="1232"/>
                  <a:pt x="654" y="1246"/>
                </a:cubicBezTo>
                <a:cubicBezTo>
                  <a:pt x="656" y="1261"/>
                  <a:pt x="659" y="1276"/>
                  <a:pt x="662" y="1290"/>
                </a:cubicBezTo>
                <a:cubicBezTo>
                  <a:pt x="654" y="1356"/>
                  <a:pt x="675" y="1425"/>
                  <a:pt x="722" y="1472"/>
                </a:cubicBezTo>
                <a:cubicBezTo>
                  <a:pt x="731" y="1504"/>
                  <a:pt x="742" y="1536"/>
                  <a:pt x="759" y="1566"/>
                </a:cubicBezTo>
                <a:cubicBezTo>
                  <a:pt x="754" y="1568"/>
                  <a:pt x="749" y="1570"/>
                  <a:pt x="744" y="1571"/>
                </a:cubicBezTo>
                <a:cubicBezTo>
                  <a:pt x="648" y="1596"/>
                  <a:pt x="517" y="1603"/>
                  <a:pt x="440" y="1603"/>
                </a:cubicBezTo>
                <a:cubicBezTo>
                  <a:pt x="362" y="1603"/>
                  <a:pt x="231" y="1596"/>
                  <a:pt x="136" y="1571"/>
                </a:cubicBezTo>
                <a:cubicBezTo>
                  <a:pt x="57" y="1550"/>
                  <a:pt x="0" y="1516"/>
                  <a:pt x="0" y="1459"/>
                </a:cubicBezTo>
                <a:cubicBezTo>
                  <a:pt x="0" y="1426"/>
                  <a:pt x="6" y="1390"/>
                  <a:pt x="20" y="1357"/>
                </a:cubicBezTo>
                <a:cubicBezTo>
                  <a:pt x="32" y="1325"/>
                  <a:pt x="51" y="1296"/>
                  <a:pt x="75" y="1272"/>
                </a:cubicBezTo>
                <a:cubicBezTo>
                  <a:pt x="104" y="1244"/>
                  <a:pt x="160" y="1226"/>
                  <a:pt x="201" y="1213"/>
                </a:cubicBezTo>
                <a:cubicBezTo>
                  <a:pt x="215" y="1209"/>
                  <a:pt x="227" y="1206"/>
                  <a:pt x="240" y="1200"/>
                </a:cubicBezTo>
                <a:cubicBezTo>
                  <a:pt x="190" y="1193"/>
                  <a:pt x="140" y="1175"/>
                  <a:pt x="106" y="1125"/>
                </a:cubicBezTo>
                <a:cubicBezTo>
                  <a:pt x="91" y="1102"/>
                  <a:pt x="91" y="1102"/>
                  <a:pt x="91" y="1102"/>
                </a:cubicBezTo>
                <a:cubicBezTo>
                  <a:pt x="108" y="1079"/>
                  <a:pt x="108" y="1079"/>
                  <a:pt x="108" y="1079"/>
                </a:cubicBezTo>
                <a:cubicBezTo>
                  <a:pt x="127" y="1054"/>
                  <a:pt x="140" y="1007"/>
                  <a:pt x="148" y="956"/>
                </a:cubicBezTo>
                <a:cubicBezTo>
                  <a:pt x="162" y="873"/>
                  <a:pt x="163" y="783"/>
                  <a:pt x="160" y="747"/>
                </a:cubicBezTo>
                <a:cubicBezTo>
                  <a:pt x="156" y="701"/>
                  <a:pt x="170" y="653"/>
                  <a:pt x="196" y="614"/>
                </a:cubicBezTo>
                <a:cubicBezTo>
                  <a:pt x="222" y="575"/>
                  <a:pt x="261" y="544"/>
                  <a:pt x="305" y="532"/>
                </a:cubicBezTo>
                <a:close/>
                <a:moveTo>
                  <a:pt x="1272" y="483"/>
                </a:moveTo>
                <a:cubicBezTo>
                  <a:pt x="1279" y="515"/>
                  <a:pt x="1279" y="515"/>
                  <a:pt x="1279" y="515"/>
                </a:cubicBezTo>
                <a:cubicBezTo>
                  <a:pt x="1300" y="623"/>
                  <a:pt x="1300" y="623"/>
                  <a:pt x="1300" y="623"/>
                </a:cubicBezTo>
                <a:cubicBezTo>
                  <a:pt x="1293" y="642"/>
                  <a:pt x="1287" y="662"/>
                  <a:pt x="1284" y="684"/>
                </a:cubicBezTo>
                <a:cubicBezTo>
                  <a:pt x="1281" y="700"/>
                  <a:pt x="1280" y="717"/>
                  <a:pt x="1280" y="736"/>
                </a:cubicBezTo>
                <a:cubicBezTo>
                  <a:pt x="1280" y="772"/>
                  <a:pt x="1284" y="812"/>
                  <a:pt x="1287" y="848"/>
                </a:cubicBezTo>
                <a:cubicBezTo>
                  <a:pt x="1284" y="863"/>
                  <a:pt x="1284" y="878"/>
                  <a:pt x="1284" y="893"/>
                </a:cubicBezTo>
                <a:cubicBezTo>
                  <a:pt x="1226" y="852"/>
                  <a:pt x="1150" y="830"/>
                  <a:pt x="1078" y="825"/>
                </a:cubicBezTo>
                <a:cubicBezTo>
                  <a:pt x="997" y="820"/>
                  <a:pt x="915" y="836"/>
                  <a:pt x="856" y="876"/>
                </a:cubicBezTo>
                <a:cubicBezTo>
                  <a:pt x="836" y="880"/>
                  <a:pt x="819" y="887"/>
                  <a:pt x="803" y="894"/>
                </a:cubicBezTo>
                <a:cubicBezTo>
                  <a:pt x="796" y="834"/>
                  <a:pt x="796" y="779"/>
                  <a:pt x="799" y="754"/>
                </a:cubicBezTo>
                <a:cubicBezTo>
                  <a:pt x="803" y="710"/>
                  <a:pt x="795" y="666"/>
                  <a:pt x="778" y="625"/>
                </a:cubicBezTo>
                <a:cubicBezTo>
                  <a:pt x="800" y="515"/>
                  <a:pt x="800" y="515"/>
                  <a:pt x="800" y="515"/>
                </a:cubicBezTo>
                <a:cubicBezTo>
                  <a:pt x="807" y="483"/>
                  <a:pt x="807" y="483"/>
                  <a:pt x="807" y="483"/>
                </a:cubicBezTo>
                <a:lnTo>
                  <a:pt x="1272" y="483"/>
                </a:lnTo>
                <a:close/>
                <a:moveTo>
                  <a:pt x="1364" y="530"/>
                </a:moveTo>
                <a:cubicBezTo>
                  <a:pt x="1349" y="504"/>
                  <a:pt x="1341" y="476"/>
                  <a:pt x="1334" y="448"/>
                </a:cubicBezTo>
                <a:cubicBezTo>
                  <a:pt x="1298" y="420"/>
                  <a:pt x="1283" y="372"/>
                  <a:pt x="1292" y="328"/>
                </a:cubicBezTo>
                <a:cubicBezTo>
                  <a:pt x="1288" y="314"/>
                  <a:pt x="1286" y="300"/>
                  <a:pt x="1284" y="285"/>
                </a:cubicBezTo>
                <a:cubicBezTo>
                  <a:pt x="1277" y="236"/>
                  <a:pt x="1277" y="186"/>
                  <a:pt x="1294" y="144"/>
                </a:cubicBezTo>
                <a:cubicBezTo>
                  <a:pt x="1312" y="96"/>
                  <a:pt x="1347" y="59"/>
                  <a:pt x="1408" y="44"/>
                </a:cubicBezTo>
                <a:cubicBezTo>
                  <a:pt x="1410" y="43"/>
                  <a:pt x="1414" y="42"/>
                  <a:pt x="1416" y="42"/>
                </a:cubicBezTo>
                <a:cubicBezTo>
                  <a:pt x="1454" y="12"/>
                  <a:pt x="1512" y="0"/>
                  <a:pt x="1571" y="4"/>
                </a:cubicBezTo>
                <a:cubicBezTo>
                  <a:pt x="1633" y="8"/>
                  <a:pt x="1697" y="30"/>
                  <a:pt x="1736" y="69"/>
                </a:cubicBezTo>
                <a:cubicBezTo>
                  <a:pt x="1768" y="102"/>
                  <a:pt x="1790" y="140"/>
                  <a:pt x="1800" y="186"/>
                </a:cubicBezTo>
                <a:cubicBezTo>
                  <a:pt x="1809" y="227"/>
                  <a:pt x="1808" y="274"/>
                  <a:pt x="1796" y="328"/>
                </a:cubicBezTo>
                <a:cubicBezTo>
                  <a:pt x="1804" y="372"/>
                  <a:pt x="1790" y="420"/>
                  <a:pt x="1753" y="448"/>
                </a:cubicBezTo>
                <a:cubicBezTo>
                  <a:pt x="1752" y="452"/>
                  <a:pt x="1752" y="456"/>
                  <a:pt x="1750" y="460"/>
                </a:cubicBezTo>
                <a:cubicBezTo>
                  <a:pt x="1737" y="459"/>
                  <a:pt x="1724" y="459"/>
                  <a:pt x="1710" y="461"/>
                </a:cubicBezTo>
                <a:cubicBezTo>
                  <a:pt x="1692" y="453"/>
                  <a:pt x="1673" y="448"/>
                  <a:pt x="1649" y="444"/>
                </a:cubicBezTo>
                <a:cubicBezTo>
                  <a:pt x="1628" y="441"/>
                  <a:pt x="1608" y="439"/>
                  <a:pt x="1587" y="440"/>
                </a:cubicBezTo>
                <a:cubicBezTo>
                  <a:pt x="1518" y="441"/>
                  <a:pt x="1451" y="462"/>
                  <a:pt x="1397" y="501"/>
                </a:cubicBezTo>
                <a:cubicBezTo>
                  <a:pt x="1385" y="510"/>
                  <a:pt x="1374" y="519"/>
                  <a:pt x="1364" y="530"/>
                </a:cubicBezTo>
                <a:close/>
                <a:moveTo>
                  <a:pt x="275" y="314"/>
                </a:moveTo>
                <a:cubicBezTo>
                  <a:pt x="274" y="303"/>
                  <a:pt x="273" y="292"/>
                  <a:pt x="273" y="280"/>
                </a:cubicBezTo>
                <a:cubicBezTo>
                  <a:pt x="273" y="228"/>
                  <a:pt x="288" y="168"/>
                  <a:pt x="320" y="118"/>
                </a:cubicBezTo>
                <a:cubicBezTo>
                  <a:pt x="369" y="42"/>
                  <a:pt x="444" y="3"/>
                  <a:pt x="533" y="3"/>
                </a:cubicBezTo>
                <a:cubicBezTo>
                  <a:pt x="622" y="3"/>
                  <a:pt x="697" y="42"/>
                  <a:pt x="746" y="118"/>
                </a:cubicBezTo>
                <a:cubicBezTo>
                  <a:pt x="778" y="168"/>
                  <a:pt x="793" y="228"/>
                  <a:pt x="793" y="280"/>
                </a:cubicBezTo>
                <a:cubicBezTo>
                  <a:pt x="793" y="292"/>
                  <a:pt x="792" y="303"/>
                  <a:pt x="791" y="314"/>
                </a:cubicBezTo>
                <a:cubicBezTo>
                  <a:pt x="809" y="363"/>
                  <a:pt x="799" y="426"/>
                  <a:pt x="757" y="460"/>
                </a:cubicBezTo>
                <a:cubicBezTo>
                  <a:pt x="750" y="483"/>
                  <a:pt x="739" y="510"/>
                  <a:pt x="726" y="535"/>
                </a:cubicBezTo>
                <a:cubicBezTo>
                  <a:pt x="724" y="538"/>
                  <a:pt x="724" y="538"/>
                  <a:pt x="724" y="538"/>
                </a:cubicBezTo>
                <a:cubicBezTo>
                  <a:pt x="690" y="499"/>
                  <a:pt x="646" y="469"/>
                  <a:pt x="596" y="455"/>
                </a:cubicBezTo>
                <a:cubicBezTo>
                  <a:pt x="545" y="440"/>
                  <a:pt x="491" y="440"/>
                  <a:pt x="440" y="455"/>
                </a:cubicBezTo>
                <a:cubicBezTo>
                  <a:pt x="394" y="442"/>
                  <a:pt x="346" y="440"/>
                  <a:pt x="299" y="450"/>
                </a:cubicBezTo>
                <a:cubicBezTo>
                  <a:pt x="266" y="416"/>
                  <a:pt x="259" y="358"/>
                  <a:pt x="275" y="314"/>
                </a:cubicBezTo>
                <a:close/>
                <a:moveTo>
                  <a:pt x="1367" y="853"/>
                </a:moveTo>
                <a:cubicBezTo>
                  <a:pt x="1365" y="814"/>
                  <a:pt x="1360" y="772"/>
                  <a:pt x="1360" y="734"/>
                </a:cubicBezTo>
                <a:cubicBezTo>
                  <a:pt x="1359" y="721"/>
                  <a:pt x="1360" y="708"/>
                  <a:pt x="1362" y="696"/>
                </a:cubicBezTo>
                <a:cubicBezTo>
                  <a:pt x="1371" y="641"/>
                  <a:pt x="1402" y="596"/>
                  <a:pt x="1444" y="566"/>
                </a:cubicBezTo>
                <a:cubicBezTo>
                  <a:pt x="1484" y="537"/>
                  <a:pt x="1536" y="520"/>
                  <a:pt x="1588" y="519"/>
                </a:cubicBezTo>
                <a:cubicBezTo>
                  <a:pt x="1628" y="519"/>
                  <a:pt x="1665" y="525"/>
                  <a:pt x="1699" y="545"/>
                </a:cubicBezTo>
                <a:cubicBezTo>
                  <a:pt x="1717" y="539"/>
                  <a:pt x="1735" y="538"/>
                  <a:pt x="1753" y="540"/>
                </a:cubicBezTo>
                <a:cubicBezTo>
                  <a:pt x="1785" y="542"/>
                  <a:pt x="1816" y="556"/>
                  <a:pt x="1842" y="576"/>
                </a:cubicBezTo>
                <a:cubicBezTo>
                  <a:pt x="1889" y="612"/>
                  <a:pt x="1924" y="673"/>
                  <a:pt x="1920" y="734"/>
                </a:cubicBezTo>
                <a:cubicBezTo>
                  <a:pt x="1912" y="853"/>
                  <a:pt x="1912" y="853"/>
                  <a:pt x="1912" y="853"/>
                </a:cubicBezTo>
                <a:cubicBezTo>
                  <a:pt x="1923" y="902"/>
                  <a:pt x="1908" y="957"/>
                  <a:pt x="1866" y="987"/>
                </a:cubicBezTo>
                <a:cubicBezTo>
                  <a:pt x="1852" y="1030"/>
                  <a:pt x="1829" y="1082"/>
                  <a:pt x="1800" y="1118"/>
                </a:cubicBezTo>
                <a:cubicBezTo>
                  <a:pt x="1801" y="1137"/>
                  <a:pt x="1803" y="1178"/>
                  <a:pt x="1821" y="1189"/>
                </a:cubicBezTo>
                <a:cubicBezTo>
                  <a:pt x="1842" y="1202"/>
                  <a:pt x="1858" y="1207"/>
                  <a:pt x="1878" y="1213"/>
                </a:cubicBezTo>
                <a:cubicBezTo>
                  <a:pt x="1919" y="1226"/>
                  <a:pt x="1975" y="1244"/>
                  <a:pt x="2004" y="1272"/>
                </a:cubicBezTo>
                <a:cubicBezTo>
                  <a:pt x="2053" y="1320"/>
                  <a:pt x="2080" y="1392"/>
                  <a:pt x="2080" y="1459"/>
                </a:cubicBezTo>
                <a:cubicBezTo>
                  <a:pt x="2080" y="1516"/>
                  <a:pt x="2022" y="1550"/>
                  <a:pt x="1944" y="1571"/>
                </a:cubicBezTo>
                <a:cubicBezTo>
                  <a:pt x="1848" y="1596"/>
                  <a:pt x="1717" y="1603"/>
                  <a:pt x="1640" y="1603"/>
                </a:cubicBezTo>
                <a:cubicBezTo>
                  <a:pt x="1562" y="1603"/>
                  <a:pt x="1431" y="1596"/>
                  <a:pt x="1336" y="1571"/>
                </a:cubicBezTo>
                <a:cubicBezTo>
                  <a:pt x="1330" y="1570"/>
                  <a:pt x="1326" y="1568"/>
                  <a:pt x="1320" y="1566"/>
                </a:cubicBezTo>
                <a:cubicBezTo>
                  <a:pt x="1338" y="1536"/>
                  <a:pt x="1348" y="1504"/>
                  <a:pt x="1357" y="1472"/>
                </a:cubicBezTo>
                <a:cubicBezTo>
                  <a:pt x="1404" y="1425"/>
                  <a:pt x="1425" y="1356"/>
                  <a:pt x="1417" y="1290"/>
                </a:cubicBezTo>
                <a:cubicBezTo>
                  <a:pt x="1423" y="1260"/>
                  <a:pt x="1427" y="1232"/>
                  <a:pt x="1428" y="1204"/>
                </a:cubicBezTo>
                <a:cubicBezTo>
                  <a:pt x="1455" y="1194"/>
                  <a:pt x="1467" y="1190"/>
                  <a:pt x="1474" y="1160"/>
                </a:cubicBezTo>
                <a:cubicBezTo>
                  <a:pt x="1477" y="1147"/>
                  <a:pt x="1479" y="1132"/>
                  <a:pt x="1479" y="1118"/>
                </a:cubicBezTo>
                <a:cubicBezTo>
                  <a:pt x="1450" y="1082"/>
                  <a:pt x="1427" y="1030"/>
                  <a:pt x="1413" y="987"/>
                </a:cubicBezTo>
                <a:cubicBezTo>
                  <a:pt x="1372" y="957"/>
                  <a:pt x="1356" y="901"/>
                  <a:pt x="1367" y="853"/>
                </a:cubicBezTo>
                <a:close/>
              </a:path>
            </a:pathLst>
          </a:custGeom>
          <a:solidFill>
            <a:srgbClr val="E55A00"/>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65" name="Freeform 99">
            <a:extLst>
              <a:ext uri="{FF2B5EF4-FFF2-40B4-BE49-F238E27FC236}">
                <a16:creationId xmlns:a16="http://schemas.microsoft.com/office/drawing/2014/main" id="{0F7B361A-2B12-49F6-83AB-6DF4939B4095}"/>
              </a:ext>
            </a:extLst>
          </p:cNvPr>
          <p:cNvSpPr>
            <a:spLocks noChangeAspect="1" noEditPoints="1"/>
          </p:cNvSpPr>
          <p:nvPr>
            <p:custDataLst>
              <p:tags r:id="rId3"/>
            </p:custDataLst>
          </p:nvPr>
        </p:nvSpPr>
        <p:spPr bwMode="auto">
          <a:xfrm>
            <a:off x="7595296" y="1809115"/>
            <a:ext cx="314933" cy="417411"/>
          </a:xfrm>
          <a:custGeom>
            <a:avLst/>
            <a:gdLst>
              <a:gd name="T0" fmla="*/ 240 w 1600"/>
              <a:gd name="T1" fmla="*/ 1881 h 2121"/>
              <a:gd name="T2" fmla="*/ 1360 w 1600"/>
              <a:gd name="T3" fmla="*/ 1801 h 2121"/>
              <a:gd name="T4" fmla="*/ 240 w 1600"/>
              <a:gd name="T5" fmla="*/ 1481 h 2121"/>
              <a:gd name="T6" fmla="*/ 1360 w 1600"/>
              <a:gd name="T7" fmla="*/ 1561 h 2121"/>
              <a:gd name="T8" fmla="*/ 240 w 1600"/>
              <a:gd name="T9" fmla="*/ 1481 h 2121"/>
              <a:gd name="T10" fmla="*/ 240 w 1600"/>
              <a:gd name="T11" fmla="*/ 1241 h 2121"/>
              <a:gd name="T12" fmla="*/ 1360 w 1600"/>
              <a:gd name="T13" fmla="*/ 1161 h 2121"/>
              <a:gd name="T14" fmla="*/ 240 w 1600"/>
              <a:gd name="T15" fmla="*/ 841 h 2121"/>
              <a:gd name="T16" fmla="*/ 1360 w 1600"/>
              <a:gd name="T17" fmla="*/ 921 h 2121"/>
              <a:gd name="T18" fmla="*/ 240 w 1600"/>
              <a:gd name="T19" fmla="*/ 841 h 2121"/>
              <a:gd name="T20" fmla="*/ 240 w 1600"/>
              <a:gd name="T21" fmla="*/ 601 h 2121"/>
              <a:gd name="T22" fmla="*/ 1360 w 1600"/>
              <a:gd name="T23" fmla="*/ 521 h 2121"/>
              <a:gd name="T24" fmla="*/ 1440 w 1600"/>
              <a:gd name="T25" fmla="*/ 251 h 2121"/>
              <a:gd name="T26" fmla="*/ 1400 w 1600"/>
              <a:gd name="T27" fmla="*/ 0 h 2121"/>
              <a:gd name="T28" fmla="*/ 1360 w 1600"/>
              <a:gd name="T29" fmla="*/ 251 h 2121"/>
              <a:gd name="T30" fmla="*/ 1400 w 1600"/>
              <a:gd name="T31" fmla="*/ 400 h 2121"/>
              <a:gd name="T32" fmla="*/ 1440 w 1600"/>
              <a:gd name="T33" fmla="*/ 251 h 2121"/>
              <a:gd name="T34" fmla="*/ 160 w 1600"/>
              <a:gd name="T35" fmla="*/ 251 h 2121"/>
              <a:gd name="T36" fmla="*/ 200 w 1600"/>
              <a:gd name="T37" fmla="*/ 400 h 2121"/>
              <a:gd name="T38" fmla="*/ 240 w 1600"/>
              <a:gd name="T39" fmla="*/ 251 h 2121"/>
              <a:gd name="T40" fmla="*/ 200 w 1600"/>
              <a:gd name="T41" fmla="*/ 0 h 2121"/>
              <a:gd name="T42" fmla="*/ 400 w 1600"/>
              <a:gd name="T43" fmla="*/ 40 h 2121"/>
              <a:gd name="T44" fmla="*/ 360 w 1600"/>
              <a:gd name="T45" fmla="*/ 320 h 2121"/>
              <a:gd name="T46" fmla="*/ 520 w 1600"/>
              <a:gd name="T47" fmla="*/ 320 h 2121"/>
              <a:gd name="T48" fmla="*/ 480 w 1600"/>
              <a:gd name="T49" fmla="*/ 40 h 2121"/>
              <a:gd name="T50" fmla="*/ 400 w 1600"/>
              <a:gd name="T51" fmla="*/ 40 h 2121"/>
              <a:gd name="T52" fmla="*/ 640 w 1600"/>
              <a:gd name="T53" fmla="*/ 251 h 2121"/>
              <a:gd name="T54" fmla="*/ 680 w 1600"/>
              <a:gd name="T55" fmla="*/ 400 h 2121"/>
              <a:gd name="T56" fmla="*/ 720 w 1600"/>
              <a:gd name="T57" fmla="*/ 251 h 2121"/>
              <a:gd name="T58" fmla="*/ 680 w 1600"/>
              <a:gd name="T59" fmla="*/ 0 h 2121"/>
              <a:gd name="T60" fmla="*/ 880 w 1600"/>
              <a:gd name="T61" fmla="*/ 40 h 2121"/>
              <a:gd name="T62" fmla="*/ 840 w 1600"/>
              <a:gd name="T63" fmla="*/ 320 h 2121"/>
              <a:gd name="T64" fmla="*/ 1000 w 1600"/>
              <a:gd name="T65" fmla="*/ 320 h 2121"/>
              <a:gd name="T66" fmla="*/ 960 w 1600"/>
              <a:gd name="T67" fmla="*/ 40 h 2121"/>
              <a:gd name="T68" fmla="*/ 880 w 1600"/>
              <a:gd name="T69" fmla="*/ 40 h 2121"/>
              <a:gd name="T70" fmla="*/ 1120 w 1600"/>
              <a:gd name="T71" fmla="*/ 251 h 2121"/>
              <a:gd name="T72" fmla="*/ 1160 w 1600"/>
              <a:gd name="T73" fmla="*/ 400 h 2121"/>
              <a:gd name="T74" fmla="*/ 1200 w 1600"/>
              <a:gd name="T75" fmla="*/ 251 h 2121"/>
              <a:gd name="T76" fmla="*/ 1160 w 1600"/>
              <a:gd name="T77" fmla="*/ 0 h 2121"/>
              <a:gd name="T78" fmla="*/ 1600 w 1600"/>
              <a:gd name="T79" fmla="*/ 121 h 2121"/>
              <a:gd name="T80" fmla="*/ 0 w 1600"/>
              <a:gd name="T81" fmla="*/ 2121 h 2121"/>
              <a:gd name="T82" fmla="*/ 1600 w 1600"/>
              <a:gd name="T83" fmla="*/ 121 h 2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0" h="2121">
                <a:moveTo>
                  <a:pt x="240" y="1801"/>
                </a:moveTo>
                <a:cubicBezTo>
                  <a:pt x="240" y="1881"/>
                  <a:pt x="240" y="1881"/>
                  <a:pt x="240" y="1881"/>
                </a:cubicBezTo>
                <a:cubicBezTo>
                  <a:pt x="1360" y="1881"/>
                  <a:pt x="1360" y="1881"/>
                  <a:pt x="1360" y="1881"/>
                </a:cubicBezTo>
                <a:cubicBezTo>
                  <a:pt x="1360" y="1801"/>
                  <a:pt x="1360" y="1801"/>
                  <a:pt x="1360" y="1801"/>
                </a:cubicBezTo>
                <a:lnTo>
                  <a:pt x="240" y="1801"/>
                </a:lnTo>
                <a:close/>
                <a:moveTo>
                  <a:pt x="240" y="1481"/>
                </a:moveTo>
                <a:cubicBezTo>
                  <a:pt x="240" y="1561"/>
                  <a:pt x="240" y="1561"/>
                  <a:pt x="240" y="1561"/>
                </a:cubicBezTo>
                <a:cubicBezTo>
                  <a:pt x="1360" y="1561"/>
                  <a:pt x="1360" y="1561"/>
                  <a:pt x="1360" y="1561"/>
                </a:cubicBezTo>
                <a:cubicBezTo>
                  <a:pt x="1360" y="1481"/>
                  <a:pt x="1360" y="1481"/>
                  <a:pt x="1360" y="1481"/>
                </a:cubicBezTo>
                <a:lnTo>
                  <a:pt x="240" y="1481"/>
                </a:lnTo>
                <a:close/>
                <a:moveTo>
                  <a:pt x="240" y="1161"/>
                </a:moveTo>
                <a:cubicBezTo>
                  <a:pt x="240" y="1241"/>
                  <a:pt x="240" y="1241"/>
                  <a:pt x="240" y="1241"/>
                </a:cubicBezTo>
                <a:cubicBezTo>
                  <a:pt x="1360" y="1241"/>
                  <a:pt x="1360" y="1241"/>
                  <a:pt x="1360" y="1241"/>
                </a:cubicBezTo>
                <a:cubicBezTo>
                  <a:pt x="1360" y="1161"/>
                  <a:pt x="1360" y="1161"/>
                  <a:pt x="1360" y="1161"/>
                </a:cubicBezTo>
                <a:lnTo>
                  <a:pt x="240" y="1161"/>
                </a:lnTo>
                <a:close/>
                <a:moveTo>
                  <a:pt x="240" y="841"/>
                </a:moveTo>
                <a:cubicBezTo>
                  <a:pt x="240" y="921"/>
                  <a:pt x="240" y="921"/>
                  <a:pt x="240" y="921"/>
                </a:cubicBezTo>
                <a:cubicBezTo>
                  <a:pt x="1360" y="921"/>
                  <a:pt x="1360" y="921"/>
                  <a:pt x="1360" y="921"/>
                </a:cubicBezTo>
                <a:cubicBezTo>
                  <a:pt x="1360" y="841"/>
                  <a:pt x="1360" y="841"/>
                  <a:pt x="1360" y="841"/>
                </a:cubicBezTo>
                <a:lnTo>
                  <a:pt x="240" y="841"/>
                </a:lnTo>
                <a:close/>
                <a:moveTo>
                  <a:pt x="240" y="521"/>
                </a:moveTo>
                <a:cubicBezTo>
                  <a:pt x="240" y="601"/>
                  <a:pt x="240" y="601"/>
                  <a:pt x="240" y="601"/>
                </a:cubicBezTo>
                <a:cubicBezTo>
                  <a:pt x="1360" y="601"/>
                  <a:pt x="1360" y="601"/>
                  <a:pt x="1360" y="601"/>
                </a:cubicBezTo>
                <a:cubicBezTo>
                  <a:pt x="1360" y="521"/>
                  <a:pt x="1360" y="521"/>
                  <a:pt x="1360" y="521"/>
                </a:cubicBezTo>
                <a:lnTo>
                  <a:pt x="240" y="521"/>
                </a:lnTo>
                <a:close/>
                <a:moveTo>
                  <a:pt x="1440" y="251"/>
                </a:moveTo>
                <a:cubicBezTo>
                  <a:pt x="1440" y="40"/>
                  <a:pt x="1440" y="40"/>
                  <a:pt x="1440" y="40"/>
                </a:cubicBezTo>
                <a:cubicBezTo>
                  <a:pt x="1440" y="18"/>
                  <a:pt x="1422" y="0"/>
                  <a:pt x="1400" y="0"/>
                </a:cubicBezTo>
                <a:cubicBezTo>
                  <a:pt x="1378" y="0"/>
                  <a:pt x="1360" y="18"/>
                  <a:pt x="1360" y="40"/>
                </a:cubicBezTo>
                <a:cubicBezTo>
                  <a:pt x="1360" y="251"/>
                  <a:pt x="1360" y="251"/>
                  <a:pt x="1360" y="251"/>
                </a:cubicBezTo>
                <a:cubicBezTo>
                  <a:pt x="1336" y="265"/>
                  <a:pt x="1320" y="291"/>
                  <a:pt x="1320" y="320"/>
                </a:cubicBezTo>
                <a:cubicBezTo>
                  <a:pt x="1320" y="364"/>
                  <a:pt x="1356" y="400"/>
                  <a:pt x="1400" y="400"/>
                </a:cubicBezTo>
                <a:cubicBezTo>
                  <a:pt x="1445" y="400"/>
                  <a:pt x="1480" y="364"/>
                  <a:pt x="1480" y="320"/>
                </a:cubicBezTo>
                <a:cubicBezTo>
                  <a:pt x="1480" y="291"/>
                  <a:pt x="1465" y="265"/>
                  <a:pt x="1440" y="251"/>
                </a:cubicBezTo>
                <a:close/>
                <a:moveTo>
                  <a:pt x="160" y="40"/>
                </a:moveTo>
                <a:cubicBezTo>
                  <a:pt x="160" y="251"/>
                  <a:pt x="160" y="251"/>
                  <a:pt x="160" y="251"/>
                </a:cubicBezTo>
                <a:cubicBezTo>
                  <a:pt x="136" y="265"/>
                  <a:pt x="120" y="291"/>
                  <a:pt x="120" y="320"/>
                </a:cubicBezTo>
                <a:cubicBezTo>
                  <a:pt x="120" y="364"/>
                  <a:pt x="156" y="400"/>
                  <a:pt x="200" y="400"/>
                </a:cubicBezTo>
                <a:cubicBezTo>
                  <a:pt x="245" y="400"/>
                  <a:pt x="280" y="364"/>
                  <a:pt x="280" y="320"/>
                </a:cubicBezTo>
                <a:cubicBezTo>
                  <a:pt x="280" y="291"/>
                  <a:pt x="265" y="265"/>
                  <a:pt x="240" y="251"/>
                </a:cubicBezTo>
                <a:cubicBezTo>
                  <a:pt x="240" y="40"/>
                  <a:pt x="240" y="40"/>
                  <a:pt x="240" y="40"/>
                </a:cubicBezTo>
                <a:cubicBezTo>
                  <a:pt x="240" y="18"/>
                  <a:pt x="222" y="0"/>
                  <a:pt x="200" y="0"/>
                </a:cubicBezTo>
                <a:cubicBezTo>
                  <a:pt x="178" y="0"/>
                  <a:pt x="160" y="18"/>
                  <a:pt x="160" y="40"/>
                </a:cubicBezTo>
                <a:close/>
                <a:moveTo>
                  <a:pt x="400" y="40"/>
                </a:moveTo>
                <a:cubicBezTo>
                  <a:pt x="400" y="251"/>
                  <a:pt x="400" y="251"/>
                  <a:pt x="400" y="251"/>
                </a:cubicBezTo>
                <a:cubicBezTo>
                  <a:pt x="376" y="265"/>
                  <a:pt x="360" y="291"/>
                  <a:pt x="360" y="320"/>
                </a:cubicBezTo>
                <a:cubicBezTo>
                  <a:pt x="360" y="364"/>
                  <a:pt x="396" y="400"/>
                  <a:pt x="440" y="400"/>
                </a:cubicBezTo>
                <a:cubicBezTo>
                  <a:pt x="485" y="400"/>
                  <a:pt x="520" y="364"/>
                  <a:pt x="520" y="320"/>
                </a:cubicBezTo>
                <a:cubicBezTo>
                  <a:pt x="520" y="291"/>
                  <a:pt x="505" y="265"/>
                  <a:pt x="480" y="251"/>
                </a:cubicBezTo>
                <a:cubicBezTo>
                  <a:pt x="480" y="40"/>
                  <a:pt x="480" y="40"/>
                  <a:pt x="480" y="40"/>
                </a:cubicBezTo>
                <a:cubicBezTo>
                  <a:pt x="480" y="18"/>
                  <a:pt x="462" y="0"/>
                  <a:pt x="440" y="0"/>
                </a:cubicBezTo>
                <a:cubicBezTo>
                  <a:pt x="418" y="0"/>
                  <a:pt x="400" y="18"/>
                  <a:pt x="400" y="40"/>
                </a:cubicBezTo>
                <a:close/>
                <a:moveTo>
                  <a:pt x="640" y="40"/>
                </a:moveTo>
                <a:cubicBezTo>
                  <a:pt x="640" y="251"/>
                  <a:pt x="640" y="251"/>
                  <a:pt x="640" y="251"/>
                </a:cubicBezTo>
                <a:cubicBezTo>
                  <a:pt x="616" y="265"/>
                  <a:pt x="600" y="291"/>
                  <a:pt x="600" y="320"/>
                </a:cubicBezTo>
                <a:cubicBezTo>
                  <a:pt x="600" y="364"/>
                  <a:pt x="636" y="400"/>
                  <a:pt x="680" y="400"/>
                </a:cubicBezTo>
                <a:cubicBezTo>
                  <a:pt x="725" y="400"/>
                  <a:pt x="760" y="364"/>
                  <a:pt x="760" y="320"/>
                </a:cubicBezTo>
                <a:cubicBezTo>
                  <a:pt x="760" y="291"/>
                  <a:pt x="745" y="265"/>
                  <a:pt x="720" y="251"/>
                </a:cubicBezTo>
                <a:cubicBezTo>
                  <a:pt x="720" y="40"/>
                  <a:pt x="720" y="40"/>
                  <a:pt x="720" y="40"/>
                </a:cubicBezTo>
                <a:cubicBezTo>
                  <a:pt x="720" y="18"/>
                  <a:pt x="702" y="0"/>
                  <a:pt x="680" y="0"/>
                </a:cubicBezTo>
                <a:cubicBezTo>
                  <a:pt x="658" y="0"/>
                  <a:pt x="640" y="18"/>
                  <a:pt x="640" y="40"/>
                </a:cubicBezTo>
                <a:close/>
                <a:moveTo>
                  <a:pt x="880" y="40"/>
                </a:moveTo>
                <a:cubicBezTo>
                  <a:pt x="880" y="251"/>
                  <a:pt x="880" y="251"/>
                  <a:pt x="880" y="251"/>
                </a:cubicBezTo>
                <a:cubicBezTo>
                  <a:pt x="856" y="265"/>
                  <a:pt x="840" y="291"/>
                  <a:pt x="840" y="320"/>
                </a:cubicBezTo>
                <a:cubicBezTo>
                  <a:pt x="840" y="364"/>
                  <a:pt x="876" y="400"/>
                  <a:pt x="920" y="400"/>
                </a:cubicBezTo>
                <a:cubicBezTo>
                  <a:pt x="965" y="400"/>
                  <a:pt x="1000" y="364"/>
                  <a:pt x="1000" y="320"/>
                </a:cubicBezTo>
                <a:cubicBezTo>
                  <a:pt x="1000" y="291"/>
                  <a:pt x="985" y="265"/>
                  <a:pt x="960" y="251"/>
                </a:cubicBezTo>
                <a:cubicBezTo>
                  <a:pt x="960" y="40"/>
                  <a:pt x="960" y="40"/>
                  <a:pt x="960" y="40"/>
                </a:cubicBezTo>
                <a:cubicBezTo>
                  <a:pt x="960" y="18"/>
                  <a:pt x="942" y="0"/>
                  <a:pt x="920" y="0"/>
                </a:cubicBezTo>
                <a:cubicBezTo>
                  <a:pt x="898" y="0"/>
                  <a:pt x="880" y="18"/>
                  <a:pt x="880" y="40"/>
                </a:cubicBezTo>
                <a:close/>
                <a:moveTo>
                  <a:pt x="1120" y="40"/>
                </a:moveTo>
                <a:cubicBezTo>
                  <a:pt x="1120" y="251"/>
                  <a:pt x="1120" y="251"/>
                  <a:pt x="1120" y="251"/>
                </a:cubicBezTo>
                <a:cubicBezTo>
                  <a:pt x="1096" y="265"/>
                  <a:pt x="1080" y="291"/>
                  <a:pt x="1080" y="320"/>
                </a:cubicBezTo>
                <a:cubicBezTo>
                  <a:pt x="1080" y="364"/>
                  <a:pt x="1116" y="400"/>
                  <a:pt x="1160" y="400"/>
                </a:cubicBezTo>
                <a:cubicBezTo>
                  <a:pt x="1205" y="400"/>
                  <a:pt x="1240" y="364"/>
                  <a:pt x="1240" y="320"/>
                </a:cubicBezTo>
                <a:cubicBezTo>
                  <a:pt x="1240" y="291"/>
                  <a:pt x="1225" y="265"/>
                  <a:pt x="1200" y="251"/>
                </a:cubicBezTo>
                <a:cubicBezTo>
                  <a:pt x="1200" y="40"/>
                  <a:pt x="1200" y="40"/>
                  <a:pt x="1200" y="40"/>
                </a:cubicBezTo>
                <a:cubicBezTo>
                  <a:pt x="1200" y="18"/>
                  <a:pt x="1182" y="0"/>
                  <a:pt x="1160" y="0"/>
                </a:cubicBezTo>
                <a:cubicBezTo>
                  <a:pt x="1138" y="0"/>
                  <a:pt x="1120" y="18"/>
                  <a:pt x="1120" y="40"/>
                </a:cubicBezTo>
                <a:close/>
                <a:moveTo>
                  <a:pt x="1600" y="121"/>
                </a:moveTo>
                <a:cubicBezTo>
                  <a:pt x="1600" y="2121"/>
                  <a:pt x="1600" y="2121"/>
                  <a:pt x="1600" y="2121"/>
                </a:cubicBezTo>
                <a:cubicBezTo>
                  <a:pt x="0" y="2121"/>
                  <a:pt x="0" y="2121"/>
                  <a:pt x="0" y="2121"/>
                </a:cubicBezTo>
                <a:cubicBezTo>
                  <a:pt x="0" y="121"/>
                  <a:pt x="0" y="121"/>
                  <a:pt x="0" y="121"/>
                </a:cubicBezTo>
                <a:lnTo>
                  <a:pt x="1600" y="121"/>
                </a:lnTo>
                <a:close/>
              </a:path>
            </a:pathLst>
          </a:custGeom>
          <a:solidFill>
            <a:srgbClr val="E55A00"/>
          </a:solidFill>
          <a:ln>
            <a:noFill/>
          </a:ln>
        </p:spPr>
        <p:txBody>
          <a:bodyPr vert="horz" wrap="square" lIns="121920" tIns="60960" rIns="121920" bIns="60960" numCol="1" anchor="t" anchorCtr="0" compatLnSpc="1">
            <a:prstTxWarp prst="textNoShape">
              <a:avLst/>
            </a:prstTxWarp>
          </a:bodyPr>
          <a:lstStyle/>
          <a:p>
            <a:endParaRPr lang="en-US" sz="2400" noProof="1"/>
          </a:p>
        </p:txBody>
      </p:sp>
      <p:grpSp>
        <p:nvGrpSpPr>
          <p:cNvPr id="66" name="Group 45">
            <a:extLst>
              <a:ext uri="{FF2B5EF4-FFF2-40B4-BE49-F238E27FC236}">
                <a16:creationId xmlns:a16="http://schemas.microsoft.com/office/drawing/2014/main" id="{AFADA038-A45C-4342-8D8E-3758A635953A}"/>
              </a:ext>
            </a:extLst>
          </p:cNvPr>
          <p:cNvGrpSpPr>
            <a:grpSpLocks noChangeAspect="1"/>
          </p:cNvGrpSpPr>
          <p:nvPr>
            <p:custDataLst>
              <p:tags r:id="rId4"/>
            </p:custDataLst>
          </p:nvPr>
        </p:nvGrpSpPr>
        <p:grpSpPr bwMode="auto">
          <a:xfrm>
            <a:off x="11227573" y="1764970"/>
            <a:ext cx="314933" cy="409329"/>
            <a:chOff x="990" y="-836"/>
            <a:chExt cx="3780" cy="4913"/>
          </a:xfrm>
          <a:solidFill>
            <a:srgbClr val="E55A00"/>
          </a:solidFill>
        </p:grpSpPr>
        <p:sp>
          <p:nvSpPr>
            <p:cNvPr id="67" name="Freeform 46">
              <a:extLst>
                <a:ext uri="{FF2B5EF4-FFF2-40B4-BE49-F238E27FC236}">
                  <a16:creationId xmlns:a16="http://schemas.microsoft.com/office/drawing/2014/main" id="{62B368A4-93D6-4264-B615-A05E752A9237}"/>
                </a:ext>
              </a:extLst>
            </p:cNvPr>
            <p:cNvSpPr>
              <a:spLocks/>
            </p:cNvSpPr>
            <p:nvPr/>
          </p:nvSpPr>
          <p:spPr bwMode="auto">
            <a:xfrm>
              <a:off x="990" y="-458"/>
              <a:ext cx="3780" cy="4535"/>
            </a:xfrm>
            <a:custGeom>
              <a:avLst/>
              <a:gdLst>
                <a:gd name="T0" fmla="*/ 1120 w 1600"/>
                <a:gd name="T1" fmla="*/ 240 h 1920"/>
                <a:gd name="T2" fmla="*/ 1120 w 1600"/>
                <a:gd name="T3" fmla="*/ 320 h 1920"/>
                <a:gd name="T4" fmla="*/ 1120 w 1600"/>
                <a:gd name="T5" fmla="*/ 720 h 1920"/>
                <a:gd name="T6" fmla="*/ 1126 w 1600"/>
                <a:gd name="T7" fmla="*/ 760 h 1920"/>
                <a:gd name="T8" fmla="*/ 1096 w 1600"/>
                <a:gd name="T9" fmla="*/ 760 h 1920"/>
                <a:gd name="T10" fmla="*/ 1093 w 1600"/>
                <a:gd name="T11" fmla="*/ 757 h 1920"/>
                <a:gd name="T12" fmla="*/ 1091 w 1600"/>
                <a:gd name="T13" fmla="*/ 759 h 1920"/>
                <a:gd name="T14" fmla="*/ 1093 w 1600"/>
                <a:gd name="T15" fmla="*/ 757 h 1920"/>
                <a:gd name="T16" fmla="*/ 1096 w 1600"/>
                <a:gd name="T17" fmla="*/ 760 h 1920"/>
                <a:gd name="T18" fmla="*/ 1088 w 1600"/>
                <a:gd name="T19" fmla="*/ 760 h 1920"/>
                <a:gd name="T20" fmla="*/ 1091 w 1600"/>
                <a:gd name="T21" fmla="*/ 759 h 1920"/>
                <a:gd name="T22" fmla="*/ 1064 w 1600"/>
                <a:gd name="T23" fmla="*/ 760 h 1920"/>
                <a:gd name="T24" fmla="*/ 1018 w 1600"/>
                <a:gd name="T25" fmla="*/ 760 h 1920"/>
                <a:gd name="T26" fmla="*/ 900 w 1600"/>
                <a:gd name="T27" fmla="*/ 720 h 1920"/>
                <a:gd name="T28" fmla="*/ 720 w 1600"/>
                <a:gd name="T29" fmla="*/ 880 h 1920"/>
                <a:gd name="T30" fmla="*/ 900 w 1600"/>
                <a:gd name="T31" fmla="*/ 1040 h 1920"/>
                <a:gd name="T32" fmla="*/ 1018 w 1600"/>
                <a:gd name="T33" fmla="*/ 1000 h 1920"/>
                <a:gd name="T34" fmla="*/ 1086 w 1600"/>
                <a:gd name="T35" fmla="*/ 999 h 1920"/>
                <a:gd name="T36" fmla="*/ 1068 w 1600"/>
                <a:gd name="T37" fmla="*/ 1021 h 1920"/>
                <a:gd name="T38" fmla="*/ 1079 w 1600"/>
                <a:gd name="T39" fmla="*/ 1123 h 1920"/>
                <a:gd name="T40" fmla="*/ 1122 w 1600"/>
                <a:gd name="T41" fmla="*/ 1199 h 1920"/>
                <a:gd name="T42" fmla="*/ 1242 w 1600"/>
                <a:gd name="T43" fmla="*/ 1250 h 1920"/>
                <a:gd name="T44" fmla="*/ 1467 w 1600"/>
                <a:gd name="T45" fmla="*/ 1353 h 1920"/>
                <a:gd name="T46" fmla="*/ 1564 w 1600"/>
                <a:gd name="T47" fmla="*/ 1501 h 1920"/>
                <a:gd name="T48" fmla="*/ 1600 w 1600"/>
                <a:gd name="T49" fmla="*/ 1683 h 1920"/>
                <a:gd name="T50" fmla="*/ 1368 w 1600"/>
                <a:gd name="T51" fmla="*/ 1860 h 1920"/>
                <a:gd name="T52" fmla="*/ 800 w 1600"/>
                <a:gd name="T53" fmla="*/ 1920 h 1920"/>
                <a:gd name="T54" fmla="*/ 231 w 1600"/>
                <a:gd name="T55" fmla="*/ 1860 h 1920"/>
                <a:gd name="T56" fmla="*/ 0 w 1600"/>
                <a:gd name="T57" fmla="*/ 1683 h 1920"/>
                <a:gd name="T58" fmla="*/ 35 w 1600"/>
                <a:gd name="T59" fmla="*/ 1501 h 1920"/>
                <a:gd name="T60" fmla="*/ 132 w 1600"/>
                <a:gd name="T61" fmla="*/ 1353 h 1920"/>
                <a:gd name="T62" fmla="*/ 357 w 1600"/>
                <a:gd name="T63" fmla="*/ 1250 h 1920"/>
                <a:gd name="T64" fmla="*/ 476 w 1600"/>
                <a:gd name="T65" fmla="*/ 1199 h 1920"/>
                <a:gd name="T66" fmla="*/ 520 w 1600"/>
                <a:gd name="T67" fmla="*/ 1123 h 1920"/>
                <a:gd name="T68" fmla="*/ 532 w 1600"/>
                <a:gd name="T69" fmla="*/ 1022 h 1920"/>
                <a:gd name="T70" fmla="*/ 421 w 1600"/>
                <a:gd name="T71" fmla="*/ 823 h 1920"/>
                <a:gd name="T72" fmla="*/ 480 w 1600"/>
                <a:gd name="T73" fmla="*/ 720 h 1920"/>
                <a:gd name="T74" fmla="*/ 480 w 1600"/>
                <a:gd name="T75" fmla="*/ 240 h 1920"/>
                <a:gd name="T76" fmla="*/ 564 w 1600"/>
                <a:gd name="T77" fmla="*/ 79 h 1920"/>
                <a:gd name="T78" fmla="*/ 800 w 1600"/>
                <a:gd name="T79" fmla="*/ 0 h 1920"/>
                <a:gd name="T80" fmla="*/ 1035 w 1600"/>
                <a:gd name="T81" fmla="*/ 79 h 1920"/>
                <a:gd name="T82" fmla="*/ 1120 w 1600"/>
                <a:gd name="T83" fmla="*/ 24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0" h="1920">
                  <a:moveTo>
                    <a:pt x="1120" y="240"/>
                  </a:moveTo>
                  <a:cubicBezTo>
                    <a:pt x="1120" y="320"/>
                    <a:pt x="1120" y="320"/>
                    <a:pt x="1120" y="320"/>
                  </a:cubicBezTo>
                  <a:cubicBezTo>
                    <a:pt x="1120" y="720"/>
                    <a:pt x="1120" y="720"/>
                    <a:pt x="1120" y="720"/>
                  </a:cubicBezTo>
                  <a:cubicBezTo>
                    <a:pt x="1120" y="734"/>
                    <a:pt x="1122" y="748"/>
                    <a:pt x="1126" y="760"/>
                  </a:cubicBezTo>
                  <a:cubicBezTo>
                    <a:pt x="1096" y="760"/>
                    <a:pt x="1096" y="760"/>
                    <a:pt x="1096" y="760"/>
                  </a:cubicBezTo>
                  <a:cubicBezTo>
                    <a:pt x="1093" y="757"/>
                    <a:pt x="1093" y="757"/>
                    <a:pt x="1093" y="757"/>
                  </a:cubicBezTo>
                  <a:cubicBezTo>
                    <a:pt x="1093" y="758"/>
                    <a:pt x="1092" y="758"/>
                    <a:pt x="1091" y="759"/>
                  </a:cubicBezTo>
                  <a:cubicBezTo>
                    <a:pt x="1094" y="757"/>
                    <a:pt x="1096" y="755"/>
                    <a:pt x="1093" y="757"/>
                  </a:cubicBezTo>
                  <a:cubicBezTo>
                    <a:pt x="1096" y="760"/>
                    <a:pt x="1096" y="760"/>
                    <a:pt x="1096" y="760"/>
                  </a:cubicBezTo>
                  <a:cubicBezTo>
                    <a:pt x="1088" y="760"/>
                    <a:pt x="1088" y="760"/>
                    <a:pt x="1088" y="760"/>
                  </a:cubicBezTo>
                  <a:cubicBezTo>
                    <a:pt x="1089" y="760"/>
                    <a:pt x="1090" y="759"/>
                    <a:pt x="1091" y="759"/>
                  </a:cubicBezTo>
                  <a:cubicBezTo>
                    <a:pt x="1087" y="759"/>
                    <a:pt x="1079" y="760"/>
                    <a:pt x="1064" y="760"/>
                  </a:cubicBezTo>
                  <a:cubicBezTo>
                    <a:pt x="1018" y="760"/>
                    <a:pt x="1018" y="760"/>
                    <a:pt x="1018" y="760"/>
                  </a:cubicBezTo>
                  <a:cubicBezTo>
                    <a:pt x="987" y="735"/>
                    <a:pt x="945" y="720"/>
                    <a:pt x="900" y="720"/>
                  </a:cubicBezTo>
                  <a:cubicBezTo>
                    <a:pt x="810" y="720"/>
                    <a:pt x="720" y="784"/>
                    <a:pt x="720" y="880"/>
                  </a:cubicBezTo>
                  <a:cubicBezTo>
                    <a:pt x="720" y="976"/>
                    <a:pt x="810" y="1040"/>
                    <a:pt x="900" y="1040"/>
                  </a:cubicBezTo>
                  <a:cubicBezTo>
                    <a:pt x="945" y="1040"/>
                    <a:pt x="987" y="1025"/>
                    <a:pt x="1018" y="1000"/>
                  </a:cubicBezTo>
                  <a:cubicBezTo>
                    <a:pt x="1041" y="1000"/>
                    <a:pt x="1064" y="1001"/>
                    <a:pt x="1086" y="999"/>
                  </a:cubicBezTo>
                  <a:cubicBezTo>
                    <a:pt x="1080" y="1007"/>
                    <a:pt x="1074" y="1015"/>
                    <a:pt x="1068" y="1021"/>
                  </a:cubicBezTo>
                  <a:cubicBezTo>
                    <a:pt x="1069" y="1053"/>
                    <a:pt x="1071" y="1090"/>
                    <a:pt x="1079" y="1123"/>
                  </a:cubicBezTo>
                  <a:cubicBezTo>
                    <a:pt x="1087" y="1156"/>
                    <a:pt x="1100" y="1185"/>
                    <a:pt x="1122" y="1199"/>
                  </a:cubicBezTo>
                  <a:cubicBezTo>
                    <a:pt x="1170" y="1223"/>
                    <a:pt x="1190" y="1234"/>
                    <a:pt x="1242" y="1250"/>
                  </a:cubicBezTo>
                  <a:cubicBezTo>
                    <a:pt x="1313" y="1271"/>
                    <a:pt x="1418" y="1305"/>
                    <a:pt x="1467" y="1353"/>
                  </a:cubicBezTo>
                  <a:cubicBezTo>
                    <a:pt x="1510" y="1394"/>
                    <a:pt x="1542" y="1446"/>
                    <a:pt x="1564" y="1501"/>
                  </a:cubicBezTo>
                  <a:cubicBezTo>
                    <a:pt x="1588" y="1560"/>
                    <a:pt x="1600" y="1623"/>
                    <a:pt x="1600" y="1683"/>
                  </a:cubicBezTo>
                  <a:cubicBezTo>
                    <a:pt x="1600" y="1769"/>
                    <a:pt x="1502" y="1825"/>
                    <a:pt x="1368" y="1860"/>
                  </a:cubicBezTo>
                  <a:cubicBezTo>
                    <a:pt x="1191" y="1906"/>
                    <a:pt x="945" y="1920"/>
                    <a:pt x="800" y="1920"/>
                  </a:cubicBezTo>
                  <a:cubicBezTo>
                    <a:pt x="654" y="1920"/>
                    <a:pt x="408" y="1906"/>
                    <a:pt x="231" y="1860"/>
                  </a:cubicBezTo>
                  <a:cubicBezTo>
                    <a:pt x="97" y="1825"/>
                    <a:pt x="0" y="1769"/>
                    <a:pt x="0" y="1683"/>
                  </a:cubicBezTo>
                  <a:cubicBezTo>
                    <a:pt x="0" y="1623"/>
                    <a:pt x="12" y="1560"/>
                    <a:pt x="35" y="1501"/>
                  </a:cubicBezTo>
                  <a:cubicBezTo>
                    <a:pt x="57" y="1446"/>
                    <a:pt x="90" y="1394"/>
                    <a:pt x="132" y="1353"/>
                  </a:cubicBezTo>
                  <a:cubicBezTo>
                    <a:pt x="181" y="1305"/>
                    <a:pt x="286" y="1271"/>
                    <a:pt x="357" y="1250"/>
                  </a:cubicBezTo>
                  <a:cubicBezTo>
                    <a:pt x="405" y="1235"/>
                    <a:pt x="432" y="1225"/>
                    <a:pt x="476" y="1199"/>
                  </a:cubicBezTo>
                  <a:cubicBezTo>
                    <a:pt x="498" y="1187"/>
                    <a:pt x="512" y="1157"/>
                    <a:pt x="520" y="1123"/>
                  </a:cubicBezTo>
                  <a:cubicBezTo>
                    <a:pt x="528" y="1089"/>
                    <a:pt x="531" y="1052"/>
                    <a:pt x="532" y="1022"/>
                  </a:cubicBezTo>
                  <a:cubicBezTo>
                    <a:pt x="484" y="968"/>
                    <a:pt x="446" y="890"/>
                    <a:pt x="421" y="823"/>
                  </a:cubicBezTo>
                  <a:cubicBezTo>
                    <a:pt x="456" y="803"/>
                    <a:pt x="480" y="764"/>
                    <a:pt x="480" y="720"/>
                  </a:cubicBezTo>
                  <a:cubicBezTo>
                    <a:pt x="480" y="240"/>
                    <a:pt x="480" y="240"/>
                    <a:pt x="480" y="240"/>
                  </a:cubicBezTo>
                  <a:cubicBezTo>
                    <a:pt x="480" y="175"/>
                    <a:pt x="515" y="119"/>
                    <a:pt x="564" y="79"/>
                  </a:cubicBezTo>
                  <a:cubicBezTo>
                    <a:pt x="630" y="25"/>
                    <a:pt x="716" y="0"/>
                    <a:pt x="800" y="0"/>
                  </a:cubicBezTo>
                  <a:cubicBezTo>
                    <a:pt x="883" y="0"/>
                    <a:pt x="970" y="25"/>
                    <a:pt x="1035" y="79"/>
                  </a:cubicBezTo>
                  <a:cubicBezTo>
                    <a:pt x="1084" y="119"/>
                    <a:pt x="1120" y="175"/>
                    <a:pt x="1120" y="240"/>
                  </a:cubicBezTo>
                  <a:close/>
                </a:path>
              </a:pathLst>
            </a:custGeom>
            <a:grpFill/>
            <a:ln>
              <a:noFill/>
            </a:ln>
            <a:extLst>
              <a:ext uri="{91240B29-F687-4F45-9708-019B960494DF}">
                <a14:hiddenLine xmlns:a14="http://schemas.microsoft.com/office/drawing/2010/main" w="9525">
                  <a:solidFill>
                    <a:schemeClr val="dk1"/>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noProof="1"/>
            </a:p>
          </p:txBody>
        </p:sp>
        <p:sp>
          <p:nvSpPr>
            <p:cNvPr id="68" name="Freeform 47">
              <a:extLst>
                <a:ext uri="{FF2B5EF4-FFF2-40B4-BE49-F238E27FC236}">
                  <a16:creationId xmlns:a16="http://schemas.microsoft.com/office/drawing/2014/main" id="{ACAE1D38-5831-451C-B08D-5607F966B67A}"/>
                </a:ext>
              </a:extLst>
            </p:cNvPr>
            <p:cNvSpPr>
              <a:spLocks/>
            </p:cNvSpPr>
            <p:nvPr/>
          </p:nvSpPr>
          <p:spPr bwMode="auto">
            <a:xfrm>
              <a:off x="1179" y="-836"/>
              <a:ext cx="3402" cy="2646"/>
            </a:xfrm>
            <a:custGeom>
              <a:avLst/>
              <a:gdLst>
                <a:gd name="T0" fmla="*/ 824 w 1440"/>
                <a:gd name="T1" fmla="*/ 960 h 1120"/>
                <a:gd name="T2" fmla="*/ 916 w 1440"/>
                <a:gd name="T3" fmla="*/ 1000 h 1120"/>
                <a:gd name="T4" fmla="*/ 1008 w 1440"/>
                <a:gd name="T5" fmla="*/ 1000 h 1120"/>
                <a:gd name="T6" fmla="*/ 1154 w 1440"/>
                <a:gd name="T7" fmla="*/ 920 h 1120"/>
                <a:gd name="T8" fmla="*/ 1120 w 1440"/>
                <a:gd name="T9" fmla="*/ 880 h 1120"/>
                <a:gd name="T10" fmla="*/ 1120 w 1440"/>
                <a:gd name="T11" fmla="*/ 400 h 1120"/>
                <a:gd name="T12" fmla="*/ 720 w 1440"/>
                <a:gd name="T13" fmla="*/ 80 h 1120"/>
                <a:gd name="T14" fmla="*/ 320 w 1440"/>
                <a:gd name="T15" fmla="*/ 400 h 1120"/>
                <a:gd name="T16" fmla="*/ 320 w 1440"/>
                <a:gd name="T17" fmla="*/ 880 h 1120"/>
                <a:gd name="T18" fmla="*/ 280 w 1440"/>
                <a:gd name="T19" fmla="*/ 920 h 1120"/>
                <a:gd name="T20" fmla="*/ 160 w 1440"/>
                <a:gd name="T21" fmla="*/ 920 h 1120"/>
                <a:gd name="T22" fmla="*/ 0 w 1440"/>
                <a:gd name="T23" fmla="*/ 760 h 1120"/>
                <a:gd name="T24" fmla="*/ 0 w 1440"/>
                <a:gd name="T25" fmla="*/ 520 h 1120"/>
                <a:gd name="T26" fmla="*/ 160 w 1440"/>
                <a:gd name="T27" fmla="*/ 360 h 1120"/>
                <a:gd name="T28" fmla="*/ 242 w 1440"/>
                <a:gd name="T29" fmla="*/ 360 h 1120"/>
                <a:gd name="T30" fmla="*/ 720 w 1440"/>
                <a:gd name="T31" fmla="*/ 0 h 1120"/>
                <a:gd name="T32" fmla="*/ 1197 w 1440"/>
                <a:gd name="T33" fmla="*/ 360 h 1120"/>
                <a:gd name="T34" fmla="*/ 1280 w 1440"/>
                <a:gd name="T35" fmla="*/ 360 h 1120"/>
                <a:gd name="T36" fmla="*/ 1440 w 1440"/>
                <a:gd name="T37" fmla="*/ 520 h 1120"/>
                <a:gd name="T38" fmla="*/ 1440 w 1440"/>
                <a:gd name="T39" fmla="*/ 760 h 1120"/>
                <a:gd name="T40" fmla="*/ 1280 w 1440"/>
                <a:gd name="T41" fmla="*/ 920 h 1120"/>
                <a:gd name="T42" fmla="*/ 1236 w 1440"/>
                <a:gd name="T43" fmla="*/ 920 h 1120"/>
                <a:gd name="T44" fmla="*/ 1008 w 1440"/>
                <a:gd name="T45" fmla="*/ 1080 h 1120"/>
                <a:gd name="T46" fmla="*/ 916 w 1440"/>
                <a:gd name="T47" fmla="*/ 1080 h 1120"/>
                <a:gd name="T48" fmla="*/ 824 w 1440"/>
                <a:gd name="T49" fmla="*/ 1120 h 1120"/>
                <a:gd name="T50" fmla="*/ 720 w 1440"/>
                <a:gd name="T51" fmla="*/ 1040 h 1120"/>
                <a:gd name="T52" fmla="*/ 824 w 1440"/>
                <a:gd name="T53" fmla="*/ 960 h 1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40" h="1120">
                  <a:moveTo>
                    <a:pt x="824" y="960"/>
                  </a:moveTo>
                  <a:cubicBezTo>
                    <a:pt x="864" y="960"/>
                    <a:pt x="897" y="976"/>
                    <a:pt x="916" y="1000"/>
                  </a:cubicBezTo>
                  <a:cubicBezTo>
                    <a:pt x="1008" y="1000"/>
                    <a:pt x="1008" y="1000"/>
                    <a:pt x="1008" y="1000"/>
                  </a:cubicBezTo>
                  <a:cubicBezTo>
                    <a:pt x="1069" y="1000"/>
                    <a:pt x="1135" y="986"/>
                    <a:pt x="1154" y="920"/>
                  </a:cubicBezTo>
                  <a:cubicBezTo>
                    <a:pt x="1135" y="917"/>
                    <a:pt x="1120" y="901"/>
                    <a:pt x="1120" y="880"/>
                  </a:cubicBezTo>
                  <a:cubicBezTo>
                    <a:pt x="1120" y="400"/>
                    <a:pt x="1120" y="400"/>
                    <a:pt x="1120" y="400"/>
                  </a:cubicBezTo>
                  <a:cubicBezTo>
                    <a:pt x="1120" y="196"/>
                    <a:pt x="902" y="80"/>
                    <a:pt x="720" y="80"/>
                  </a:cubicBezTo>
                  <a:cubicBezTo>
                    <a:pt x="537" y="80"/>
                    <a:pt x="320" y="196"/>
                    <a:pt x="320" y="400"/>
                  </a:cubicBezTo>
                  <a:cubicBezTo>
                    <a:pt x="320" y="880"/>
                    <a:pt x="320" y="880"/>
                    <a:pt x="320" y="880"/>
                  </a:cubicBezTo>
                  <a:cubicBezTo>
                    <a:pt x="320" y="902"/>
                    <a:pt x="302" y="920"/>
                    <a:pt x="280" y="920"/>
                  </a:cubicBezTo>
                  <a:cubicBezTo>
                    <a:pt x="160" y="920"/>
                    <a:pt x="160" y="920"/>
                    <a:pt x="160" y="920"/>
                  </a:cubicBezTo>
                  <a:cubicBezTo>
                    <a:pt x="72" y="920"/>
                    <a:pt x="0" y="848"/>
                    <a:pt x="0" y="760"/>
                  </a:cubicBezTo>
                  <a:cubicBezTo>
                    <a:pt x="0" y="520"/>
                    <a:pt x="0" y="520"/>
                    <a:pt x="0" y="520"/>
                  </a:cubicBezTo>
                  <a:cubicBezTo>
                    <a:pt x="0" y="432"/>
                    <a:pt x="72" y="360"/>
                    <a:pt x="160" y="360"/>
                  </a:cubicBezTo>
                  <a:cubicBezTo>
                    <a:pt x="242" y="360"/>
                    <a:pt x="242" y="360"/>
                    <a:pt x="242" y="360"/>
                  </a:cubicBezTo>
                  <a:cubicBezTo>
                    <a:pt x="269" y="131"/>
                    <a:pt x="505" y="0"/>
                    <a:pt x="720" y="0"/>
                  </a:cubicBezTo>
                  <a:cubicBezTo>
                    <a:pt x="934" y="0"/>
                    <a:pt x="1170" y="131"/>
                    <a:pt x="1197" y="360"/>
                  </a:cubicBezTo>
                  <a:cubicBezTo>
                    <a:pt x="1280" y="360"/>
                    <a:pt x="1280" y="360"/>
                    <a:pt x="1280" y="360"/>
                  </a:cubicBezTo>
                  <a:cubicBezTo>
                    <a:pt x="1368" y="360"/>
                    <a:pt x="1440" y="432"/>
                    <a:pt x="1440" y="520"/>
                  </a:cubicBezTo>
                  <a:cubicBezTo>
                    <a:pt x="1440" y="760"/>
                    <a:pt x="1440" y="760"/>
                    <a:pt x="1440" y="760"/>
                  </a:cubicBezTo>
                  <a:cubicBezTo>
                    <a:pt x="1440" y="848"/>
                    <a:pt x="1368" y="920"/>
                    <a:pt x="1280" y="920"/>
                  </a:cubicBezTo>
                  <a:cubicBezTo>
                    <a:pt x="1236" y="920"/>
                    <a:pt x="1236" y="920"/>
                    <a:pt x="1236" y="920"/>
                  </a:cubicBezTo>
                  <a:cubicBezTo>
                    <a:pt x="1216" y="1037"/>
                    <a:pt x="1116" y="1080"/>
                    <a:pt x="1008" y="1080"/>
                  </a:cubicBezTo>
                  <a:cubicBezTo>
                    <a:pt x="916" y="1080"/>
                    <a:pt x="916" y="1080"/>
                    <a:pt x="916" y="1080"/>
                  </a:cubicBezTo>
                  <a:cubicBezTo>
                    <a:pt x="897" y="1104"/>
                    <a:pt x="864" y="1120"/>
                    <a:pt x="824" y="1120"/>
                  </a:cubicBezTo>
                  <a:cubicBezTo>
                    <a:pt x="767" y="1120"/>
                    <a:pt x="720" y="1084"/>
                    <a:pt x="720" y="1040"/>
                  </a:cubicBezTo>
                  <a:cubicBezTo>
                    <a:pt x="720" y="996"/>
                    <a:pt x="767" y="960"/>
                    <a:pt x="824" y="960"/>
                  </a:cubicBezTo>
                  <a:close/>
                </a:path>
              </a:pathLst>
            </a:custGeom>
            <a:grpFill/>
            <a:ln>
              <a:noFill/>
            </a:ln>
            <a:extLst>
              <a:ext uri="{91240B29-F687-4F45-9708-019B960494DF}">
                <a14:hiddenLine xmlns:a14="http://schemas.microsoft.com/office/drawing/2010/main" w="9525">
                  <a:solidFill>
                    <a:schemeClr val="dk1"/>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noProof="1"/>
            </a:p>
          </p:txBody>
        </p:sp>
      </p:grpSp>
      <p:sp>
        <p:nvSpPr>
          <p:cNvPr id="69" name="Freeform 51">
            <a:extLst>
              <a:ext uri="{FF2B5EF4-FFF2-40B4-BE49-F238E27FC236}">
                <a16:creationId xmlns:a16="http://schemas.microsoft.com/office/drawing/2014/main" id="{CCFB16BB-2319-4ED6-9182-834D869D4981}"/>
              </a:ext>
            </a:extLst>
          </p:cNvPr>
          <p:cNvSpPr>
            <a:spLocks noChangeAspect="1" noEditPoints="1"/>
          </p:cNvSpPr>
          <p:nvPr>
            <p:custDataLst>
              <p:tags r:id="rId5"/>
            </p:custDataLst>
          </p:nvPr>
        </p:nvSpPr>
        <p:spPr bwMode="auto">
          <a:xfrm>
            <a:off x="11199427" y="3421784"/>
            <a:ext cx="377919" cy="377919"/>
          </a:xfrm>
          <a:custGeom>
            <a:avLst/>
            <a:gdLst>
              <a:gd name="T0" fmla="*/ 1079 w 2078"/>
              <a:gd name="T1" fmla="*/ 0 h 2078"/>
              <a:gd name="T2" fmla="*/ 2078 w 2078"/>
              <a:gd name="T3" fmla="*/ 999 h 2078"/>
              <a:gd name="T4" fmla="*/ 1918 w 2078"/>
              <a:gd name="T5" fmla="*/ 999 h 2078"/>
              <a:gd name="T6" fmla="*/ 1079 w 2078"/>
              <a:gd name="T7" fmla="*/ 160 h 2078"/>
              <a:gd name="T8" fmla="*/ 1079 w 2078"/>
              <a:gd name="T9" fmla="*/ 0 h 2078"/>
              <a:gd name="T10" fmla="*/ 2078 w 2078"/>
              <a:gd name="T11" fmla="*/ 1079 h 2078"/>
              <a:gd name="T12" fmla="*/ 1079 w 2078"/>
              <a:gd name="T13" fmla="*/ 2078 h 2078"/>
              <a:gd name="T14" fmla="*/ 1079 w 2078"/>
              <a:gd name="T15" fmla="*/ 1918 h 2078"/>
              <a:gd name="T16" fmla="*/ 1918 w 2078"/>
              <a:gd name="T17" fmla="*/ 1079 h 2078"/>
              <a:gd name="T18" fmla="*/ 2078 w 2078"/>
              <a:gd name="T19" fmla="*/ 1079 h 2078"/>
              <a:gd name="T20" fmla="*/ 999 w 2078"/>
              <a:gd name="T21" fmla="*/ 2078 h 2078"/>
              <a:gd name="T22" fmla="*/ 0 w 2078"/>
              <a:gd name="T23" fmla="*/ 1079 h 2078"/>
              <a:gd name="T24" fmla="*/ 160 w 2078"/>
              <a:gd name="T25" fmla="*/ 1079 h 2078"/>
              <a:gd name="T26" fmla="*/ 999 w 2078"/>
              <a:gd name="T27" fmla="*/ 1918 h 2078"/>
              <a:gd name="T28" fmla="*/ 999 w 2078"/>
              <a:gd name="T29" fmla="*/ 2078 h 2078"/>
              <a:gd name="T30" fmla="*/ 0 w 2078"/>
              <a:gd name="T31" fmla="*/ 999 h 2078"/>
              <a:gd name="T32" fmla="*/ 999 w 2078"/>
              <a:gd name="T33" fmla="*/ 0 h 2078"/>
              <a:gd name="T34" fmla="*/ 999 w 2078"/>
              <a:gd name="T35" fmla="*/ 160 h 2078"/>
              <a:gd name="T36" fmla="*/ 160 w 2078"/>
              <a:gd name="T37" fmla="*/ 999 h 2078"/>
              <a:gd name="T38" fmla="*/ 0 w 2078"/>
              <a:gd name="T39" fmla="*/ 999 h 2078"/>
              <a:gd name="T40" fmla="*/ 1079 w 2078"/>
              <a:gd name="T41" fmla="*/ 481 h 2078"/>
              <a:gd name="T42" fmla="*/ 1597 w 2078"/>
              <a:gd name="T43" fmla="*/ 999 h 2078"/>
              <a:gd name="T44" fmla="*/ 1079 w 2078"/>
              <a:gd name="T45" fmla="*/ 999 h 2078"/>
              <a:gd name="T46" fmla="*/ 1079 w 2078"/>
              <a:gd name="T47" fmla="*/ 481 h 2078"/>
              <a:gd name="T48" fmla="*/ 1599 w 2078"/>
              <a:gd name="T49" fmla="*/ 999 h 2078"/>
              <a:gd name="T50" fmla="*/ 1838 w 2078"/>
              <a:gd name="T51" fmla="*/ 999 h 2078"/>
              <a:gd name="T52" fmla="*/ 1079 w 2078"/>
              <a:gd name="T53" fmla="*/ 240 h 2078"/>
              <a:gd name="T54" fmla="*/ 1079 w 2078"/>
              <a:gd name="T55" fmla="*/ 479 h 2078"/>
              <a:gd name="T56" fmla="*/ 999 w 2078"/>
              <a:gd name="T57" fmla="*/ 479 h 2078"/>
              <a:gd name="T58" fmla="*/ 999 w 2078"/>
              <a:gd name="T59" fmla="*/ 240 h 2078"/>
              <a:gd name="T60" fmla="*/ 240 w 2078"/>
              <a:gd name="T61" fmla="*/ 999 h 2078"/>
              <a:gd name="T62" fmla="*/ 479 w 2078"/>
              <a:gd name="T63" fmla="*/ 999 h 2078"/>
              <a:gd name="T64" fmla="*/ 479 w 2078"/>
              <a:gd name="T65" fmla="*/ 1079 h 2078"/>
              <a:gd name="T66" fmla="*/ 240 w 2078"/>
              <a:gd name="T67" fmla="*/ 1079 h 2078"/>
              <a:gd name="T68" fmla="*/ 999 w 2078"/>
              <a:gd name="T69" fmla="*/ 1838 h 2078"/>
              <a:gd name="T70" fmla="*/ 999 w 2078"/>
              <a:gd name="T71" fmla="*/ 1599 h 2078"/>
              <a:gd name="T72" fmla="*/ 1079 w 2078"/>
              <a:gd name="T73" fmla="*/ 1599 h 2078"/>
              <a:gd name="T74" fmla="*/ 1079 w 2078"/>
              <a:gd name="T75" fmla="*/ 1838 h 2078"/>
              <a:gd name="T76" fmla="*/ 1838 w 2078"/>
              <a:gd name="T77" fmla="*/ 1079 h 2078"/>
              <a:gd name="T78" fmla="*/ 1599 w 2078"/>
              <a:gd name="T79" fmla="*/ 1079 h 2078"/>
              <a:gd name="T80" fmla="*/ 1599 w 2078"/>
              <a:gd name="T81" fmla="*/ 999 h 2078"/>
              <a:gd name="T82" fmla="*/ 481 w 2078"/>
              <a:gd name="T83" fmla="*/ 999 h 2078"/>
              <a:gd name="T84" fmla="*/ 999 w 2078"/>
              <a:gd name="T85" fmla="*/ 481 h 2078"/>
              <a:gd name="T86" fmla="*/ 999 w 2078"/>
              <a:gd name="T87" fmla="*/ 999 h 2078"/>
              <a:gd name="T88" fmla="*/ 481 w 2078"/>
              <a:gd name="T89" fmla="*/ 999 h 2078"/>
              <a:gd name="T90" fmla="*/ 999 w 2078"/>
              <a:gd name="T91" fmla="*/ 1079 h 2078"/>
              <a:gd name="T92" fmla="*/ 999 w 2078"/>
              <a:gd name="T93" fmla="*/ 1597 h 2078"/>
              <a:gd name="T94" fmla="*/ 481 w 2078"/>
              <a:gd name="T95" fmla="*/ 1079 h 2078"/>
              <a:gd name="T96" fmla="*/ 999 w 2078"/>
              <a:gd name="T97" fmla="*/ 1079 h 2078"/>
              <a:gd name="T98" fmla="*/ 1597 w 2078"/>
              <a:gd name="T99" fmla="*/ 1079 h 2078"/>
              <a:gd name="T100" fmla="*/ 1079 w 2078"/>
              <a:gd name="T101" fmla="*/ 1597 h 2078"/>
              <a:gd name="T102" fmla="*/ 1079 w 2078"/>
              <a:gd name="T103" fmla="*/ 1079 h 2078"/>
              <a:gd name="T104" fmla="*/ 1597 w 2078"/>
              <a:gd name="T105" fmla="*/ 1079 h 2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78" h="2078">
                <a:moveTo>
                  <a:pt x="1079" y="0"/>
                </a:moveTo>
                <a:cubicBezTo>
                  <a:pt x="1621" y="20"/>
                  <a:pt x="2058" y="457"/>
                  <a:pt x="2078" y="999"/>
                </a:cubicBezTo>
                <a:cubicBezTo>
                  <a:pt x="1918" y="999"/>
                  <a:pt x="1918" y="999"/>
                  <a:pt x="1918" y="999"/>
                </a:cubicBezTo>
                <a:cubicBezTo>
                  <a:pt x="1898" y="545"/>
                  <a:pt x="1533" y="180"/>
                  <a:pt x="1079" y="160"/>
                </a:cubicBezTo>
                <a:lnTo>
                  <a:pt x="1079" y="0"/>
                </a:lnTo>
                <a:close/>
                <a:moveTo>
                  <a:pt x="2078" y="1079"/>
                </a:moveTo>
                <a:cubicBezTo>
                  <a:pt x="2058" y="1621"/>
                  <a:pt x="1621" y="2058"/>
                  <a:pt x="1079" y="2078"/>
                </a:cubicBezTo>
                <a:cubicBezTo>
                  <a:pt x="1079" y="1918"/>
                  <a:pt x="1079" y="1918"/>
                  <a:pt x="1079" y="1918"/>
                </a:cubicBezTo>
                <a:cubicBezTo>
                  <a:pt x="1533" y="1898"/>
                  <a:pt x="1898" y="1533"/>
                  <a:pt x="1918" y="1079"/>
                </a:cubicBezTo>
                <a:lnTo>
                  <a:pt x="2078" y="1079"/>
                </a:lnTo>
                <a:close/>
                <a:moveTo>
                  <a:pt x="999" y="2078"/>
                </a:moveTo>
                <a:cubicBezTo>
                  <a:pt x="457" y="2058"/>
                  <a:pt x="20" y="1621"/>
                  <a:pt x="0" y="1079"/>
                </a:cubicBezTo>
                <a:cubicBezTo>
                  <a:pt x="160" y="1079"/>
                  <a:pt x="160" y="1079"/>
                  <a:pt x="160" y="1079"/>
                </a:cubicBezTo>
                <a:cubicBezTo>
                  <a:pt x="180" y="1533"/>
                  <a:pt x="545" y="1898"/>
                  <a:pt x="999" y="1918"/>
                </a:cubicBezTo>
                <a:lnTo>
                  <a:pt x="999" y="2078"/>
                </a:lnTo>
                <a:close/>
                <a:moveTo>
                  <a:pt x="0" y="999"/>
                </a:moveTo>
                <a:cubicBezTo>
                  <a:pt x="20" y="457"/>
                  <a:pt x="457" y="20"/>
                  <a:pt x="999" y="0"/>
                </a:cubicBezTo>
                <a:cubicBezTo>
                  <a:pt x="999" y="160"/>
                  <a:pt x="999" y="160"/>
                  <a:pt x="999" y="160"/>
                </a:cubicBezTo>
                <a:cubicBezTo>
                  <a:pt x="545" y="180"/>
                  <a:pt x="180" y="545"/>
                  <a:pt x="160" y="999"/>
                </a:cubicBezTo>
                <a:lnTo>
                  <a:pt x="0" y="999"/>
                </a:lnTo>
                <a:close/>
                <a:moveTo>
                  <a:pt x="1079" y="481"/>
                </a:moveTo>
                <a:cubicBezTo>
                  <a:pt x="1357" y="500"/>
                  <a:pt x="1578" y="721"/>
                  <a:pt x="1597" y="999"/>
                </a:cubicBezTo>
                <a:cubicBezTo>
                  <a:pt x="1079" y="999"/>
                  <a:pt x="1079" y="999"/>
                  <a:pt x="1079" y="999"/>
                </a:cubicBezTo>
                <a:lnTo>
                  <a:pt x="1079" y="481"/>
                </a:lnTo>
                <a:close/>
                <a:moveTo>
                  <a:pt x="1599" y="999"/>
                </a:moveTo>
                <a:cubicBezTo>
                  <a:pt x="1838" y="999"/>
                  <a:pt x="1838" y="999"/>
                  <a:pt x="1838" y="999"/>
                </a:cubicBezTo>
                <a:cubicBezTo>
                  <a:pt x="1818" y="589"/>
                  <a:pt x="1489" y="260"/>
                  <a:pt x="1079" y="240"/>
                </a:cubicBezTo>
                <a:cubicBezTo>
                  <a:pt x="1079" y="479"/>
                  <a:pt x="1079" y="479"/>
                  <a:pt x="1079" y="479"/>
                </a:cubicBezTo>
                <a:cubicBezTo>
                  <a:pt x="999" y="479"/>
                  <a:pt x="999" y="479"/>
                  <a:pt x="999" y="479"/>
                </a:cubicBezTo>
                <a:cubicBezTo>
                  <a:pt x="999" y="240"/>
                  <a:pt x="999" y="240"/>
                  <a:pt x="999" y="240"/>
                </a:cubicBezTo>
                <a:cubicBezTo>
                  <a:pt x="589" y="260"/>
                  <a:pt x="260" y="589"/>
                  <a:pt x="240" y="999"/>
                </a:cubicBezTo>
                <a:cubicBezTo>
                  <a:pt x="479" y="999"/>
                  <a:pt x="479" y="999"/>
                  <a:pt x="479" y="999"/>
                </a:cubicBezTo>
                <a:cubicBezTo>
                  <a:pt x="479" y="1079"/>
                  <a:pt x="479" y="1079"/>
                  <a:pt x="479" y="1079"/>
                </a:cubicBezTo>
                <a:cubicBezTo>
                  <a:pt x="240" y="1079"/>
                  <a:pt x="240" y="1079"/>
                  <a:pt x="240" y="1079"/>
                </a:cubicBezTo>
                <a:cubicBezTo>
                  <a:pt x="260" y="1489"/>
                  <a:pt x="589" y="1818"/>
                  <a:pt x="999" y="1838"/>
                </a:cubicBezTo>
                <a:cubicBezTo>
                  <a:pt x="999" y="1599"/>
                  <a:pt x="999" y="1599"/>
                  <a:pt x="999" y="1599"/>
                </a:cubicBezTo>
                <a:cubicBezTo>
                  <a:pt x="1079" y="1599"/>
                  <a:pt x="1079" y="1599"/>
                  <a:pt x="1079" y="1599"/>
                </a:cubicBezTo>
                <a:cubicBezTo>
                  <a:pt x="1079" y="1838"/>
                  <a:pt x="1079" y="1838"/>
                  <a:pt x="1079" y="1838"/>
                </a:cubicBezTo>
                <a:cubicBezTo>
                  <a:pt x="1489" y="1818"/>
                  <a:pt x="1818" y="1489"/>
                  <a:pt x="1838" y="1079"/>
                </a:cubicBezTo>
                <a:cubicBezTo>
                  <a:pt x="1599" y="1079"/>
                  <a:pt x="1599" y="1079"/>
                  <a:pt x="1599" y="1079"/>
                </a:cubicBezTo>
                <a:lnTo>
                  <a:pt x="1599" y="999"/>
                </a:lnTo>
                <a:close/>
                <a:moveTo>
                  <a:pt x="481" y="999"/>
                </a:moveTo>
                <a:cubicBezTo>
                  <a:pt x="500" y="721"/>
                  <a:pt x="721" y="500"/>
                  <a:pt x="999" y="481"/>
                </a:cubicBezTo>
                <a:cubicBezTo>
                  <a:pt x="999" y="999"/>
                  <a:pt x="999" y="999"/>
                  <a:pt x="999" y="999"/>
                </a:cubicBezTo>
                <a:lnTo>
                  <a:pt x="481" y="999"/>
                </a:lnTo>
                <a:close/>
                <a:moveTo>
                  <a:pt x="999" y="1079"/>
                </a:moveTo>
                <a:cubicBezTo>
                  <a:pt x="999" y="1597"/>
                  <a:pt x="999" y="1597"/>
                  <a:pt x="999" y="1597"/>
                </a:cubicBezTo>
                <a:cubicBezTo>
                  <a:pt x="721" y="1578"/>
                  <a:pt x="500" y="1357"/>
                  <a:pt x="481" y="1079"/>
                </a:cubicBezTo>
                <a:lnTo>
                  <a:pt x="999" y="1079"/>
                </a:lnTo>
                <a:close/>
                <a:moveTo>
                  <a:pt x="1597" y="1079"/>
                </a:moveTo>
                <a:cubicBezTo>
                  <a:pt x="1578" y="1357"/>
                  <a:pt x="1357" y="1578"/>
                  <a:pt x="1079" y="1597"/>
                </a:cubicBezTo>
                <a:cubicBezTo>
                  <a:pt x="1079" y="1079"/>
                  <a:pt x="1079" y="1079"/>
                  <a:pt x="1079" y="1079"/>
                </a:cubicBezTo>
                <a:lnTo>
                  <a:pt x="1597" y="1079"/>
                </a:lnTo>
                <a:close/>
              </a:path>
            </a:pathLst>
          </a:custGeom>
          <a:solidFill>
            <a:srgbClr val="E55A00"/>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0" name="Freeform 470">
            <a:extLst>
              <a:ext uri="{FF2B5EF4-FFF2-40B4-BE49-F238E27FC236}">
                <a16:creationId xmlns:a16="http://schemas.microsoft.com/office/drawing/2014/main" id="{F42224C2-542A-467F-A523-1F103C27B9E8}"/>
              </a:ext>
            </a:extLst>
          </p:cNvPr>
          <p:cNvSpPr>
            <a:spLocks noChangeAspect="1" noEditPoints="1"/>
          </p:cNvSpPr>
          <p:nvPr>
            <p:custDataLst>
              <p:tags r:id="rId6"/>
            </p:custDataLst>
          </p:nvPr>
        </p:nvSpPr>
        <p:spPr bwMode="auto">
          <a:xfrm>
            <a:off x="7577277" y="3421784"/>
            <a:ext cx="345362" cy="409412"/>
          </a:xfrm>
          <a:custGeom>
            <a:avLst/>
            <a:gdLst>
              <a:gd name="T0" fmla="*/ 962 w 1760"/>
              <a:gd name="T1" fmla="*/ 1528 h 2086"/>
              <a:gd name="T2" fmla="*/ 920 w 1760"/>
              <a:gd name="T3" fmla="*/ 1566 h 2086"/>
              <a:gd name="T4" fmla="*/ 1000 w 1760"/>
              <a:gd name="T5" fmla="*/ 2003 h 2086"/>
              <a:gd name="T6" fmla="*/ 1063 w 1760"/>
              <a:gd name="T7" fmla="*/ 2000 h 2086"/>
              <a:gd name="T8" fmla="*/ 1212 w 1760"/>
              <a:gd name="T9" fmla="*/ 1450 h 2086"/>
              <a:gd name="T10" fmla="*/ 1036 w 1760"/>
              <a:gd name="T11" fmla="*/ 1627 h 2086"/>
              <a:gd name="T12" fmla="*/ 962 w 1760"/>
              <a:gd name="T13" fmla="*/ 1528 h 2086"/>
              <a:gd name="T14" fmla="*/ 598 w 1760"/>
              <a:gd name="T15" fmla="*/ 1388 h 2086"/>
              <a:gd name="T16" fmla="*/ 716 w 1760"/>
              <a:gd name="T17" fmla="*/ 1505 h 2086"/>
              <a:gd name="T18" fmla="*/ 777 w 1760"/>
              <a:gd name="T19" fmla="*/ 1424 h 2086"/>
              <a:gd name="T20" fmla="*/ 627 w 1760"/>
              <a:gd name="T21" fmla="*/ 1351 h 2086"/>
              <a:gd name="T22" fmla="*/ 598 w 1760"/>
              <a:gd name="T23" fmla="*/ 1388 h 2086"/>
              <a:gd name="T24" fmla="*/ 800 w 1760"/>
              <a:gd name="T25" fmla="*/ 1526 h 2086"/>
              <a:gd name="T26" fmla="*/ 724 w 1760"/>
              <a:gd name="T27" fmla="*/ 1627 h 2086"/>
              <a:gd name="T28" fmla="*/ 548 w 1760"/>
              <a:gd name="T29" fmla="*/ 1450 h 2086"/>
              <a:gd name="T30" fmla="*/ 697 w 1760"/>
              <a:gd name="T31" fmla="*/ 2000 h 2086"/>
              <a:gd name="T32" fmla="*/ 760 w 1760"/>
              <a:gd name="T33" fmla="*/ 2003 h 2086"/>
              <a:gd name="T34" fmla="*/ 840 w 1760"/>
              <a:gd name="T35" fmla="*/ 1566 h 2086"/>
              <a:gd name="T36" fmla="*/ 800 w 1760"/>
              <a:gd name="T37" fmla="*/ 1526 h 2086"/>
              <a:gd name="T38" fmla="*/ 1162 w 1760"/>
              <a:gd name="T39" fmla="*/ 1388 h 2086"/>
              <a:gd name="T40" fmla="*/ 1132 w 1760"/>
              <a:gd name="T41" fmla="*/ 1351 h 2086"/>
              <a:gd name="T42" fmla="*/ 984 w 1760"/>
              <a:gd name="T43" fmla="*/ 1424 h 2086"/>
              <a:gd name="T44" fmla="*/ 1044 w 1760"/>
              <a:gd name="T45" fmla="*/ 1505 h 2086"/>
              <a:gd name="T46" fmla="*/ 1162 w 1760"/>
              <a:gd name="T47" fmla="*/ 1388 h 2086"/>
              <a:gd name="T48" fmla="*/ 1457 w 1760"/>
              <a:gd name="T49" fmla="*/ 1420 h 2086"/>
              <a:gd name="T50" fmla="*/ 1621 w 1760"/>
              <a:gd name="T51" fmla="*/ 1503 h 2086"/>
              <a:gd name="T52" fmla="*/ 1760 w 1760"/>
              <a:gd name="T53" fmla="*/ 1854 h 2086"/>
              <a:gd name="T54" fmla="*/ 1478 w 1760"/>
              <a:gd name="T55" fmla="*/ 2022 h 2086"/>
              <a:gd name="T56" fmla="*/ 880 w 1760"/>
              <a:gd name="T57" fmla="*/ 2086 h 2086"/>
              <a:gd name="T58" fmla="*/ 282 w 1760"/>
              <a:gd name="T59" fmla="*/ 2022 h 2086"/>
              <a:gd name="T60" fmla="*/ 0 w 1760"/>
              <a:gd name="T61" fmla="*/ 1854 h 2086"/>
              <a:gd name="T62" fmla="*/ 139 w 1760"/>
              <a:gd name="T63" fmla="*/ 1503 h 2086"/>
              <a:gd name="T64" fmla="*/ 303 w 1760"/>
              <a:gd name="T65" fmla="*/ 1420 h 2086"/>
              <a:gd name="T66" fmla="*/ 540 w 1760"/>
              <a:gd name="T67" fmla="*/ 1331 h 2086"/>
              <a:gd name="T68" fmla="*/ 563 w 1760"/>
              <a:gd name="T69" fmla="*/ 1183 h 2086"/>
              <a:gd name="T70" fmla="*/ 560 w 1760"/>
              <a:gd name="T71" fmla="*/ 1142 h 2086"/>
              <a:gd name="T72" fmla="*/ 464 w 1760"/>
              <a:gd name="T73" fmla="*/ 920 h 2086"/>
              <a:gd name="T74" fmla="*/ 460 w 1760"/>
              <a:gd name="T75" fmla="*/ 908 h 2086"/>
              <a:gd name="T76" fmla="*/ 383 w 1760"/>
              <a:gd name="T77" fmla="*/ 810 h 2086"/>
              <a:gd name="T78" fmla="*/ 374 w 1760"/>
              <a:gd name="T79" fmla="*/ 672 h 2086"/>
              <a:gd name="T80" fmla="*/ 356 w 1760"/>
              <a:gd name="T81" fmla="*/ 572 h 2086"/>
              <a:gd name="T82" fmla="*/ 375 w 1760"/>
              <a:gd name="T83" fmla="*/ 284 h 2086"/>
              <a:gd name="T84" fmla="*/ 592 w 1760"/>
              <a:gd name="T85" fmla="*/ 95 h 2086"/>
              <a:gd name="T86" fmla="*/ 622 w 1760"/>
              <a:gd name="T87" fmla="*/ 88 h 2086"/>
              <a:gd name="T88" fmla="*/ 937 w 1760"/>
              <a:gd name="T89" fmla="*/ 8 h 2086"/>
              <a:gd name="T90" fmla="*/ 1268 w 1760"/>
              <a:gd name="T91" fmla="*/ 138 h 2086"/>
              <a:gd name="T92" fmla="*/ 1397 w 1760"/>
              <a:gd name="T93" fmla="*/ 371 h 2086"/>
              <a:gd name="T94" fmla="*/ 1386 w 1760"/>
              <a:gd name="T95" fmla="*/ 672 h 2086"/>
              <a:gd name="T96" fmla="*/ 1377 w 1760"/>
              <a:gd name="T97" fmla="*/ 810 h 2086"/>
              <a:gd name="T98" fmla="*/ 1300 w 1760"/>
              <a:gd name="T99" fmla="*/ 908 h 2086"/>
              <a:gd name="T100" fmla="*/ 1296 w 1760"/>
              <a:gd name="T101" fmla="*/ 922 h 2086"/>
              <a:gd name="T102" fmla="*/ 1200 w 1760"/>
              <a:gd name="T103" fmla="*/ 1142 h 2086"/>
              <a:gd name="T104" fmla="*/ 1197 w 1760"/>
              <a:gd name="T105" fmla="*/ 1192 h 2086"/>
              <a:gd name="T106" fmla="*/ 1195 w 1760"/>
              <a:gd name="T107" fmla="*/ 1217 h 2086"/>
              <a:gd name="T108" fmla="*/ 1219 w 1760"/>
              <a:gd name="T109" fmla="*/ 1331 h 2086"/>
              <a:gd name="T110" fmla="*/ 1457 w 1760"/>
              <a:gd name="T111" fmla="*/ 1420 h 2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0" h="2086">
                <a:moveTo>
                  <a:pt x="962" y="1528"/>
                </a:moveTo>
                <a:cubicBezTo>
                  <a:pt x="946" y="1542"/>
                  <a:pt x="930" y="1556"/>
                  <a:pt x="920" y="1566"/>
                </a:cubicBezTo>
                <a:cubicBezTo>
                  <a:pt x="991" y="1708"/>
                  <a:pt x="999" y="1882"/>
                  <a:pt x="1000" y="2003"/>
                </a:cubicBezTo>
                <a:cubicBezTo>
                  <a:pt x="1020" y="2002"/>
                  <a:pt x="1041" y="2002"/>
                  <a:pt x="1063" y="2000"/>
                </a:cubicBezTo>
                <a:cubicBezTo>
                  <a:pt x="1081" y="1868"/>
                  <a:pt x="1137" y="1610"/>
                  <a:pt x="1212" y="1450"/>
                </a:cubicBezTo>
                <a:cubicBezTo>
                  <a:pt x="1036" y="1627"/>
                  <a:pt x="1036" y="1627"/>
                  <a:pt x="1036" y="1627"/>
                </a:cubicBezTo>
                <a:lnTo>
                  <a:pt x="962" y="1528"/>
                </a:lnTo>
                <a:close/>
                <a:moveTo>
                  <a:pt x="598" y="1388"/>
                </a:moveTo>
                <a:cubicBezTo>
                  <a:pt x="716" y="1505"/>
                  <a:pt x="716" y="1505"/>
                  <a:pt x="716" y="1505"/>
                </a:cubicBezTo>
                <a:cubicBezTo>
                  <a:pt x="777" y="1424"/>
                  <a:pt x="777" y="1424"/>
                  <a:pt x="777" y="1424"/>
                </a:cubicBezTo>
                <a:cubicBezTo>
                  <a:pt x="722" y="1412"/>
                  <a:pt x="669" y="1388"/>
                  <a:pt x="627" y="1351"/>
                </a:cubicBezTo>
                <a:cubicBezTo>
                  <a:pt x="620" y="1365"/>
                  <a:pt x="611" y="1377"/>
                  <a:pt x="598" y="1388"/>
                </a:cubicBezTo>
                <a:close/>
                <a:moveTo>
                  <a:pt x="800" y="1526"/>
                </a:moveTo>
                <a:cubicBezTo>
                  <a:pt x="724" y="1627"/>
                  <a:pt x="724" y="1627"/>
                  <a:pt x="724" y="1627"/>
                </a:cubicBezTo>
                <a:cubicBezTo>
                  <a:pt x="548" y="1450"/>
                  <a:pt x="548" y="1450"/>
                  <a:pt x="548" y="1450"/>
                </a:cubicBezTo>
                <a:cubicBezTo>
                  <a:pt x="623" y="1610"/>
                  <a:pt x="679" y="1868"/>
                  <a:pt x="697" y="2000"/>
                </a:cubicBezTo>
                <a:cubicBezTo>
                  <a:pt x="719" y="2002"/>
                  <a:pt x="740" y="2002"/>
                  <a:pt x="760" y="2003"/>
                </a:cubicBezTo>
                <a:cubicBezTo>
                  <a:pt x="761" y="1882"/>
                  <a:pt x="769" y="1708"/>
                  <a:pt x="840" y="1566"/>
                </a:cubicBezTo>
                <a:lnTo>
                  <a:pt x="800" y="1526"/>
                </a:lnTo>
                <a:close/>
                <a:moveTo>
                  <a:pt x="1162" y="1388"/>
                </a:moveTo>
                <a:cubicBezTo>
                  <a:pt x="1149" y="1377"/>
                  <a:pt x="1139" y="1365"/>
                  <a:pt x="1132" y="1351"/>
                </a:cubicBezTo>
                <a:cubicBezTo>
                  <a:pt x="1090" y="1388"/>
                  <a:pt x="1038" y="1412"/>
                  <a:pt x="984" y="1424"/>
                </a:cubicBezTo>
                <a:cubicBezTo>
                  <a:pt x="1044" y="1505"/>
                  <a:pt x="1044" y="1505"/>
                  <a:pt x="1044" y="1505"/>
                </a:cubicBezTo>
                <a:lnTo>
                  <a:pt x="1162" y="1388"/>
                </a:lnTo>
                <a:close/>
                <a:moveTo>
                  <a:pt x="1457" y="1420"/>
                </a:moveTo>
                <a:cubicBezTo>
                  <a:pt x="1510" y="1440"/>
                  <a:pt x="1580" y="1464"/>
                  <a:pt x="1621" y="1503"/>
                </a:cubicBezTo>
                <a:cubicBezTo>
                  <a:pt x="1712" y="1593"/>
                  <a:pt x="1760" y="1729"/>
                  <a:pt x="1760" y="1854"/>
                </a:cubicBezTo>
                <a:cubicBezTo>
                  <a:pt x="1760" y="1948"/>
                  <a:pt x="1559" y="2001"/>
                  <a:pt x="1478" y="2022"/>
                </a:cubicBezTo>
                <a:cubicBezTo>
                  <a:pt x="1292" y="2071"/>
                  <a:pt x="1033" y="2086"/>
                  <a:pt x="880" y="2086"/>
                </a:cubicBezTo>
                <a:cubicBezTo>
                  <a:pt x="727" y="2086"/>
                  <a:pt x="468" y="2071"/>
                  <a:pt x="282" y="2022"/>
                </a:cubicBezTo>
                <a:cubicBezTo>
                  <a:pt x="201" y="2001"/>
                  <a:pt x="0" y="1948"/>
                  <a:pt x="0" y="1854"/>
                </a:cubicBezTo>
                <a:cubicBezTo>
                  <a:pt x="0" y="1729"/>
                  <a:pt x="48" y="1593"/>
                  <a:pt x="139" y="1503"/>
                </a:cubicBezTo>
                <a:cubicBezTo>
                  <a:pt x="180" y="1464"/>
                  <a:pt x="250" y="1440"/>
                  <a:pt x="303" y="1420"/>
                </a:cubicBezTo>
                <a:cubicBezTo>
                  <a:pt x="385" y="1390"/>
                  <a:pt x="463" y="1376"/>
                  <a:pt x="540" y="1331"/>
                </a:cubicBezTo>
                <a:cubicBezTo>
                  <a:pt x="576" y="1311"/>
                  <a:pt x="566" y="1228"/>
                  <a:pt x="563" y="1183"/>
                </a:cubicBezTo>
                <a:cubicBezTo>
                  <a:pt x="562" y="1169"/>
                  <a:pt x="561" y="1155"/>
                  <a:pt x="560" y="1142"/>
                </a:cubicBezTo>
                <a:cubicBezTo>
                  <a:pt x="506" y="1080"/>
                  <a:pt x="484" y="998"/>
                  <a:pt x="464" y="920"/>
                </a:cubicBezTo>
                <a:cubicBezTo>
                  <a:pt x="463" y="917"/>
                  <a:pt x="462" y="914"/>
                  <a:pt x="460" y="908"/>
                </a:cubicBezTo>
                <a:cubicBezTo>
                  <a:pt x="424" y="884"/>
                  <a:pt x="398" y="850"/>
                  <a:pt x="383" y="810"/>
                </a:cubicBezTo>
                <a:cubicBezTo>
                  <a:pt x="367" y="767"/>
                  <a:pt x="364" y="717"/>
                  <a:pt x="374" y="672"/>
                </a:cubicBezTo>
                <a:cubicBezTo>
                  <a:pt x="367" y="640"/>
                  <a:pt x="360" y="606"/>
                  <a:pt x="356" y="572"/>
                </a:cubicBezTo>
                <a:cubicBezTo>
                  <a:pt x="341" y="472"/>
                  <a:pt x="342" y="370"/>
                  <a:pt x="375" y="284"/>
                </a:cubicBezTo>
                <a:cubicBezTo>
                  <a:pt x="409" y="194"/>
                  <a:pt x="476" y="123"/>
                  <a:pt x="592" y="95"/>
                </a:cubicBezTo>
                <a:cubicBezTo>
                  <a:pt x="602" y="92"/>
                  <a:pt x="612" y="90"/>
                  <a:pt x="622" y="88"/>
                </a:cubicBezTo>
                <a:cubicBezTo>
                  <a:pt x="692" y="26"/>
                  <a:pt x="814" y="0"/>
                  <a:pt x="937" y="8"/>
                </a:cubicBezTo>
                <a:cubicBezTo>
                  <a:pt x="1062" y="17"/>
                  <a:pt x="1191" y="60"/>
                  <a:pt x="1268" y="138"/>
                </a:cubicBezTo>
                <a:cubicBezTo>
                  <a:pt x="1334" y="203"/>
                  <a:pt x="1377" y="280"/>
                  <a:pt x="1397" y="371"/>
                </a:cubicBezTo>
                <a:cubicBezTo>
                  <a:pt x="1416" y="458"/>
                  <a:pt x="1413" y="557"/>
                  <a:pt x="1386" y="672"/>
                </a:cubicBezTo>
                <a:cubicBezTo>
                  <a:pt x="1396" y="717"/>
                  <a:pt x="1394" y="767"/>
                  <a:pt x="1377" y="810"/>
                </a:cubicBezTo>
                <a:cubicBezTo>
                  <a:pt x="1362" y="850"/>
                  <a:pt x="1336" y="884"/>
                  <a:pt x="1300" y="908"/>
                </a:cubicBezTo>
                <a:cubicBezTo>
                  <a:pt x="1298" y="914"/>
                  <a:pt x="1297" y="918"/>
                  <a:pt x="1296" y="922"/>
                </a:cubicBezTo>
                <a:cubicBezTo>
                  <a:pt x="1276" y="999"/>
                  <a:pt x="1255" y="1080"/>
                  <a:pt x="1200" y="1142"/>
                </a:cubicBezTo>
                <a:cubicBezTo>
                  <a:pt x="1200" y="1158"/>
                  <a:pt x="1198" y="1174"/>
                  <a:pt x="1197" y="1192"/>
                </a:cubicBezTo>
                <a:cubicBezTo>
                  <a:pt x="1196" y="1200"/>
                  <a:pt x="1195" y="1208"/>
                  <a:pt x="1195" y="1217"/>
                </a:cubicBezTo>
                <a:cubicBezTo>
                  <a:pt x="1194" y="1248"/>
                  <a:pt x="1187" y="1311"/>
                  <a:pt x="1219" y="1331"/>
                </a:cubicBezTo>
                <a:cubicBezTo>
                  <a:pt x="1303" y="1375"/>
                  <a:pt x="1371" y="1388"/>
                  <a:pt x="1457" y="1420"/>
                </a:cubicBezTo>
                <a:close/>
              </a:path>
            </a:pathLst>
          </a:custGeom>
          <a:solidFill>
            <a:srgbClr val="E55A00"/>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1" name="Freeform 23">
            <a:extLst>
              <a:ext uri="{FF2B5EF4-FFF2-40B4-BE49-F238E27FC236}">
                <a16:creationId xmlns:a16="http://schemas.microsoft.com/office/drawing/2014/main" id="{B416CE1A-47B9-495B-A18F-62E69315CB09}"/>
              </a:ext>
            </a:extLst>
          </p:cNvPr>
          <p:cNvSpPr>
            <a:spLocks noChangeAspect="1" noEditPoints="1"/>
          </p:cNvSpPr>
          <p:nvPr>
            <p:custDataLst>
              <p:tags r:id="rId7"/>
            </p:custDataLst>
          </p:nvPr>
        </p:nvSpPr>
        <p:spPr bwMode="auto">
          <a:xfrm>
            <a:off x="3086895" y="5110471"/>
            <a:ext cx="314933" cy="409329"/>
          </a:xfrm>
          <a:custGeom>
            <a:avLst/>
            <a:gdLst>
              <a:gd name="T0" fmla="*/ 3780 w 3780"/>
              <a:gd name="T1" fmla="*/ 0 h 4913"/>
              <a:gd name="T2" fmla="*/ 3780 w 3780"/>
              <a:gd name="T3" fmla="*/ 4913 h 4913"/>
              <a:gd name="T4" fmla="*/ 0 w 3780"/>
              <a:gd name="T5" fmla="*/ 4913 h 4913"/>
              <a:gd name="T6" fmla="*/ 0 w 3780"/>
              <a:gd name="T7" fmla="*/ 0 h 4913"/>
              <a:gd name="T8" fmla="*/ 3780 w 3780"/>
              <a:gd name="T9" fmla="*/ 0 h 4913"/>
              <a:gd name="T10" fmla="*/ 567 w 3780"/>
              <a:gd name="T11" fmla="*/ 1134 h 4913"/>
              <a:gd name="T12" fmla="*/ 567 w 3780"/>
              <a:gd name="T13" fmla="*/ 1323 h 4913"/>
              <a:gd name="T14" fmla="*/ 1701 w 3780"/>
              <a:gd name="T15" fmla="*/ 1323 h 4913"/>
              <a:gd name="T16" fmla="*/ 1701 w 3780"/>
              <a:gd name="T17" fmla="*/ 1134 h 4913"/>
              <a:gd name="T18" fmla="*/ 567 w 3780"/>
              <a:gd name="T19" fmla="*/ 1134 h 4913"/>
              <a:gd name="T20" fmla="*/ 567 w 3780"/>
              <a:gd name="T21" fmla="*/ 567 h 4913"/>
              <a:gd name="T22" fmla="*/ 567 w 3780"/>
              <a:gd name="T23" fmla="*/ 756 h 4913"/>
              <a:gd name="T24" fmla="*/ 1512 w 3780"/>
              <a:gd name="T25" fmla="*/ 756 h 4913"/>
              <a:gd name="T26" fmla="*/ 1512 w 3780"/>
              <a:gd name="T27" fmla="*/ 567 h 4913"/>
              <a:gd name="T28" fmla="*/ 567 w 3780"/>
              <a:gd name="T29" fmla="*/ 567 h 4913"/>
              <a:gd name="T30" fmla="*/ 567 w 3780"/>
              <a:gd name="T31" fmla="*/ 2079 h 4913"/>
              <a:gd name="T32" fmla="*/ 567 w 3780"/>
              <a:gd name="T33" fmla="*/ 2268 h 4913"/>
              <a:gd name="T34" fmla="*/ 3213 w 3780"/>
              <a:gd name="T35" fmla="*/ 2268 h 4913"/>
              <a:gd name="T36" fmla="*/ 3213 w 3780"/>
              <a:gd name="T37" fmla="*/ 2079 h 4913"/>
              <a:gd name="T38" fmla="*/ 567 w 3780"/>
              <a:gd name="T39" fmla="*/ 2079 h 4913"/>
              <a:gd name="T40" fmla="*/ 567 w 3780"/>
              <a:gd name="T41" fmla="*/ 2646 h 4913"/>
              <a:gd name="T42" fmla="*/ 567 w 3780"/>
              <a:gd name="T43" fmla="*/ 2835 h 4913"/>
              <a:gd name="T44" fmla="*/ 3213 w 3780"/>
              <a:gd name="T45" fmla="*/ 2835 h 4913"/>
              <a:gd name="T46" fmla="*/ 3213 w 3780"/>
              <a:gd name="T47" fmla="*/ 2646 h 4913"/>
              <a:gd name="T48" fmla="*/ 567 w 3780"/>
              <a:gd name="T49" fmla="*/ 2646 h 4913"/>
              <a:gd name="T50" fmla="*/ 567 w 3780"/>
              <a:gd name="T51" fmla="*/ 3213 h 4913"/>
              <a:gd name="T52" fmla="*/ 567 w 3780"/>
              <a:gd name="T53" fmla="*/ 3402 h 4913"/>
              <a:gd name="T54" fmla="*/ 2835 w 3780"/>
              <a:gd name="T55" fmla="*/ 3402 h 4913"/>
              <a:gd name="T56" fmla="*/ 2835 w 3780"/>
              <a:gd name="T57" fmla="*/ 3213 h 4913"/>
              <a:gd name="T58" fmla="*/ 567 w 3780"/>
              <a:gd name="T59" fmla="*/ 3213 h 4913"/>
              <a:gd name="T60" fmla="*/ 567 w 3780"/>
              <a:gd name="T61" fmla="*/ 3969 h 4913"/>
              <a:gd name="T62" fmla="*/ 567 w 3780"/>
              <a:gd name="T63" fmla="*/ 4158 h 4913"/>
              <a:gd name="T64" fmla="*/ 1701 w 3780"/>
              <a:gd name="T65" fmla="*/ 4158 h 4913"/>
              <a:gd name="T66" fmla="*/ 1701 w 3780"/>
              <a:gd name="T67" fmla="*/ 3969 h 4913"/>
              <a:gd name="T68" fmla="*/ 567 w 3780"/>
              <a:gd name="T69" fmla="*/ 3969 h 4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780" h="4913">
                <a:moveTo>
                  <a:pt x="3780" y="0"/>
                </a:moveTo>
                <a:lnTo>
                  <a:pt x="3780" y="4913"/>
                </a:lnTo>
                <a:lnTo>
                  <a:pt x="0" y="4913"/>
                </a:lnTo>
                <a:lnTo>
                  <a:pt x="0" y="0"/>
                </a:lnTo>
                <a:lnTo>
                  <a:pt x="3780" y="0"/>
                </a:lnTo>
                <a:close/>
                <a:moveTo>
                  <a:pt x="567" y="1134"/>
                </a:moveTo>
                <a:lnTo>
                  <a:pt x="567" y="1323"/>
                </a:lnTo>
                <a:lnTo>
                  <a:pt x="1701" y="1323"/>
                </a:lnTo>
                <a:lnTo>
                  <a:pt x="1701" y="1134"/>
                </a:lnTo>
                <a:lnTo>
                  <a:pt x="567" y="1134"/>
                </a:lnTo>
                <a:close/>
                <a:moveTo>
                  <a:pt x="567" y="567"/>
                </a:moveTo>
                <a:lnTo>
                  <a:pt x="567" y="756"/>
                </a:lnTo>
                <a:lnTo>
                  <a:pt x="1512" y="756"/>
                </a:lnTo>
                <a:lnTo>
                  <a:pt x="1512" y="567"/>
                </a:lnTo>
                <a:lnTo>
                  <a:pt x="567" y="567"/>
                </a:lnTo>
                <a:close/>
                <a:moveTo>
                  <a:pt x="567" y="2079"/>
                </a:moveTo>
                <a:lnTo>
                  <a:pt x="567" y="2268"/>
                </a:lnTo>
                <a:lnTo>
                  <a:pt x="3213" y="2268"/>
                </a:lnTo>
                <a:lnTo>
                  <a:pt x="3213" y="2079"/>
                </a:lnTo>
                <a:lnTo>
                  <a:pt x="567" y="2079"/>
                </a:lnTo>
                <a:close/>
                <a:moveTo>
                  <a:pt x="567" y="2646"/>
                </a:moveTo>
                <a:lnTo>
                  <a:pt x="567" y="2835"/>
                </a:lnTo>
                <a:lnTo>
                  <a:pt x="3213" y="2835"/>
                </a:lnTo>
                <a:lnTo>
                  <a:pt x="3213" y="2646"/>
                </a:lnTo>
                <a:lnTo>
                  <a:pt x="567" y="2646"/>
                </a:lnTo>
                <a:close/>
                <a:moveTo>
                  <a:pt x="567" y="3213"/>
                </a:moveTo>
                <a:lnTo>
                  <a:pt x="567" y="3402"/>
                </a:lnTo>
                <a:lnTo>
                  <a:pt x="2835" y="3402"/>
                </a:lnTo>
                <a:lnTo>
                  <a:pt x="2835" y="3213"/>
                </a:lnTo>
                <a:lnTo>
                  <a:pt x="567" y="3213"/>
                </a:lnTo>
                <a:close/>
                <a:moveTo>
                  <a:pt x="567" y="3969"/>
                </a:moveTo>
                <a:lnTo>
                  <a:pt x="567" y="4158"/>
                </a:lnTo>
                <a:lnTo>
                  <a:pt x="1701" y="4158"/>
                </a:lnTo>
                <a:lnTo>
                  <a:pt x="1701" y="3969"/>
                </a:lnTo>
                <a:lnTo>
                  <a:pt x="567" y="3969"/>
                </a:lnTo>
                <a:close/>
              </a:path>
            </a:pathLst>
          </a:custGeom>
          <a:solidFill>
            <a:srgbClr val="E55A00"/>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72" name="Freeform 11">
            <a:extLst>
              <a:ext uri="{FF2B5EF4-FFF2-40B4-BE49-F238E27FC236}">
                <a16:creationId xmlns:a16="http://schemas.microsoft.com/office/drawing/2014/main" id="{F6EFE009-946A-4779-B338-2173A7650D97}"/>
              </a:ext>
            </a:extLst>
          </p:cNvPr>
          <p:cNvSpPr>
            <a:spLocks noChangeAspect="1" noEditPoints="1"/>
          </p:cNvSpPr>
          <p:nvPr>
            <p:custDataLst>
              <p:tags r:id="rId8"/>
            </p:custDataLst>
          </p:nvPr>
        </p:nvSpPr>
        <p:spPr bwMode="auto">
          <a:xfrm>
            <a:off x="5043159" y="5097475"/>
            <a:ext cx="306211" cy="364536"/>
          </a:xfrm>
          <a:custGeom>
            <a:avLst/>
            <a:gdLst>
              <a:gd name="T0" fmla="*/ 1000 w 1680"/>
              <a:gd name="T1" fmla="*/ 335 h 2000"/>
              <a:gd name="T2" fmla="*/ 1337 w 1680"/>
              <a:gd name="T3" fmla="*/ 483 h 2000"/>
              <a:gd name="T4" fmla="*/ 1459 w 1680"/>
              <a:gd name="T5" fmla="*/ 361 h 2000"/>
              <a:gd name="T6" fmla="*/ 1629 w 1680"/>
              <a:gd name="T7" fmla="*/ 531 h 2000"/>
              <a:gd name="T8" fmla="*/ 1508 w 1680"/>
              <a:gd name="T9" fmla="*/ 651 h 2000"/>
              <a:gd name="T10" fmla="*/ 1680 w 1680"/>
              <a:gd name="T11" fmla="*/ 1160 h 2000"/>
              <a:gd name="T12" fmla="*/ 840 w 1680"/>
              <a:gd name="T13" fmla="*/ 2000 h 2000"/>
              <a:gd name="T14" fmla="*/ 0 w 1680"/>
              <a:gd name="T15" fmla="*/ 1160 h 2000"/>
              <a:gd name="T16" fmla="*/ 680 w 1680"/>
              <a:gd name="T17" fmla="*/ 335 h 2000"/>
              <a:gd name="T18" fmla="*/ 680 w 1680"/>
              <a:gd name="T19" fmla="*/ 240 h 2000"/>
              <a:gd name="T20" fmla="*/ 520 w 1680"/>
              <a:gd name="T21" fmla="*/ 240 h 2000"/>
              <a:gd name="T22" fmla="*/ 520 w 1680"/>
              <a:gd name="T23" fmla="*/ 0 h 2000"/>
              <a:gd name="T24" fmla="*/ 1160 w 1680"/>
              <a:gd name="T25" fmla="*/ 0 h 2000"/>
              <a:gd name="T26" fmla="*/ 1160 w 1680"/>
              <a:gd name="T27" fmla="*/ 240 h 2000"/>
              <a:gd name="T28" fmla="*/ 1000 w 1680"/>
              <a:gd name="T29" fmla="*/ 240 h 2000"/>
              <a:gd name="T30" fmla="*/ 1000 w 1680"/>
              <a:gd name="T31" fmla="*/ 335 h 2000"/>
              <a:gd name="T32" fmla="*/ 840 w 1680"/>
              <a:gd name="T33" fmla="*/ 520 h 2000"/>
              <a:gd name="T34" fmla="*/ 840 w 1680"/>
              <a:gd name="T35" fmla="*/ 600 h 2000"/>
              <a:gd name="T36" fmla="*/ 1400 w 1680"/>
              <a:gd name="T37" fmla="*/ 1160 h 2000"/>
              <a:gd name="T38" fmla="*/ 1312 w 1680"/>
              <a:gd name="T39" fmla="*/ 1462 h 2000"/>
              <a:gd name="T40" fmla="*/ 1369 w 1680"/>
              <a:gd name="T41" fmla="*/ 1520 h 2000"/>
              <a:gd name="T42" fmla="*/ 1480 w 1680"/>
              <a:gd name="T43" fmla="*/ 1160 h 2000"/>
              <a:gd name="T44" fmla="*/ 840 w 1680"/>
              <a:gd name="T45" fmla="*/ 520 h 2000"/>
              <a:gd name="T46" fmla="*/ 840 w 1680"/>
              <a:gd name="T47" fmla="*/ 1060 h 2000"/>
              <a:gd name="T48" fmla="*/ 740 w 1680"/>
              <a:gd name="T49" fmla="*/ 1160 h 2000"/>
              <a:gd name="T50" fmla="*/ 840 w 1680"/>
              <a:gd name="T51" fmla="*/ 1260 h 2000"/>
              <a:gd name="T52" fmla="*/ 876 w 1680"/>
              <a:gd name="T53" fmla="*/ 1253 h 2000"/>
              <a:gd name="T54" fmla="*/ 1264 w 1680"/>
              <a:gd name="T55" fmla="*/ 1641 h 2000"/>
              <a:gd name="T56" fmla="*/ 1321 w 1680"/>
              <a:gd name="T57" fmla="*/ 1584 h 2000"/>
              <a:gd name="T58" fmla="*/ 933 w 1680"/>
              <a:gd name="T59" fmla="*/ 1196 h 2000"/>
              <a:gd name="T60" fmla="*/ 940 w 1680"/>
              <a:gd name="T61" fmla="*/ 1160 h 2000"/>
              <a:gd name="T62" fmla="*/ 840 w 1680"/>
              <a:gd name="T63" fmla="*/ 1060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80" h="2000">
                <a:moveTo>
                  <a:pt x="1000" y="335"/>
                </a:moveTo>
                <a:cubicBezTo>
                  <a:pt x="1122" y="359"/>
                  <a:pt x="1237" y="410"/>
                  <a:pt x="1337" y="483"/>
                </a:cubicBezTo>
                <a:cubicBezTo>
                  <a:pt x="1459" y="361"/>
                  <a:pt x="1459" y="361"/>
                  <a:pt x="1459" y="361"/>
                </a:cubicBezTo>
                <a:cubicBezTo>
                  <a:pt x="1516" y="418"/>
                  <a:pt x="1572" y="474"/>
                  <a:pt x="1629" y="531"/>
                </a:cubicBezTo>
                <a:cubicBezTo>
                  <a:pt x="1508" y="651"/>
                  <a:pt x="1508" y="651"/>
                  <a:pt x="1508" y="651"/>
                </a:cubicBezTo>
                <a:cubicBezTo>
                  <a:pt x="1620" y="798"/>
                  <a:pt x="1680" y="976"/>
                  <a:pt x="1680" y="1160"/>
                </a:cubicBezTo>
                <a:cubicBezTo>
                  <a:pt x="1680" y="1624"/>
                  <a:pt x="1304" y="2000"/>
                  <a:pt x="840" y="2000"/>
                </a:cubicBezTo>
                <a:cubicBezTo>
                  <a:pt x="376" y="2000"/>
                  <a:pt x="0" y="1624"/>
                  <a:pt x="0" y="1160"/>
                </a:cubicBezTo>
                <a:cubicBezTo>
                  <a:pt x="0" y="758"/>
                  <a:pt x="286" y="411"/>
                  <a:pt x="680" y="335"/>
                </a:cubicBezTo>
                <a:cubicBezTo>
                  <a:pt x="680" y="240"/>
                  <a:pt x="680" y="240"/>
                  <a:pt x="680" y="240"/>
                </a:cubicBezTo>
                <a:cubicBezTo>
                  <a:pt x="520" y="240"/>
                  <a:pt x="520" y="240"/>
                  <a:pt x="520" y="240"/>
                </a:cubicBezTo>
                <a:cubicBezTo>
                  <a:pt x="520" y="160"/>
                  <a:pt x="520" y="80"/>
                  <a:pt x="520" y="0"/>
                </a:cubicBezTo>
                <a:cubicBezTo>
                  <a:pt x="1160" y="0"/>
                  <a:pt x="1160" y="0"/>
                  <a:pt x="1160" y="0"/>
                </a:cubicBezTo>
                <a:cubicBezTo>
                  <a:pt x="1160" y="240"/>
                  <a:pt x="1160" y="240"/>
                  <a:pt x="1160" y="240"/>
                </a:cubicBezTo>
                <a:cubicBezTo>
                  <a:pt x="1000" y="240"/>
                  <a:pt x="1000" y="240"/>
                  <a:pt x="1000" y="240"/>
                </a:cubicBezTo>
                <a:lnTo>
                  <a:pt x="1000" y="335"/>
                </a:lnTo>
                <a:close/>
                <a:moveTo>
                  <a:pt x="840" y="520"/>
                </a:moveTo>
                <a:cubicBezTo>
                  <a:pt x="840" y="600"/>
                  <a:pt x="840" y="600"/>
                  <a:pt x="840" y="600"/>
                </a:cubicBezTo>
                <a:cubicBezTo>
                  <a:pt x="1149" y="600"/>
                  <a:pt x="1400" y="851"/>
                  <a:pt x="1400" y="1160"/>
                </a:cubicBezTo>
                <a:cubicBezTo>
                  <a:pt x="1400" y="1268"/>
                  <a:pt x="1370" y="1372"/>
                  <a:pt x="1312" y="1462"/>
                </a:cubicBezTo>
                <a:cubicBezTo>
                  <a:pt x="1369" y="1520"/>
                  <a:pt x="1369" y="1520"/>
                  <a:pt x="1369" y="1520"/>
                </a:cubicBezTo>
                <a:cubicBezTo>
                  <a:pt x="1442" y="1414"/>
                  <a:pt x="1480" y="1288"/>
                  <a:pt x="1480" y="1160"/>
                </a:cubicBezTo>
                <a:cubicBezTo>
                  <a:pt x="1480" y="806"/>
                  <a:pt x="1194" y="520"/>
                  <a:pt x="840" y="520"/>
                </a:cubicBezTo>
                <a:close/>
                <a:moveTo>
                  <a:pt x="840" y="1060"/>
                </a:moveTo>
                <a:cubicBezTo>
                  <a:pt x="785" y="1060"/>
                  <a:pt x="740" y="1105"/>
                  <a:pt x="740" y="1160"/>
                </a:cubicBezTo>
                <a:cubicBezTo>
                  <a:pt x="740" y="1215"/>
                  <a:pt x="785" y="1260"/>
                  <a:pt x="840" y="1260"/>
                </a:cubicBezTo>
                <a:cubicBezTo>
                  <a:pt x="853" y="1260"/>
                  <a:pt x="865" y="1258"/>
                  <a:pt x="876" y="1253"/>
                </a:cubicBezTo>
                <a:cubicBezTo>
                  <a:pt x="1264" y="1641"/>
                  <a:pt x="1264" y="1641"/>
                  <a:pt x="1264" y="1641"/>
                </a:cubicBezTo>
                <a:cubicBezTo>
                  <a:pt x="1321" y="1584"/>
                  <a:pt x="1321" y="1584"/>
                  <a:pt x="1321" y="1584"/>
                </a:cubicBezTo>
                <a:cubicBezTo>
                  <a:pt x="933" y="1196"/>
                  <a:pt x="933" y="1196"/>
                  <a:pt x="933" y="1196"/>
                </a:cubicBezTo>
                <a:cubicBezTo>
                  <a:pt x="938" y="1185"/>
                  <a:pt x="940" y="1173"/>
                  <a:pt x="940" y="1160"/>
                </a:cubicBezTo>
                <a:cubicBezTo>
                  <a:pt x="940" y="1105"/>
                  <a:pt x="895" y="1060"/>
                  <a:pt x="840" y="1060"/>
                </a:cubicBezTo>
                <a:close/>
              </a:path>
            </a:pathLst>
          </a:custGeom>
          <a:solidFill>
            <a:srgbClr val="E55A00"/>
          </a:solidFill>
          <a:ln>
            <a:noFill/>
          </a:ln>
        </p:spPr>
        <p:txBody>
          <a:bodyPr vert="horz" wrap="square" lIns="121920" tIns="60960" rIns="121920" bIns="60960" numCol="1" anchor="t" anchorCtr="0" compatLnSpc="1">
            <a:prstTxWarp prst="textNoShape">
              <a:avLst/>
            </a:prstTxWarp>
          </a:bodyPr>
          <a:lstStyle/>
          <a:p>
            <a:endParaRPr lang="en-US" sz="1333"/>
          </a:p>
        </p:txBody>
      </p:sp>
      <p:sp>
        <p:nvSpPr>
          <p:cNvPr id="73" name="Oval 72">
            <a:extLst>
              <a:ext uri="{FF2B5EF4-FFF2-40B4-BE49-F238E27FC236}">
                <a16:creationId xmlns:a16="http://schemas.microsoft.com/office/drawing/2014/main" id="{5AF084E3-702D-4866-8610-73F14FEBC8CB}"/>
              </a:ext>
            </a:extLst>
          </p:cNvPr>
          <p:cNvSpPr/>
          <p:nvPr/>
        </p:nvSpPr>
        <p:spPr>
          <a:xfrm>
            <a:off x="11095385" y="4941792"/>
            <a:ext cx="587306" cy="5873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en-US" sz="1600" dirty="0"/>
          </a:p>
        </p:txBody>
      </p:sp>
      <p:grpSp>
        <p:nvGrpSpPr>
          <p:cNvPr id="75" name="Group 26">
            <a:extLst>
              <a:ext uri="{FF2B5EF4-FFF2-40B4-BE49-F238E27FC236}">
                <a16:creationId xmlns:a16="http://schemas.microsoft.com/office/drawing/2014/main" id="{2B4D1665-EEE7-48F7-9749-84ADD604F965}"/>
              </a:ext>
            </a:extLst>
          </p:cNvPr>
          <p:cNvGrpSpPr>
            <a:grpSpLocks noChangeAspect="1"/>
          </p:cNvGrpSpPr>
          <p:nvPr>
            <p:custDataLst>
              <p:tags r:id="rId9"/>
            </p:custDataLst>
          </p:nvPr>
        </p:nvGrpSpPr>
        <p:grpSpPr bwMode="auto">
          <a:xfrm>
            <a:off x="11248514" y="5119355"/>
            <a:ext cx="319879" cy="391560"/>
            <a:chOff x="802" y="-389"/>
            <a:chExt cx="4168" cy="5102"/>
          </a:xfrm>
          <a:solidFill>
            <a:srgbClr val="E55A00"/>
          </a:solidFill>
        </p:grpSpPr>
        <p:sp>
          <p:nvSpPr>
            <p:cNvPr id="76" name="Freeform 27">
              <a:extLst>
                <a:ext uri="{FF2B5EF4-FFF2-40B4-BE49-F238E27FC236}">
                  <a16:creationId xmlns:a16="http://schemas.microsoft.com/office/drawing/2014/main" id="{6A4BFE4F-52DF-4942-B81B-725597CDBBDC}"/>
                </a:ext>
              </a:extLst>
            </p:cNvPr>
            <p:cNvSpPr>
              <a:spLocks/>
            </p:cNvSpPr>
            <p:nvPr/>
          </p:nvSpPr>
          <p:spPr bwMode="auto">
            <a:xfrm>
              <a:off x="802" y="178"/>
              <a:ext cx="3780" cy="4535"/>
            </a:xfrm>
            <a:custGeom>
              <a:avLst/>
              <a:gdLst>
                <a:gd name="T0" fmla="*/ 1440 w 1600"/>
                <a:gd name="T1" fmla="*/ 1600 h 1920"/>
                <a:gd name="T2" fmla="*/ 160 w 1600"/>
                <a:gd name="T3" fmla="*/ 1600 h 1920"/>
                <a:gd name="T4" fmla="*/ 160 w 1600"/>
                <a:gd name="T5" fmla="*/ 160 h 1920"/>
                <a:gd name="T6" fmla="*/ 240 w 1600"/>
                <a:gd name="T7" fmla="*/ 160 h 1920"/>
                <a:gd name="T8" fmla="*/ 240 w 1600"/>
                <a:gd name="T9" fmla="*/ 0 h 1920"/>
                <a:gd name="T10" fmla="*/ 120 w 1600"/>
                <a:gd name="T11" fmla="*/ 0 h 1920"/>
                <a:gd name="T12" fmla="*/ 0 w 1600"/>
                <a:gd name="T13" fmla="*/ 120 h 1920"/>
                <a:gd name="T14" fmla="*/ 0 w 1600"/>
                <a:gd name="T15" fmla="*/ 1800 h 1920"/>
                <a:gd name="T16" fmla="*/ 120 w 1600"/>
                <a:gd name="T17" fmla="*/ 1920 h 1920"/>
                <a:gd name="T18" fmla="*/ 1480 w 1600"/>
                <a:gd name="T19" fmla="*/ 1920 h 1920"/>
                <a:gd name="T20" fmla="*/ 1600 w 1600"/>
                <a:gd name="T21" fmla="*/ 1800 h 1920"/>
                <a:gd name="T22" fmla="*/ 1600 w 1600"/>
                <a:gd name="T23" fmla="*/ 958 h 1920"/>
                <a:gd name="T24" fmla="*/ 1440 w 1600"/>
                <a:gd name="T25" fmla="*/ 1118 h 1920"/>
                <a:gd name="T26" fmla="*/ 1440 w 1600"/>
                <a:gd name="T27" fmla="*/ 160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00" h="1920">
                  <a:moveTo>
                    <a:pt x="1440" y="1600"/>
                  </a:moveTo>
                  <a:cubicBezTo>
                    <a:pt x="160" y="1600"/>
                    <a:pt x="160" y="1600"/>
                    <a:pt x="160" y="1600"/>
                  </a:cubicBezTo>
                  <a:cubicBezTo>
                    <a:pt x="160" y="160"/>
                    <a:pt x="160" y="160"/>
                    <a:pt x="160" y="160"/>
                  </a:cubicBezTo>
                  <a:cubicBezTo>
                    <a:pt x="240" y="160"/>
                    <a:pt x="240" y="160"/>
                    <a:pt x="240" y="160"/>
                  </a:cubicBezTo>
                  <a:cubicBezTo>
                    <a:pt x="240" y="0"/>
                    <a:pt x="240" y="0"/>
                    <a:pt x="240" y="0"/>
                  </a:cubicBezTo>
                  <a:cubicBezTo>
                    <a:pt x="120" y="0"/>
                    <a:pt x="120" y="0"/>
                    <a:pt x="120" y="0"/>
                  </a:cubicBezTo>
                  <a:cubicBezTo>
                    <a:pt x="54" y="0"/>
                    <a:pt x="0" y="54"/>
                    <a:pt x="0" y="120"/>
                  </a:cubicBezTo>
                  <a:cubicBezTo>
                    <a:pt x="0" y="1800"/>
                    <a:pt x="0" y="1800"/>
                    <a:pt x="0" y="1800"/>
                  </a:cubicBezTo>
                  <a:cubicBezTo>
                    <a:pt x="0" y="1866"/>
                    <a:pt x="54" y="1920"/>
                    <a:pt x="120" y="1920"/>
                  </a:cubicBezTo>
                  <a:cubicBezTo>
                    <a:pt x="1480" y="1920"/>
                    <a:pt x="1480" y="1920"/>
                    <a:pt x="1480" y="1920"/>
                  </a:cubicBezTo>
                  <a:cubicBezTo>
                    <a:pt x="1546" y="1920"/>
                    <a:pt x="1600" y="1866"/>
                    <a:pt x="1600" y="1800"/>
                  </a:cubicBezTo>
                  <a:cubicBezTo>
                    <a:pt x="1600" y="958"/>
                    <a:pt x="1600" y="958"/>
                    <a:pt x="1600" y="958"/>
                  </a:cubicBezTo>
                  <a:cubicBezTo>
                    <a:pt x="1440" y="1118"/>
                    <a:pt x="1440" y="1118"/>
                    <a:pt x="1440" y="1118"/>
                  </a:cubicBezTo>
                  <a:lnTo>
                    <a:pt x="1440" y="16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77" name="Freeform 28">
              <a:extLst>
                <a:ext uri="{FF2B5EF4-FFF2-40B4-BE49-F238E27FC236}">
                  <a16:creationId xmlns:a16="http://schemas.microsoft.com/office/drawing/2014/main" id="{44E8A80B-BDC5-4150-B9B7-053F67716CFB}"/>
                </a:ext>
              </a:extLst>
            </p:cNvPr>
            <p:cNvSpPr>
              <a:spLocks/>
            </p:cNvSpPr>
            <p:nvPr/>
          </p:nvSpPr>
          <p:spPr bwMode="auto">
            <a:xfrm>
              <a:off x="4015" y="178"/>
              <a:ext cx="567" cy="917"/>
            </a:xfrm>
            <a:custGeom>
              <a:avLst/>
              <a:gdLst>
                <a:gd name="T0" fmla="*/ 80 w 240"/>
                <a:gd name="T1" fmla="*/ 388 h 388"/>
                <a:gd name="T2" fmla="*/ 240 w 240"/>
                <a:gd name="T3" fmla="*/ 388 h 388"/>
                <a:gd name="T4" fmla="*/ 240 w 240"/>
                <a:gd name="T5" fmla="*/ 120 h 388"/>
                <a:gd name="T6" fmla="*/ 120 w 240"/>
                <a:gd name="T7" fmla="*/ 0 h 388"/>
                <a:gd name="T8" fmla="*/ 0 w 240"/>
                <a:gd name="T9" fmla="*/ 0 h 388"/>
                <a:gd name="T10" fmla="*/ 0 w 240"/>
                <a:gd name="T11" fmla="*/ 160 h 388"/>
                <a:gd name="T12" fmla="*/ 80 w 240"/>
                <a:gd name="T13" fmla="*/ 160 h 388"/>
                <a:gd name="T14" fmla="*/ 80 w 240"/>
                <a:gd name="T15" fmla="*/ 388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388">
                  <a:moveTo>
                    <a:pt x="80" y="388"/>
                  </a:moveTo>
                  <a:cubicBezTo>
                    <a:pt x="130" y="365"/>
                    <a:pt x="189" y="365"/>
                    <a:pt x="240" y="388"/>
                  </a:cubicBezTo>
                  <a:cubicBezTo>
                    <a:pt x="240" y="120"/>
                    <a:pt x="240" y="120"/>
                    <a:pt x="240" y="120"/>
                  </a:cubicBezTo>
                  <a:cubicBezTo>
                    <a:pt x="240" y="54"/>
                    <a:pt x="186" y="0"/>
                    <a:pt x="120" y="0"/>
                  </a:cubicBezTo>
                  <a:cubicBezTo>
                    <a:pt x="0" y="0"/>
                    <a:pt x="0" y="0"/>
                    <a:pt x="0" y="0"/>
                  </a:cubicBezTo>
                  <a:cubicBezTo>
                    <a:pt x="0" y="160"/>
                    <a:pt x="0" y="160"/>
                    <a:pt x="0" y="160"/>
                  </a:cubicBezTo>
                  <a:cubicBezTo>
                    <a:pt x="80" y="160"/>
                    <a:pt x="80" y="160"/>
                    <a:pt x="80" y="160"/>
                  </a:cubicBezTo>
                  <a:lnTo>
                    <a:pt x="80" y="3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78" name="Freeform 29">
              <a:extLst>
                <a:ext uri="{FF2B5EF4-FFF2-40B4-BE49-F238E27FC236}">
                  <a16:creationId xmlns:a16="http://schemas.microsoft.com/office/drawing/2014/main" id="{46A3CF96-E685-4FE1-BC8F-B27E02E72437}"/>
                </a:ext>
              </a:extLst>
            </p:cNvPr>
            <p:cNvSpPr>
              <a:spLocks noEditPoints="1"/>
            </p:cNvSpPr>
            <p:nvPr/>
          </p:nvSpPr>
          <p:spPr bwMode="auto">
            <a:xfrm>
              <a:off x="1558" y="-389"/>
              <a:ext cx="2268" cy="1323"/>
            </a:xfrm>
            <a:custGeom>
              <a:avLst/>
              <a:gdLst>
                <a:gd name="T0" fmla="*/ 960 w 960"/>
                <a:gd name="T1" fmla="*/ 120 h 560"/>
                <a:gd name="T2" fmla="*/ 720 w 960"/>
                <a:gd name="T3" fmla="*/ 120 h 560"/>
                <a:gd name="T4" fmla="*/ 600 w 960"/>
                <a:gd name="T5" fmla="*/ 0 h 560"/>
                <a:gd name="T6" fmla="*/ 360 w 960"/>
                <a:gd name="T7" fmla="*/ 0 h 560"/>
                <a:gd name="T8" fmla="*/ 240 w 960"/>
                <a:gd name="T9" fmla="*/ 120 h 560"/>
                <a:gd name="T10" fmla="*/ 0 w 960"/>
                <a:gd name="T11" fmla="*/ 120 h 560"/>
                <a:gd name="T12" fmla="*/ 0 w 960"/>
                <a:gd name="T13" fmla="*/ 560 h 560"/>
                <a:gd name="T14" fmla="*/ 960 w 960"/>
                <a:gd name="T15" fmla="*/ 560 h 560"/>
                <a:gd name="T16" fmla="*/ 960 w 960"/>
                <a:gd name="T17" fmla="*/ 120 h 560"/>
                <a:gd name="T18" fmla="*/ 880 w 960"/>
                <a:gd name="T19" fmla="*/ 480 h 560"/>
                <a:gd name="T20" fmla="*/ 80 w 960"/>
                <a:gd name="T21" fmla="*/ 480 h 560"/>
                <a:gd name="T22" fmla="*/ 80 w 960"/>
                <a:gd name="T23" fmla="*/ 200 h 560"/>
                <a:gd name="T24" fmla="*/ 320 w 960"/>
                <a:gd name="T25" fmla="*/ 200 h 560"/>
                <a:gd name="T26" fmla="*/ 320 w 960"/>
                <a:gd name="T27" fmla="*/ 120 h 560"/>
                <a:gd name="T28" fmla="*/ 360 w 960"/>
                <a:gd name="T29" fmla="*/ 80 h 560"/>
                <a:gd name="T30" fmla="*/ 600 w 960"/>
                <a:gd name="T31" fmla="*/ 80 h 560"/>
                <a:gd name="T32" fmla="*/ 640 w 960"/>
                <a:gd name="T33" fmla="*/ 120 h 560"/>
                <a:gd name="T34" fmla="*/ 640 w 960"/>
                <a:gd name="T35" fmla="*/ 200 h 560"/>
                <a:gd name="T36" fmla="*/ 880 w 960"/>
                <a:gd name="T37" fmla="*/ 200 h 560"/>
                <a:gd name="T38" fmla="*/ 880 w 960"/>
                <a:gd name="T39" fmla="*/ 48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0" h="560">
                  <a:moveTo>
                    <a:pt x="960" y="120"/>
                  </a:moveTo>
                  <a:cubicBezTo>
                    <a:pt x="720" y="120"/>
                    <a:pt x="720" y="120"/>
                    <a:pt x="720" y="120"/>
                  </a:cubicBezTo>
                  <a:cubicBezTo>
                    <a:pt x="720" y="54"/>
                    <a:pt x="666" y="0"/>
                    <a:pt x="600" y="0"/>
                  </a:cubicBezTo>
                  <a:cubicBezTo>
                    <a:pt x="360" y="0"/>
                    <a:pt x="360" y="0"/>
                    <a:pt x="360" y="0"/>
                  </a:cubicBezTo>
                  <a:cubicBezTo>
                    <a:pt x="294" y="0"/>
                    <a:pt x="240" y="54"/>
                    <a:pt x="240" y="120"/>
                  </a:cubicBezTo>
                  <a:cubicBezTo>
                    <a:pt x="0" y="120"/>
                    <a:pt x="0" y="120"/>
                    <a:pt x="0" y="120"/>
                  </a:cubicBezTo>
                  <a:cubicBezTo>
                    <a:pt x="0" y="560"/>
                    <a:pt x="0" y="560"/>
                    <a:pt x="0" y="560"/>
                  </a:cubicBezTo>
                  <a:cubicBezTo>
                    <a:pt x="960" y="560"/>
                    <a:pt x="960" y="560"/>
                    <a:pt x="960" y="560"/>
                  </a:cubicBezTo>
                  <a:lnTo>
                    <a:pt x="960" y="120"/>
                  </a:lnTo>
                  <a:close/>
                  <a:moveTo>
                    <a:pt x="880" y="480"/>
                  </a:moveTo>
                  <a:cubicBezTo>
                    <a:pt x="80" y="480"/>
                    <a:pt x="80" y="480"/>
                    <a:pt x="80" y="480"/>
                  </a:cubicBezTo>
                  <a:cubicBezTo>
                    <a:pt x="80" y="200"/>
                    <a:pt x="80" y="200"/>
                    <a:pt x="80" y="200"/>
                  </a:cubicBezTo>
                  <a:cubicBezTo>
                    <a:pt x="320" y="200"/>
                    <a:pt x="320" y="200"/>
                    <a:pt x="320" y="200"/>
                  </a:cubicBezTo>
                  <a:cubicBezTo>
                    <a:pt x="320" y="120"/>
                    <a:pt x="320" y="120"/>
                    <a:pt x="320" y="120"/>
                  </a:cubicBezTo>
                  <a:cubicBezTo>
                    <a:pt x="320" y="98"/>
                    <a:pt x="338" y="80"/>
                    <a:pt x="360" y="80"/>
                  </a:cubicBezTo>
                  <a:cubicBezTo>
                    <a:pt x="600" y="80"/>
                    <a:pt x="600" y="80"/>
                    <a:pt x="600" y="80"/>
                  </a:cubicBezTo>
                  <a:cubicBezTo>
                    <a:pt x="622" y="80"/>
                    <a:pt x="640" y="98"/>
                    <a:pt x="640" y="120"/>
                  </a:cubicBezTo>
                  <a:cubicBezTo>
                    <a:pt x="640" y="200"/>
                    <a:pt x="640" y="200"/>
                    <a:pt x="640" y="200"/>
                  </a:cubicBezTo>
                  <a:cubicBezTo>
                    <a:pt x="880" y="200"/>
                    <a:pt x="880" y="200"/>
                    <a:pt x="880" y="200"/>
                  </a:cubicBezTo>
                  <a:lnTo>
                    <a:pt x="880" y="4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79" name="Freeform 30">
              <a:extLst>
                <a:ext uri="{FF2B5EF4-FFF2-40B4-BE49-F238E27FC236}">
                  <a16:creationId xmlns:a16="http://schemas.microsoft.com/office/drawing/2014/main" id="{C4794D28-FFB0-4389-BCAE-030B484E58FC}"/>
                </a:ext>
              </a:extLst>
            </p:cNvPr>
            <p:cNvSpPr>
              <a:spLocks/>
            </p:cNvSpPr>
            <p:nvPr/>
          </p:nvSpPr>
          <p:spPr bwMode="auto">
            <a:xfrm>
              <a:off x="1565" y="1506"/>
              <a:ext cx="544" cy="330"/>
            </a:xfrm>
            <a:custGeom>
              <a:avLst/>
              <a:gdLst>
                <a:gd name="T0" fmla="*/ 544 w 544"/>
                <a:gd name="T1" fmla="*/ 0 h 330"/>
                <a:gd name="T2" fmla="*/ 272 w 544"/>
                <a:gd name="T3" fmla="*/ 271 h 330"/>
                <a:gd name="T4" fmla="*/ 0 w 544"/>
                <a:gd name="T5" fmla="*/ 0 h 330"/>
                <a:gd name="T6" fmla="*/ 0 w 544"/>
                <a:gd name="T7" fmla="*/ 330 h 330"/>
                <a:gd name="T8" fmla="*/ 544 w 544"/>
                <a:gd name="T9" fmla="*/ 330 h 330"/>
                <a:gd name="T10" fmla="*/ 544 w 544"/>
                <a:gd name="T11" fmla="*/ 0 h 330"/>
              </a:gdLst>
              <a:ahLst/>
              <a:cxnLst>
                <a:cxn ang="0">
                  <a:pos x="T0" y="T1"/>
                </a:cxn>
                <a:cxn ang="0">
                  <a:pos x="T2" y="T3"/>
                </a:cxn>
                <a:cxn ang="0">
                  <a:pos x="T4" y="T5"/>
                </a:cxn>
                <a:cxn ang="0">
                  <a:pos x="T6" y="T7"/>
                </a:cxn>
                <a:cxn ang="0">
                  <a:pos x="T8" y="T9"/>
                </a:cxn>
                <a:cxn ang="0">
                  <a:pos x="T10" y="T11"/>
                </a:cxn>
              </a:cxnLst>
              <a:rect l="0" t="0" r="r" b="b"/>
              <a:pathLst>
                <a:path w="544" h="330">
                  <a:moveTo>
                    <a:pt x="544" y="0"/>
                  </a:moveTo>
                  <a:lnTo>
                    <a:pt x="272" y="271"/>
                  </a:lnTo>
                  <a:lnTo>
                    <a:pt x="0" y="0"/>
                  </a:lnTo>
                  <a:lnTo>
                    <a:pt x="0" y="330"/>
                  </a:lnTo>
                  <a:lnTo>
                    <a:pt x="544" y="330"/>
                  </a:lnTo>
                  <a:lnTo>
                    <a:pt x="5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0" name="Freeform 31">
              <a:extLst>
                <a:ext uri="{FF2B5EF4-FFF2-40B4-BE49-F238E27FC236}">
                  <a16:creationId xmlns:a16="http://schemas.microsoft.com/office/drawing/2014/main" id="{CF235307-CE4C-4183-AE6A-2D8EEE10EA47}"/>
                </a:ext>
              </a:extLst>
            </p:cNvPr>
            <p:cNvSpPr>
              <a:spLocks/>
            </p:cNvSpPr>
            <p:nvPr/>
          </p:nvSpPr>
          <p:spPr bwMode="auto">
            <a:xfrm>
              <a:off x="1641" y="1293"/>
              <a:ext cx="392" cy="196"/>
            </a:xfrm>
            <a:custGeom>
              <a:avLst/>
              <a:gdLst>
                <a:gd name="T0" fmla="*/ 392 w 392"/>
                <a:gd name="T1" fmla="*/ 0 h 196"/>
                <a:gd name="T2" fmla="*/ 0 w 392"/>
                <a:gd name="T3" fmla="*/ 0 h 196"/>
                <a:gd name="T4" fmla="*/ 196 w 392"/>
                <a:gd name="T5" fmla="*/ 196 h 196"/>
                <a:gd name="T6" fmla="*/ 392 w 392"/>
                <a:gd name="T7" fmla="*/ 0 h 196"/>
              </a:gdLst>
              <a:ahLst/>
              <a:cxnLst>
                <a:cxn ang="0">
                  <a:pos x="T0" y="T1"/>
                </a:cxn>
                <a:cxn ang="0">
                  <a:pos x="T2" y="T3"/>
                </a:cxn>
                <a:cxn ang="0">
                  <a:pos x="T4" y="T5"/>
                </a:cxn>
                <a:cxn ang="0">
                  <a:pos x="T6" y="T7"/>
                </a:cxn>
              </a:cxnLst>
              <a:rect l="0" t="0" r="r" b="b"/>
              <a:pathLst>
                <a:path w="392" h="196">
                  <a:moveTo>
                    <a:pt x="392" y="0"/>
                  </a:moveTo>
                  <a:lnTo>
                    <a:pt x="0" y="0"/>
                  </a:lnTo>
                  <a:lnTo>
                    <a:pt x="196" y="196"/>
                  </a:lnTo>
                  <a:lnTo>
                    <a:pt x="3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1" name="Freeform 32">
              <a:extLst>
                <a:ext uri="{FF2B5EF4-FFF2-40B4-BE49-F238E27FC236}">
                  <a16:creationId xmlns:a16="http://schemas.microsoft.com/office/drawing/2014/main" id="{B453353E-E6BB-45FB-98A9-A3FD1B42DC5A}"/>
                </a:ext>
              </a:extLst>
            </p:cNvPr>
            <p:cNvSpPr>
              <a:spLocks/>
            </p:cNvSpPr>
            <p:nvPr/>
          </p:nvSpPr>
          <p:spPr bwMode="auto">
            <a:xfrm>
              <a:off x="1575" y="1133"/>
              <a:ext cx="763" cy="548"/>
            </a:xfrm>
            <a:custGeom>
              <a:avLst/>
              <a:gdLst>
                <a:gd name="T0" fmla="*/ 713 w 763"/>
                <a:gd name="T1" fmla="*/ 0 h 548"/>
                <a:gd name="T2" fmla="*/ 262 w 763"/>
                <a:gd name="T3" fmla="*/ 451 h 548"/>
                <a:gd name="T4" fmla="*/ 47 w 763"/>
                <a:gd name="T5" fmla="*/ 238 h 548"/>
                <a:gd name="T6" fmla="*/ 0 w 763"/>
                <a:gd name="T7" fmla="*/ 285 h 548"/>
                <a:gd name="T8" fmla="*/ 262 w 763"/>
                <a:gd name="T9" fmla="*/ 548 h 548"/>
                <a:gd name="T10" fmla="*/ 763 w 763"/>
                <a:gd name="T11" fmla="*/ 47 h 548"/>
                <a:gd name="T12" fmla="*/ 713 w 763"/>
                <a:gd name="T13" fmla="*/ 0 h 548"/>
              </a:gdLst>
              <a:ahLst/>
              <a:cxnLst>
                <a:cxn ang="0">
                  <a:pos x="T0" y="T1"/>
                </a:cxn>
                <a:cxn ang="0">
                  <a:pos x="T2" y="T3"/>
                </a:cxn>
                <a:cxn ang="0">
                  <a:pos x="T4" y="T5"/>
                </a:cxn>
                <a:cxn ang="0">
                  <a:pos x="T6" y="T7"/>
                </a:cxn>
                <a:cxn ang="0">
                  <a:pos x="T8" y="T9"/>
                </a:cxn>
                <a:cxn ang="0">
                  <a:pos x="T10" y="T11"/>
                </a:cxn>
                <a:cxn ang="0">
                  <a:pos x="T12" y="T13"/>
                </a:cxn>
              </a:cxnLst>
              <a:rect l="0" t="0" r="r" b="b"/>
              <a:pathLst>
                <a:path w="763" h="548">
                  <a:moveTo>
                    <a:pt x="713" y="0"/>
                  </a:moveTo>
                  <a:lnTo>
                    <a:pt x="262" y="451"/>
                  </a:lnTo>
                  <a:lnTo>
                    <a:pt x="47" y="238"/>
                  </a:lnTo>
                  <a:lnTo>
                    <a:pt x="0" y="285"/>
                  </a:lnTo>
                  <a:lnTo>
                    <a:pt x="262" y="548"/>
                  </a:lnTo>
                  <a:lnTo>
                    <a:pt x="763" y="47"/>
                  </a:lnTo>
                  <a:lnTo>
                    <a:pt x="7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2" name="Freeform 33">
              <a:extLst>
                <a:ext uri="{FF2B5EF4-FFF2-40B4-BE49-F238E27FC236}">
                  <a16:creationId xmlns:a16="http://schemas.microsoft.com/office/drawing/2014/main" id="{822F8BB5-4B22-4957-8C54-5A458EAEA724}"/>
                </a:ext>
              </a:extLst>
            </p:cNvPr>
            <p:cNvSpPr>
              <a:spLocks/>
            </p:cNvSpPr>
            <p:nvPr/>
          </p:nvSpPr>
          <p:spPr bwMode="auto">
            <a:xfrm>
              <a:off x="1641" y="2181"/>
              <a:ext cx="392" cy="196"/>
            </a:xfrm>
            <a:custGeom>
              <a:avLst/>
              <a:gdLst>
                <a:gd name="T0" fmla="*/ 392 w 392"/>
                <a:gd name="T1" fmla="*/ 0 h 196"/>
                <a:gd name="T2" fmla="*/ 0 w 392"/>
                <a:gd name="T3" fmla="*/ 0 h 196"/>
                <a:gd name="T4" fmla="*/ 196 w 392"/>
                <a:gd name="T5" fmla="*/ 196 h 196"/>
                <a:gd name="T6" fmla="*/ 392 w 392"/>
                <a:gd name="T7" fmla="*/ 0 h 196"/>
              </a:gdLst>
              <a:ahLst/>
              <a:cxnLst>
                <a:cxn ang="0">
                  <a:pos x="T0" y="T1"/>
                </a:cxn>
                <a:cxn ang="0">
                  <a:pos x="T2" y="T3"/>
                </a:cxn>
                <a:cxn ang="0">
                  <a:pos x="T4" y="T5"/>
                </a:cxn>
                <a:cxn ang="0">
                  <a:pos x="T6" y="T7"/>
                </a:cxn>
              </a:cxnLst>
              <a:rect l="0" t="0" r="r" b="b"/>
              <a:pathLst>
                <a:path w="392" h="196">
                  <a:moveTo>
                    <a:pt x="392" y="0"/>
                  </a:moveTo>
                  <a:lnTo>
                    <a:pt x="0" y="0"/>
                  </a:lnTo>
                  <a:lnTo>
                    <a:pt x="196" y="196"/>
                  </a:lnTo>
                  <a:lnTo>
                    <a:pt x="3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3" name="Freeform 34">
              <a:extLst>
                <a:ext uri="{FF2B5EF4-FFF2-40B4-BE49-F238E27FC236}">
                  <a16:creationId xmlns:a16="http://schemas.microsoft.com/office/drawing/2014/main" id="{9539DCF3-593A-422B-8A02-766602574495}"/>
                </a:ext>
              </a:extLst>
            </p:cNvPr>
            <p:cNvSpPr>
              <a:spLocks/>
            </p:cNvSpPr>
            <p:nvPr/>
          </p:nvSpPr>
          <p:spPr bwMode="auto">
            <a:xfrm>
              <a:off x="1565" y="2394"/>
              <a:ext cx="544" cy="331"/>
            </a:xfrm>
            <a:custGeom>
              <a:avLst/>
              <a:gdLst>
                <a:gd name="T0" fmla="*/ 544 w 544"/>
                <a:gd name="T1" fmla="*/ 0 h 331"/>
                <a:gd name="T2" fmla="*/ 272 w 544"/>
                <a:gd name="T3" fmla="*/ 272 h 331"/>
                <a:gd name="T4" fmla="*/ 0 w 544"/>
                <a:gd name="T5" fmla="*/ 0 h 331"/>
                <a:gd name="T6" fmla="*/ 0 w 544"/>
                <a:gd name="T7" fmla="*/ 331 h 331"/>
                <a:gd name="T8" fmla="*/ 544 w 544"/>
                <a:gd name="T9" fmla="*/ 331 h 331"/>
                <a:gd name="T10" fmla="*/ 544 w 544"/>
                <a:gd name="T11" fmla="*/ 0 h 331"/>
              </a:gdLst>
              <a:ahLst/>
              <a:cxnLst>
                <a:cxn ang="0">
                  <a:pos x="T0" y="T1"/>
                </a:cxn>
                <a:cxn ang="0">
                  <a:pos x="T2" y="T3"/>
                </a:cxn>
                <a:cxn ang="0">
                  <a:pos x="T4" y="T5"/>
                </a:cxn>
                <a:cxn ang="0">
                  <a:pos x="T6" y="T7"/>
                </a:cxn>
                <a:cxn ang="0">
                  <a:pos x="T8" y="T9"/>
                </a:cxn>
                <a:cxn ang="0">
                  <a:pos x="T10" y="T11"/>
                </a:cxn>
              </a:cxnLst>
              <a:rect l="0" t="0" r="r" b="b"/>
              <a:pathLst>
                <a:path w="544" h="331">
                  <a:moveTo>
                    <a:pt x="544" y="0"/>
                  </a:moveTo>
                  <a:lnTo>
                    <a:pt x="272" y="272"/>
                  </a:lnTo>
                  <a:lnTo>
                    <a:pt x="0" y="0"/>
                  </a:lnTo>
                  <a:lnTo>
                    <a:pt x="0" y="331"/>
                  </a:lnTo>
                  <a:lnTo>
                    <a:pt x="544" y="331"/>
                  </a:lnTo>
                  <a:lnTo>
                    <a:pt x="5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4" name="Freeform 35">
              <a:extLst>
                <a:ext uri="{FF2B5EF4-FFF2-40B4-BE49-F238E27FC236}">
                  <a16:creationId xmlns:a16="http://schemas.microsoft.com/office/drawing/2014/main" id="{9A78936B-090C-4D25-A098-966EBCB55FBF}"/>
                </a:ext>
              </a:extLst>
            </p:cNvPr>
            <p:cNvSpPr>
              <a:spLocks/>
            </p:cNvSpPr>
            <p:nvPr/>
          </p:nvSpPr>
          <p:spPr bwMode="auto">
            <a:xfrm>
              <a:off x="1575" y="2021"/>
              <a:ext cx="763" cy="548"/>
            </a:xfrm>
            <a:custGeom>
              <a:avLst/>
              <a:gdLst>
                <a:gd name="T0" fmla="*/ 713 w 763"/>
                <a:gd name="T1" fmla="*/ 0 h 548"/>
                <a:gd name="T2" fmla="*/ 262 w 763"/>
                <a:gd name="T3" fmla="*/ 451 h 548"/>
                <a:gd name="T4" fmla="*/ 47 w 763"/>
                <a:gd name="T5" fmla="*/ 238 h 548"/>
                <a:gd name="T6" fmla="*/ 0 w 763"/>
                <a:gd name="T7" fmla="*/ 285 h 548"/>
                <a:gd name="T8" fmla="*/ 262 w 763"/>
                <a:gd name="T9" fmla="*/ 548 h 548"/>
                <a:gd name="T10" fmla="*/ 763 w 763"/>
                <a:gd name="T11" fmla="*/ 47 h 548"/>
                <a:gd name="T12" fmla="*/ 713 w 763"/>
                <a:gd name="T13" fmla="*/ 0 h 548"/>
              </a:gdLst>
              <a:ahLst/>
              <a:cxnLst>
                <a:cxn ang="0">
                  <a:pos x="T0" y="T1"/>
                </a:cxn>
                <a:cxn ang="0">
                  <a:pos x="T2" y="T3"/>
                </a:cxn>
                <a:cxn ang="0">
                  <a:pos x="T4" y="T5"/>
                </a:cxn>
                <a:cxn ang="0">
                  <a:pos x="T6" y="T7"/>
                </a:cxn>
                <a:cxn ang="0">
                  <a:pos x="T8" y="T9"/>
                </a:cxn>
                <a:cxn ang="0">
                  <a:pos x="T10" y="T11"/>
                </a:cxn>
                <a:cxn ang="0">
                  <a:pos x="T12" y="T13"/>
                </a:cxn>
              </a:cxnLst>
              <a:rect l="0" t="0" r="r" b="b"/>
              <a:pathLst>
                <a:path w="763" h="548">
                  <a:moveTo>
                    <a:pt x="713" y="0"/>
                  </a:moveTo>
                  <a:lnTo>
                    <a:pt x="262" y="451"/>
                  </a:lnTo>
                  <a:lnTo>
                    <a:pt x="47" y="238"/>
                  </a:lnTo>
                  <a:lnTo>
                    <a:pt x="0" y="285"/>
                  </a:lnTo>
                  <a:lnTo>
                    <a:pt x="262" y="548"/>
                  </a:lnTo>
                  <a:lnTo>
                    <a:pt x="763" y="47"/>
                  </a:lnTo>
                  <a:lnTo>
                    <a:pt x="7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5" name="Freeform 36">
              <a:extLst>
                <a:ext uri="{FF2B5EF4-FFF2-40B4-BE49-F238E27FC236}">
                  <a16:creationId xmlns:a16="http://schemas.microsoft.com/office/drawing/2014/main" id="{328A3BF3-F500-4AEF-B475-C027EC9F10C8}"/>
                </a:ext>
              </a:extLst>
            </p:cNvPr>
            <p:cNvSpPr>
              <a:spLocks/>
            </p:cNvSpPr>
            <p:nvPr/>
          </p:nvSpPr>
          <p:spPr bwMode="auto">
            <a:xfrm>
              <a:off x="1565" y="3282"/>
              <a:ext cx="544" cy="331"/>
            </a:xfrm>
            <a:custGeom>
              <a:avLst/>
              <a:gdLst>
                <a:gd name="T0" fmla="*/ 0 w 544"/>
                <a:gd name="T1" fmla="*/ 331 h 331"/>
                <a:gd name="T2" fmla="*/ 544 w 544"/>
                <a:gd name="T3" fmla="*/ 331 h 331"/>
                <a:gd name="T4" fmla="*/ 544 w 544"/>
                <a:gd name="T5" fmla="*/ 0 h 331"/>
                <a:gd name="T6" fmla="*/ 272 w 544"/>
                <a:gd name="T7" fmla="*/ 272 h 331"/>
                <a:gd name="T8" fmla="*/ 0 w 544"/>
                <a:gd name="T9" fmla="*/ 0 h 331"/>
                <a:gd name="T10" fmla="*/ 0 w 544"/>
                <a:gd name="T11" fmla="*/ 331 h 331"/>
              </a:gdLst>
              <a:ahLst/>
              <a:cxnLst>
                <a:cxn ang="0">
                  <a:pos x="T0" y="T1"/>
                </a:cxn>
                <a:cxn ang="0">
                  <a:pos x="T2" y="T3"/>
                </a:cxn>
                <a:cxn ang="0">
                  <a:pos x="T4" y="T5"/>
                </a:cxn>
                <a:cxn ang="0">
                  <a:pos x="T6" y="T7"/>
                </a:cxn>
                <a:cxn ang="0">
                  <a:pos x="T8" y="T9"/>
                </a:cxn>
                <a:cxn ang="0">
                  <a:pos x="T10" y="T11"/>
                </a:cxn>
              </a:cxnLst>
              <a:rect l="0" t="0" r="r" b="b"/>
              <a:pathLst>
                <a:path w="544" h="331">
                  <a:moveTo>
                    <a:pt x="0" y="331"/>
                  </a:moveTo>
                  <a:lnTo>
                    <a:pt x="544" y="331"/>
                  </a:lnTo>
                  <a:lnTo>
                    <a:pt x="544" y="0"/>
                  </a:lnTo>
                  <a:lnTo>
                    <a:pt x="272" y="272"/>
                  </a:lnTo>
                  <a:lnTo>
                    <a:pt x="0" y="0"/>
                  </a:lnTo>
                  <a:lnTo>
                    <a:pt x="0" y="3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6" name="Freeform 37">
              <a:extLst>
                <a:ext uri="{FF2B5EF4-FFF2-40B4-BE49-F238E27FC236}">
                  <a16:creationId xmlns:a16="http://schemas.microsoft.com/office/drawing/2014/main" id="{D37F9ECF-BE51-4942-8B05-F847181FCAA2}"/>
                </a:ext>
              </a:extLst>
            </p:cNvPr>
            <p:cNvSpPr>
              <a:spLocks/>
            </p:cNvSpPr>
            <p:nvPr/>
          </p:nvSpPr>
          <p:spPr bwMode="auto">
            <a:xfrm>
              <a:off x="1641" y="3069"/>
              <a:ext cx="392" cy="196"/>
            </a:xfrm>
            <a:custGeom>
              <a:avLst/>
              <a:gdLst>
                <a:gd name="T0" fmla="*/ 392 w 392"/>
                <a:gd name="T1" fmla="*/ 0 h 196"/>
                <a:gd name="T2" fmla="*/ 0 w 392"/>
                <a:gd name="T3" fmla="*/ 0 h 196"/>
                <a:gd name="T4" fmla="*/ 196 w 392"/>
                <a:gd name="T5" fmla="*/ 196 h 196"/>
                <a:gd name="T6" fmla="*/ 392 w 392"/>
                <a:gd name="T7" fmla="*/ 0 h 196"/>
              </a:gdLst>
              <a:ahLst/>
              <a:cxnLst>
                <a:cxn ang="0">
                  <a:pos x="T0" y="T1"/>
                </a:cxn>
                <a:cxn ang="0">
                  <a:pos x="T2" y="T3"/>
                </a:cxn>
                <a:cxn ang="0">
                  <a:pos x="T4" y="T5"/>
                </a:cxn>
                <a:cxn ang="0">
                  <a:pos x="T6" y="T7"/>
                </a:cxn>
              </a:cxnLst>
              <a:rect l="0" t="0" r="r" b="b"/>
              <a:pathLst>
                <a:path w="392" h="196">
                  <a:moveTo>
                    <a:pt x="392" y="0"/>
                  </a:moveTo>
                  <a:lnTo>
                    <a:pt x="0" y="0"/>
                  </a:lnTo>
                  <a:lnTo>
                    <a:pt x="196" y="196"/>
                  </a:lnTo>
                  <a:lnTo>
                    <a:pt x="3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7" name="Freeform 38">
              <a:extLst>
                <a:ext uri="{FF2B5EF4-FFF2-40B4-BE49-F238E27FC236}">
                  <a16:creationId xmlns:a16="http://schemas.microsoft.com/office/drawing/2014/main" id="{409ECCA8-15DD-4423-8FF6-8FD9F280BDA8}"/>
                </a:ext>
              </a:extLst>
            </p:cNvPr>
            <p:cNvSpPr>
              <a:spLocks/>
            </p:cNvSpPr>
            <p:nvPr/>
          </p:nvSpPr>
          <p:spPr bwMode="auto">
            <a:xfrm>
              <a:off x="1575" y="2909"/>
              <a:ext cx="763" cy="548"/>
            </a:xfrm>
            <a:custGeom>
              <a:avLst/>
              <a:gdLst>
                <a:gd name="T0" fmla="*/ 713 w 763"/>
                <a:gd name="T1" fmla="*/ 0 h 548"/>
                <a:gd name="T2" fmla="*/ 262 w 763"/>
                <a:gd name="T3" fmla="*/ 451 h 548"/>
                <a:gd name="T4" fmla="*/ 47 w 763"/>
                <a:gd name="T5" fmla="*/ 238 h 548"/>
                <a:gd name="T6" fmla="*/ 0 w 763"/>
                <a:gd name="T7" fmla="*/ 286 h 548"/>
                <a:gd name="T8" fmla="*/ 262 w 763"/>
                <a:gd name="T9" fmla="*/ 548 h 548"/>
                <a:gd name="T10" fmla="*/ 763 w 763"/>
                <a:gd name="T11" fmla="*/ 47 h 548"/>
                <a:gd name="T12" fmla="*/ 713 w 763"/>
                <a:gd name="T13" fmla="*/ 0 h 548"/>
              </a:gdLst>
              <a:ahLst/>
              <a:cxnLst>
                <a:cxn ang="0">
                  <a:pos x="T0" y="T1"/>
                </a:cxn>
                <a:cxn ang="0">
                  <a:pos x="T2" y="T3"/>
                </a:cxn>
                <a:cxn ang="0">
                  <a:pos x="T4" y="T5"/>
                </a:cxn>
                <a:cxn ang="0">
                  <a:pos x="T6" y="T7"/>
                </a:cxn>
                <a:cxn ang="0">
                  <a:pos x="T8" y="T9"/>
                </a:cxn>
                <a:cxn ang="0">
                  <a:pos x="T10" y="T11"/>
                </a:cxn>
                <a:cxn ang="0">
                  <a:pos x="T12" y="T13"/>
                </a:cxn>
              </a:cxnLst>
              <a:rect l="0" t="0" r="r" b="b"/>
              <a:pathLst>
                <a:path w="763" h="548">
                  <a:moveTo>
                    <a:pt x="713" y="0"/>
                  </a:moveTo>
                  <a:lnTo>
                    <a:pt x="262" y="451"/>
                  </a:lnTo>
                  <a:lnTo>
                    <a:pt x="47" y="238"/>
                  </a:lnTo>
                  <a:lnTo>
                    <a:pt x="0" y="286"/>
                  </a:lnTo>
                  <a:lnTo>
                    <a:pt x="262" y="548"/>
                  </a:lnTo>
                  <a:lnTo>
                    <a:pt x="763" y="47"/>
                  </a:lnTo>
                  <a:lnTo>
                    <a:pt x="7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88" name="Freeform 39">
              <a:extLst>
                <a:ext uri="{FF2B5EF4-FFF2-40B4-BE49-F238E27FC236}">
                  <a16:creationId xmlns:a16="http://schemas.microsoft.com/office/drawing/2014/main" id="{2E038148-0118-458D-A1E8-39DEC3B555AE}"/>
                </a:ext>
              </a:extLst>
            </p:cNvPr>
            <p:cNvSpPr>
              <a:spLocks/>
            </p:cNvSpPr>
            <p:nvPr/>
          </p:nvSpPr>
          <p:spPr bwMode="auto">
            <a:xfrm>
              <a:off x="2489" y="1218"/>
              <a:ext cx="2481" cy="2456"/>
            </a:xfrm>
            <a:custGeom>
              <a:avLst/>
              <a:gdLst>
                <a:gd name="T0" fmla="*/ 1034 w 1050"/>
                <a:gd name="T1" fmla="*/ 212 h 1040"/>
                <a:gd name="T2" fmla="*/ 834 w 1050"/>
                <a:gd name="T3" fmla="*/ 12 h 1040"/>
                <a:gd name="T4" fmla="*/ 806 w 1050"/>
                <a:gd name="T5" fmla="*/ 0 h 1040"/>
                <a:gd name="T6" fmla="*/ 777 w 1050"/>
                <a:gd name="T7" fmla="*/ 12 h 1040"/>
                <a:gd name="T8" fmla="*/ 137 w 1050"/>
                <a:gd name="T9" fmla="*/ 652 h 1040"/>
                <a:gd name="T10" fmla="*/ 127 w 1050"/>
                <a:gd name="T11" fmla="*/ 669 h 1040"/>
                <a:gd name="T12" fmla="*/ 8 w 1050"/>
                <a:gd name="T13" fmla="*/ 986 h 1040"/>
                <a:gd name="T14" fmla="*/ 32 w 1050"/>
                <a:gd name="T15" fmla="*/ 1037 h 1040"/>
                <a:gd name="T16" fmla="*/ 45 w 1050"/>
                <a:gd name="T17" fmla="*/ 1040 h 1040"/>
                <a:gd name="T18" fmla="*/ 60 w 1050"/>
                <a:gd name="T19" fmla="*/ 1037 h 1040"/>
                <a:gd name="T20" fmla="*/ 380 w 1050"/>
                <a:gd name="T21" fmla="*/ 917 h 1040"/>
                <a:gd name="T22" fmla="*/ 394 w 1050"/>
                <a:gd name="T23" fmla="*/ 908 h 1040"/>
                <a:gd name="T24" fmla="*/ 1034 w 1050"/>
                <a:gd name="T25" fmla="*/ 269 h 1040"/>
                <a:gd name="T26" fmla="*/ 1034 w 1050"/>
                <a:gd name="T27" fmla="*/ 212 h 1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50" h="1040">
                  <a:moveTo>
                    <a:pt x="1034" y="212"/>
                  </a:moveTo>
                  <a:cubicBezTo>
                    <a:pt x="834" y="12"/>
                    <a:pt x="834" y="12"/>
                    <a:pt x="834" y="12"/>
                  </a:cubicBezTo>
                  <a:cubicBezTo>
                    <a:pt x="826" y="4"/>
                    <a:pt x="816" y="0"/>
                    <a:pt x="806" y="0"/>
                  </a:cubicBezTo>
                  <a:cubicBezTo>
                    <a:pt x="795" y="0"/>
                    <a:pt x="785" y="4"/>
                    <a:pt x="777" y="12"/>
                  </a:cubicBezTo>
                  <a:cubicBezTo>
                    <a:pt x="137" y="652"/>
                    <a:pt x="137" y="652"/>
                    <a:pt x="137" y="652"/>
                  </a:cubicBezTo>
                  <a:cubicBezTo>
                    <a:pt x="132" y="657"/>
                    <a:pt x="129" y="663"/>
                    <a:pt x="127" y="669"/>
                  </a:cubicBezTo>
                  <a:cubicBezTo>
                    <a:pt x="8" y="986"/>
                    <a:pt x="8" y="986"/>
                    <a:pt x="8" y="986"/>
                  </a:cubicBezTo>
                  <a:cubicBezTo>
                    <a:pt x="0" y="1007"/>
                    <a:pt x="11" y="1030"/>
                    <a:pt x="32" y="1037"/>
                  </a:cubicBezTo>
                  <a:cubicBezTo>
                    <a:pt x="36" y="1039"/>
                    <a:pt x="41" y="1040"/>
                    <a:pt x="45" y="1040"/>
                  </a:cubicBezTo>
                  <a:cubicBezTo>
                    <a:pt x="50" y="1040"/>
                    <a:pt x="55" y="1039"/>
                    <a:pt x="60" y="1037"/>
                  </a:cubicBezTo>
                  <a:cubicBezTo>
                    <a:pt x="380" y="917"/>
                    <a:pt x="380" y="917"/>
                    <a:pt x="380" y="917"/>
                  </a:cubicBezTo>
                  <a:cubicBezTo>
                    <a:pt x="385" y="915"/>
                    <a:pt x="390" y="912"/>
                    <a:pt x="394" y="908"/>
                  </a:cubicBezTo>
                  <a:cubicBezTo>
                    <a:pt x="1034" y="269"/>
                    <a:pt x="1034" y="269"/>
                    <a:pt x="1034" y="269"/>
                  </a:cubicBezTo>
                  <a:cubicBezTo>
                    <a:pt x="1050" y="253"/>
                    <a:pt x="1050" y="227"/>
                    <a:pt x="1034" y="2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4122276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024D9E-46F1-4E35-9CCB-2D74372B7B03}"/>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4225C20B-9CAF-4291-B06C-1EA609F194D9}"/>
              </a:ext>
            </a:extLst>
          </p:cNvPr>
          <p:cNvSpPr>
            <a:spLocks noGrp="1"/>
          </p:cNvSpPr>
          <p:nvPr>
            <p:ph type="ftr" sz="quarter" idx="15"/>
          </p:nvPr>
        </p:nvSpPr>
        <p:spPr/>
        <p:txBody>
          <a:bodyPr/>
          <a:lstStyle/>
          <a:p>
            <a:r>
              <a:rPr lang="pt-BR" dirty="0"/>
              <a:t>U&amp;A: Výzkum trhu placené TV v ČR 2019</a:t>
            </a:r>
            <a:endParaRPr lang="en-US" dirty="0"/>
          </a:p>
        </p:txBody>
      </p:sp>
      <p:sp>
        <p:nvSpPr>
          <p:cNvPr id="4" name="Slide Number Placeholder 3">
            <a:extLst>
              <a:ext uri="{FF2B5EF4-FFF2-40B4-BE49-F238E27FC236}">
                <a16:creationId xmlns:a16="http://schemas.microsoft.com/office/drawing/2014/main" id="{E11D7881-7DA9-4CC3-BB24-812FA931B4A0}"/>
              </a:ext>
            </a:extLst>
          </p:cNvPr>
          <p:cNvSpPr>
            <a:spLocks noGrp="1"/>
          </p:cNvSpPr>
          <p:nvPr>
            <p:ph type="sldNum" sz="quarter" idx="16"/>
          </p:nvPr>
        </p:nvSpPr>
        <p:spPr/>
        <p:txBody>
          <a:bodyPr/>
          <a:lstStyle/>
          <a:p>
            <a:fld id="{5F3E29E4-0979-4FCA-B4C5-5FC6044C982A}" type="slidenum">
              <a:rPr lang="en-US" smtClean="0"/>
              <a:t>30</a:t>
            </a:fld>
            <a:endParaRPr lang="en-US"/>
          </a:p>
        </p:txBody>
      </p:sp>
      <p:sp>
        <p:nvSpPr>
          <p:cNvPr id="5" name="Title 4">
            <a:extLst>
              <a:ext uri="{FF2B5EF4-FFF2-40B4-BE49-F238E27FC236}">
                <a16:creationId xmlns:a16="http://schemas.microsoft.com/office/drawing/2014/main" id="{3E8AC7B0-D199-4370-86DF-7F16C43C0D31}"/>
              </a:ext>
            </a:extLst>
          </p:cNvPr>
          <p:cNvSpPr>
            <a:spLocks noGrp="1"/>
          </p:cNvSpPr>
          <p:nvPr>
            <p:ph type="title"/>
          </p:nvPr>
        </p:nvSpPr>
        <p:spPr/>
        <p:txBody>
          <a:bodyPr/>
          <a:lstStyle/>
          <a:p>
            <a:r>
              <a:rPr lang="cs-CZ" dirty="0"/>
              <a:t>Znalost značky</a:t>
            </a:r>
          </a:p>
        </p:txBody>
      </p:sp>
      <p:sp>
        <p:nvSpPr>
          <p:cNvPr id="9" name="Text Placeholder 8">
            <a:extLst>
              <a:ext uri="{FF2B5EF4-FFF2-40B4-BE49-F238E27FC236}">
                <a16:creationId xmlns:a16="http://schemas.microsoft.com/office/drawing/2014/main" id="{7328B38E-090B-499A-9B9C-E7632DED1526}"/>
              </a:ext>
            </a:extLst>
          </p:cNvPr>
          <p:cNvSpPr>
            <a:spLocks noGrp="1"/>
          </p:cNvSpPr>
          <p:nvPr>
            <p:ph type="body" sz="quarter" idx="18"/>
          </p:nvPr>
        </p:nvSpPr>
        <p:spPr/>
        <p:txBody>
          <a:bodyPr/>
          <a:lstStyle/>
          <a:p>
            <a:r>
              <a:rPr lang="cs-CZ" b="1" dirty="0"/>
              <a:t>B01. </a:t>
            </a:r>
            <a:r>
              <a:rPr lang="cs-CZ" dirty="0"/>
              <a:t>Jaké znáte poskytovatele služeb placené televize, ať už kabelové, satelitní nebo internetové?</a:t>
            </a:r>
          </a:p>
          <a:p>
            <a:r>
              <a:rPr lang="cs-CZ" b="1" dirty="0"/>
              <a:t>B02. </a:t>
            </a:r>
            <a:r>
              <a:rPr lang="cs-CZ" dirty="0"/>
              <a:t>Někdy je těžké si hned na všechno vzpomenout. O kterých značkách z tohoto seznamu poskytovatelů služeb placené TV, včetně těch, které jste již uvedl/a, jste někdy slyšel/a? </a:t>
            </a:r>
          </a:p>
          <a:p>
            <a:r>
              <a:rPr lang="cs-CZ" b="1" dirty="0"/>
              <a:t>V % | Báze: </a:t>
            </a:r>
            <a:r>
              <a:rPr lang="cs-CZ" dirty="0"/>
              <a:t>všichni respondenti; </a:t>
            </a:r>
            <a:r>
              <a:rPr lang="cs-CZ" b="1" dirty="0"/>
              <a:t>n=1000 </a:t>
            </a:r>
            <a:r>
              <a:rPr lang="cs-CZ" dirty="0"/>
              <a:t>| </a:t>
            </a:r>
            <a:r>
              <a:rPr lang="cs-CZ" b="1" dirty="0"/>
              <a:t>Řazeno dle</a:t>
            </a:r>
            <a:r>
              <a:rPr lang="cs-CZ" dirty="0"/>
              <a:t>: frekvence 2019 | * HBO GO a Netflix pravděpodobně navýšeny zmínkou o nich v otázce A01.</a:t>
            </a:r>
          </a:p>
        </p:txBody>
      </p:sp>
      <p:sp>
        <p:nvSpPr>
          <p:cNvPr id="13" name="Zástupný obsah 10">
            <a:extLst>
              <a:ext uri="{FF2B5EF4-FFF2-40B4-BE49-F238E27FC236}">
                <a16:creationId xmlns:a16="http://schemas.microsoft.com/office/drawing/2014/main" id="{2A63FC90-236C-4B95-A0A6-2CE7CC382B68}"/>
              </a:ext>
            </a:extLst>
          </p:cNvPr>
          <p:cNvSpPr txBox="1">
            <a:spLocks/>
          </p:cNvSpPr>
          <p:nvPr/>
        </p:nvSpPr>
        <p:spPr>
          <a:xfrm>
            <a:off x="1074738" y="1358369"/>
            <a:ext cx="10759931" cy="761291"/>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Podpořeně i spontánně nejznámějším poskytovatelem placené televize je O2 TV. O druhé/třetí místo v podpořené známosti se dělí UPC (aktuálně procházející </a:t>
            </a:r>
            <a:r>
              <a:rPr lang="cs-CZ" sz="1400" dirty="0" err="1"/>
              <a:t>rebrandingem</a:t>
            </a:r>
            <a:r>
              <a:rPr lang="cs-CZ" sz="1400" dirty="0"/>
              <a:t> na Vodafone) a Skylink. UPC je nicméně častěji uváděno spontánně, obzvlášť jako první uvedená značka (28 %). DIGI a T-Mobile TV se pak dělí o čtvrté/páté místo. Značka DIGI je známější podpořeně.</a:t>
            </a:r>
          </a:p>
        </p:txBody>
      </p:sp>
      <p:graphicFrame>
        <p:nvGraphicFramePr>
          <p:cNvPr id="19" name="Graf 19">
            <a:extLst>
              <a:ext uri="{FF2B5EF4-FFF2-40B4-BE49-F238E27FC236}">
                <a16:creationId xmlns:a16="http://schemas.microsoft.com/office/drawing/2014/main" id="{3EDB475E-BE06-4802-970D-E9E3D6981CD1}"/>
              </a:ext>
            </a:extLst>
          </p:cNvPr>
          <p:cNvGraphicFramePr/>
          <p:nvPr>
            <p:extLst>
              <p:ext uri="{D42A27DB-BD31-4B8C-83A1-F6EECF244321}">
                <p14:modId xmlns:p14="http://schemas.microsoft.com/office/powerpoint/2010/main" val="4060482165"/>
              </p:ext>
            </p:extLst>
          </p:nvPr>
        </p:nvGraphicFramePr>
        <p:xfrm>
          <a:off x="745603" y="2382474"/>
          <a:ext cx="11089065" cy="3196206"/>
        </p:xfrm>
        <a:graphic>
          <a:graphicData uri="http://schemas.openxmlformats.org/drawingml/2006/chart">
            <c:chart xmlns:c="http://schemas.openxmlformats.org/drawingml/2006/chart" xmlns:r="http://schemas.openxmlformats.org/officeDocument/2006/relationships" r:id="rId4"/>
          </a:graphicData>
        </a:graphic>
      </p:graphicFrame>
      <p:sp>
        <p:nvSpPr>
          <p:cNvPr id="6" name="Left Brace 5">
            <a:extLst>
              <a:ext uri="{FF2B5EF4-FFF2-40B4-BE49-F238E27FC236}">
                <a16:creationId xmlns:a16="http://schemas.microsoft.com/office/drawing/2014/main" id="{D5D5F52B-2CD7-460A-BBF2-D56DE91F56B8}"/>
              </a:ext>
            </a:extLst>
          </p:cNvPr>
          <p:cNvSpPr/>
          <p:nvPr/>
        </p:nvSpPr>
        <p:spPr>
          <a:xfrm rot="5400000">
            <a:off x="10494628" y="4825712"/>
            <a:ext cx="234892" cy="1342239"/>
          </a:xfrm>
          <a:prstGeom prst="leftBrac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pic>
        <p:nvPicPr>
          <p:cNvPr id="8" name="Picture 7">
            <a:extLst>
              <a:ext uri="{FF2B5EF4-FFF2-40B4-BE49-F238E27FC236}">
                <a16:creationId xmlns:a16="http://schemas.microsoft.com/office/drawing/2014/main" id="{B59FD12C-C8B0-4267-90F8-C6CD4C6416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78145" y="5580493"/>
            <a:ext cx="810098" cy="459731"/>
          </a:xfrm>
          <a:prstGeom prst="rect">
            <a:avLst/>
          </a:prstGeom>
        </p:spPr>
      </p:pic>
      <p:pic>
        <p:nvPicPr>
          <p:cNvPr id="11" name="Picture 10">
            <a:extLst>
              <a:ext uri="{FF2B5EF4-FFF2-40B4-BE49-F238E27FC236}">
                <a16:creationId xmlns:a16="http://schemas.microsoft.com/office/drawing/2014/main" id="{E883F96B-BE16-4C5C-8009-B6ABB0639DA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2506" b="23017"/>
          <a:stretch/>
        </p:blipFill>
        <p:spPr>
          <a:xfrm>
            <a:off x="9554249" y="5630827"/>
            <a:ext cx="773409" cy="421334"/>
          </a:xfrm>
          <a:prstGeom prst="rect">
            <a:avLst/>
          </a:prstGeom>
        </p:spPr>
      </p:pic>
      <p:sp>
        <p:nvSpPr>
          <p:cNvPr id="24" name="TextBox 23">
            <a:extLst>
              <a:ext uri="{FF2B5EF4-FFF2-40B4-BE49-F238E27FC236}">
                <a16:creationId xmlns:a16="http://schemas.microsoft.com/office/drawing/2014/main" id="{0EB416B4-22EA-4DA6-9DF0-FF263342D8CB}"/>
              </a:ext>
            </a:extLst>
          </p:cNvPr>
          <p:cNvSpPr txBox="1"/>
          <p:nvPr/>
        </p:nvSpPr>
        <p:spPr>
          <a:xfrm>
            <a:off x="9840286" y="5995552"/>
            <a:ext cx="369116" cy="217512"/>
          </a:xfrm>
          <a:prstGeom prst="rect">
            <a:avLst/>
          </a:prstGeom>
          <a:noFill/>
        </p:spPr>
        <p:txBody>
          <a:bodyPr wrap="square" lIns="0" tIns="0" rIns="0" bIns="0" rtlCol="0">
            <a:noAutofit/>
          </a:bodyPr>
          <a:lstStyle/>
          <a:p>
            <a:pPr>
              <a:lnSpc>
                <a:spcPct val="125000"/>
              </a:lnSpc>
              <a:buClr>
                <a:schemeClr val="tx2"/>
              </a:buClr>
            </a:pPr>
            <a:r>
              <a:rPr lang="cs-CZ" sz="1000" dirty="0"/>
              <a:t>6 %*</a:t>
            </a:r>
          </a:p>
        </p:txBody>
      </p:sp>
      <p:sp>
        <p:nvSpPr>
          <p:cNvPr id="25" name="TextBox 24">
            <a:extLst>
              <a:ext uri="{FF2B5EF4-FFF2-40B4-BE49-F238E27FC236}">
                <a16:creationId xmlns:a16="http://schemas.microsoft.com/office/drawing/2014/main" id="{9BF6340E-7822-498F-99F3-931E6DFDF9B9}"/>
              </a:ext>
            </a:extLst>
          </p:cNvPr>
          <p:cNvSpPr txBox="1"/>
          <p:nvPr/>
        </p:nvSpPr>
        <p:spPr>
          <a:xfrm>
            <a:off x="11141553" y="5995552"/>
            <a:ext cx="369116" cy="217512"/>
          </a:xfrm>
          <a:prstGeom prst="rect">
            <a:avLst/>
          </a:prstGeom>
          <a:noFill/>
        </p:spPr>
        <p:txBody>
          <a:bodyPr wrap="square" lIns="0" tIns="0" rIns="0" bIns="0" rtlCol="0">
            <a:noAutofit/>
          </a:bodyPr>
          <a:lstStyle/>
          <a:p>
            <a:pPr>
              <a:lnSpc>
                <a:spcPct val="125000"/>
              </a:lnSpc>
              <a:buClr>
                <a:schemeClr val="tx2"/>
              </a:buClr>
            </a:pPr>
            <a:r>
              <a:rPr lang="cs-CZ" sz="1000" dirty="0"/>
              <a:t>5 %*</a:t>
            </a:r>
          </a:p>
        </p:txBody>
      </p:sp>
      <p:sp>
        <p:nvSpPr>
          <p:cNvPr id="26" name="Speech Bubble: Rectangle 25">
            <a:extLst>
              <a:ext uri="{FF2B5EF4-FFF2-40B4-BE49-F238E27FC236}">
                <a16:creationId xmlns:a16="http://schemas.microsoft.com/office/drawing/2014/main" id="{FF3DB962-EC12-494A-BC31-D634F718D4B8}"/>
              </a:ext>
            </a:extLst>
          </p:cNvPr>
          <p:cNvSpPr/>
          <p:nvPr/>
        </p:nvSpPr>
        <p:spPr>
          <a:xfrm>
            <a:off x="6454703" y="3758176"/>
            <a:ext cx="2915801" cy="576000"/>
          </a:xfrm>
          <a:prstGeom prst="wedgeRectCallout">
            <a:avLst>
              <a:gd name="adj1" fmla="val -65286"/>
              <a:gd name="adj2" fmla="val 4535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540000"/>
            <a:r>
              <a:rPr lang="cs-CZ" dirty="0"/>
              <a:t>freeSAT znají častěji muži, méně často mladí lidé (18 – 29 let).</a:t>
            </a:r>
          </a:p>
        </p:txBody>
      </p:sp>
      <p:sp>
        <p:nvSpPr>
          <p:cNvPr id="27" name="Freeform 460">
            <a:extLst>
              <a:ext uri="{FF2B5EF4-FFF2-40B4-BE49-F238E27FC236}">
                <a16:creationId xmlns:a16="http://schemas.microsoft.com/office/drawing/2014/main" id="{EFF97B06-7B26-48AB-AEA1-7DDE9D761180}"/>
              </a:ext>
            </a:extLst>
          </p:cNvPr>
          <p:cNvSpPr>
            <a:spLocks noChangeAspect="1" noEditPoints="1"/>
          </p:cNvSpPr>
          <p:nvPr>
            <p:custDataLst>
              <p:tags r:id="rId1"/>
            </p:custDataLst>
          </p:nvPr>
        </p:nvSpPr>
        <p:spPr bwMode="auto">
          <a:xfrm>
            <a:off x="6614095" y="3821469"/>
            <a:ext cx="329540" cy="409164"/>
          </a:xfrm>
          <a:custGeom>
            <a:avLst/>
            <a:gdLst>
              <a:gd name="T0" fmla="*/ 334 w 1680"/>
              <a:gd name="T1" fmla="*/ 672 h 2086"/>
              <a:gd name="T2" fmla="*/ 316 w 1680"/>
              <a:gd name="T3" fmla="*/ 572 h 2086"/>
              <a:gd name="T4" fmla="*/ 335 w 1680"/>
              <a:gd name="T5" fmla="*/ 284 h 2086"/>
              <a:gd name="T6" fmla="*/ 582 w 1680"/>
              <a:gd name="T7" fmla="*/ 88 h 2086"/>
              <a:gd name="T8" fmla="*/ 897 w 1680"/>
              <a:gd name="T9" fmla="*/ 8 h 2086"/>
              <a:gd name="T10" fmla="*/ 1228 w 1680"/>
              <a:gd name="T11" fmla="*/ 138 h 2086"/>
              <a:gd name="T12" fmla="*/ 1357 w 1680"/>
              <a:gd name="T13" fmla="*/ 371 h 2086"/>
              <a:gd name="T14" fmla="*/ 1346 w 1680"/>
              <a:gd name="T15" fmla="*/ 672 h 2086"/>
              <a:gd name="T16" fmla="*/ 1260 w 1680"/>
              <a:gd name="T17" fmla="*/ 908 h 2086"/>
              <a:gd name="T18" fmla="*/ 1160 w 1680"/>
              <a:gd name="T19" fmla="*/ 1142 h 2086"/>
              <a:gd name="T20" fmla="*/ 1157 w 1680"/>
              <a:gd name="T21" fmla="*/ 1192 h 2086"/>
              <a:gd name="T22" fmla="*/ 1153 w 1680"/>
              <a:gd name="T23" fmla="*/ 1259 h 2086"/>
              <a:gd name="T24" fmla="*/ 1181 w 1680"/>
              <a:gd name="T25" fmla="*/ 1332 h 2086"/>
              <a:gd name="T26" fmla="*/ 1305 w 1680"/>
              <a:gd name="T27" fmla="*/ 1384 h 2086"/>
              <a:gd name="T28" fmla="*/ 1541 w 1680"/>
              <a:gd name="T29" fmla="*/ 1492 h 2086"/>
              <a:gd name="T30" fmla="*/ 1680 w 1680"/>
              <a:gd name="T31" fmla="*/ 1838 h 2086"/>
              <a:gd name="T32" fmla="*/ 1438 w 1680"/>
              <a:gd name="T33" fmla="*/ 2022 h 2086"/>
              <a:gd name="T34" fmla="*/ 840 w 1680"/>
              <a:gd name="T35" fmla="*/ 2086 h 2086"/>
              <a:gd name="T36" fmla="*/ 242 w 1680"/>
              <a:gd name="T37" fmla="*/ 2022 h 2086"/>
              <a:gd name="T38" fmla="*/ 0 w 1680"/>
              <a:gd name="T39" fmla="*/ 1838 h 2086"/>
              <a:gd name="T40" fmla="*/ 139 w 1680"/>
              <a:gd name="T41" fmla="*/ 1492 h 2086"/>
              <a:gd name="T42" fmla="*/ 375 w 1680"/>
              <a:gd name="T43" fmla="*/ 1384 h 2086"/>
              <a:gd name="T44" fmla="*/ 500 w 1680"/>
              <a:gd name="T45" fmla="*/ 1331 h 2086"/>
              <a:gd name="T46" fmla="*/ 526 w 1680"/>
              <a:gd name="T47" fmla="*/ 1260 h 2086"/>
              <a:gd name="T48" fmla="*/ 523 w 1680"/>
              <a:gd name="T49" fmla="*/ 1183 h 2086"/>
              <a:gd name="T50" fmla="*/ 520 w 1680"/>
              <a:gd name="T51" fmla="*/ 1142 h 2086"/>
              <a:gd name="T52" fmla="*/ 424 w 1680"/>
              <a:gd name="T53" fmla="*/ 920 h 2086"/>
              <a:gd name="T54" fmla="*/ 420 w 1680"/>
              <a:gd name="T55" fmla="*/ 908 h 2086"/>
              <a:gd name="T56" fmla="*/ 334 w 1680"/>
              <a:gd name="T57" fmla="*/ 672 h 2086"/>
              <a:gd name="T58" fmla="*/ 575 w 1680"/>
              <a:gd name="T59" fmla="*/ 1371 h 2086"/>
              <a:gd name="T60" fmla="*/ 679 w 1680"/>
              <a:gd name="T61" fmla="*/ 1501 h 2086"/>
              <a:gd name="T62" fmla="*/ 736 w 1680"/>
              <a:gd name="T63" fmla="*/ 1424 h 2086"/>
              <a:gd name="T64" fmla="*/ 587 w 1680"/>
              <a:gd name="T65" fmla="*/ 1351 h 2086"/>
              <a:gd name="T66" fmla="*/ 575 w 1680"/>
              <a:gd name="T67" fmla="*/ 1371 h 2086"/>
              <a:gd name="T68" fmla="*/ 760 w 1680"/>
              <a:gd name="T69" fmla="*/ 1526 h 2086"/>
              <a:gd name="T70" fmla="*/ 681 w 1680"/>
              <a:gd name="T71" fmla="*/ 1631 h 2086"/>
              <a:gd name="T72" fmla="*/ 510 w 1680"/>
              <a:gd name="T73" fmla="*/ 1418 h 2086"/>
              <a:gd name="T74" fmla="*/ 398 w 1680"/>
              <a:gd name="T75" fmla="*/ 1461 h 2086"/>
              <a:gd name="T76" fmla="*/ 194 w 1680"/>
              <a:gd name="T77" fmla="*/ 1550 h 2086"/>
              <a:gd name="T78" fmla="*/ 80 w 1680"/>
              <a:gd name="T79" fmla="*/ 1838 h 2086"/>
              <a:gd name="T80" fmla="*/ 262 w 1680"/>
              <a:gd name="T81" fmla="*/ 1945 h 2086"/>
              <a:gd name="T82" fmla="*/ 720 w 1680"/>
              <a:gd name="T83" fmla="*/ 2003 h 2086"/>
              <a:gd name="T84" fmla="*/ 800 w 1680"/>
              <a:gd name="T85" fmla="*/ 1566 h 2086"/>
              <a:gd name="T86" fmla="*/ 760 w 1680"/>
              <a:gd name="T87" fmla="*/ 1526 h 2086"/>
              <a:gd name="T88" fmla="*/ 922 w 1680"/>
              <a:gd name="T89" fmla="*/ 1528 h 2086"/>
              <a:gd name="T90" fmla="*/ 880 w 1680"/>
              <a:gd name="T91" fmla="*/ 1566 h 2086"/>
              <a:gd name="T92" fmla="*/ 960 w 1680"/>
              <a:gd name="T93" fmla="*/ 2003 h 2086"/>
              <a:gd name="T94" fmla="*/ 1418 w 1680"/>
              <a:gd name="T95" fmla="*/ 1945 h 2086"/>
              <a:gd name="T96" fmla="*/ 1600 w 1680"/>
              <a:gd name="T97" fmla="*/ 1838 h 2086"/>
              <a:gd name="T98" fmla="*/ 1486 w 1680"/>
              <a:gd name="T99" fmla="*/ 1550 h 2086"/>
              <a:gd name="T100" fmla="*/ 1282 w 1680"/>
              <a:gd name="T101" fmla="*/ 1461 h 2086"/>
              <a:gd name="T102" fmla="*/ 1170 w 1680"/>
              <a:gd name="T103" fmla="*/ 1418 h 2086"/>
              <a:gd name="T104" fmla="*/ 999 w 1680"/>
              <a:gd name="T105" fmla="*/ 1631 h 2086"/>
              <a:gd name="T106" fmla="*/ 922 w 1680"/>
              <a:gd name="T107" fmla="*/ 1528 h 2086"/>
              <a:gd name="T108" fmla="*/ 944 w 1680"/>
              <a:gd name="T109" fmla="*/ 1424 h 2086"/>
              <a:gd name="T110" fmla="*/ 1001 w 1680"/>
              <a:gd name="T111" fmla="*/ 1501 h 2086"/>
              <a:gd name="T112" fmla="*/ 1105 w 1680"/>
              <a:gd name="T113" fmla="*/ 1371 h 2086"/>
              <a:gd name="T114" fmla="*/ 1092 w 1680"/>
              <a:gd name="T115" fmla="*/ 1352 h 2086"/>
              <a:gd name="T116" fmla="*/ 944 w 1680"/>
              <a:gd name="T117" fmla="*/ 1424 h 2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0" h="2086">
                <a:moveTo>
                  <a:pt x="334" y="672"/>
                </a:moveTo>
                <a:cubicBezTo>
                  <a:pt x="327" y="640"/>
                  <a:pt x="320" y="606"/>
                  <a:pt x="316" y="572"/>
                </a:cubicBezTo>
                <a:cubicBezTo>
                  <a:pt x="301" y="472"/>
                  <a:pt x="302" y="370"/>
                  <a:pt x="335" y="284"/>
                </a:cubicBezTo>
                <a:cubicBezTo>
                  <a:pt x="377" y="171"/>
                  <a:pt x="464" y="109"/>
                  <a:pt x="582" y="88"/>
                </a:cubicBezTo>
                <a:cubicBezTo>
                  <a:pt x="652" y="26"/>
                  <a:pt x="774" y="0"/>
                  <a:pt x="897" y="8"/>
                </a:cubicBezTo>
                <a:cubicBezTo>
                  <a:pt x="1022" y="17"/>
                  <a:pt x="1151" y="60"/>
                  <a:pt x="1228" y="138"/>
                </a:cubicBezTo>
                <a:cubicBezTo>
                  <a:pt x="1294" y="203"/>
                  <a:pt x="1337" y="280"/>
                  <a:pt x="1357" y="371"/>
                </a:cubicBezTo>
                <a:cubicBezTo>
                  <a:pt x="1376" y="458"/>
                  <a:pt x="1373" y="557"/>
                  <a:pt x="1346" y="672"/>
                </a:cubicBezTo>
                <a:cubicBezTo>
                  <a:pt x="1366" y="758"/>
                  <a:pt x="1337" y="859"/>
                  <a:pt x="1260" y="908"/>
                </a:cubicBezTo>
                <a:cubicBezTo>
                  <a:pt x="1238" y="990"/>
                  <a:pt x="1218" y="1076"/>
                  <a:pt x="1160" y="1142"/>
                </a:cubicBezTo>
                <a:cubicBezTo>
                  <a:pt x="1160" y="1158"/>
                  <a:pt x="1158" y="1174"/>
                  <a:pt x="1157" y="1192"/>
                </a:cubicBezTo>
                <a:cubicBezTo>
                  <a:pt x="1155" y="1214"/>
                  <a:pt x="1153" y="1238"/>
                  <a:pt x="1153" y="1259"/>
                </a:cubicBezTo>
                <a:cubicBezTo>
                  <a:pt x="1154" y="1281"/>
                  <a:pt x="1159" y="1318"/>
                  <a:pt x="1181" y="1332"/>
                </a:cubicBezTo>
                <a:cubicBezTo>
                  <a:pt x="1227" y="1361"/>
                  <a:pt x="1263" y="1372"/>
                  <a:pt x="1305" y="1384"/>
                </a:cubicBezTo>
                <a:cubicBezTo>
                  <a:pt x="1378" y="1406"/>
                  <a:pt x="1489" y="1442"/>
                  <a:pt x="1541" y="1492"/>
                </a:cubicBezTo>
                <a:cubicBezTo>
                  <a:pt x="1631" y="1580"/>
                  <a:pt x="1680" y="1714"/>
                  <a:pt x="1680" y="1838"/>
                </a:cubicBezTo>
                <a:cubicBezTo>
                  <a:pt x="1680" y="1928"/>
                  <a:pt x="1578" y="1986"/>
                  <a:pt x="1438" y="2022"/>
                </a:cubicBezTo>
                <a:cubicBezTo>
                  <a:pt x="1252" y="2071"/>
                  <a:pt x="993" y="2086"/>
                  <a:pt x="840" y="2086"/>
                </a:cubicBezTo>
                <a:cubicBezTo>
                  <a:pt x="687" y="2086"/>
                  <a:pt x="428" y="2071"/>
                  <a:pt x="242" y="2022"/>
                </a:cubicBezTo>
                <a:cubicBezTo>
                  <a:pt x="102" y="1986"/>
                  <a:pt x="0" y="1928"/>
                  <a:pt x="0" y="1838"/>
                </a:cubicBezTo>
                <a:cubicBezTo>
                  <a:pt x="0" y="1714"/>
                  <a:pt x="49" y="1580"/>
                  <a:pt x="139" y="1492"/>
                </a:cubicBezTo>
                <a:cubicBezTo>
                  <a:pt x="190" y="1443"/>
                  <a:pt x="301" y="1406"/>
                  <a:pt x="375" y="1384"/>
                </a:cubicBezTo>
                <a:cubicBezTo>
                  <a:pt x="426" y="1369"/>
                  <a:pt x="454" y="1358"/>
                  <a:pt x="500" y="1331"/>
                </a:cubicBezTo>
                <a:cubicBezTo>
                  <a:pt x="524" y="1318"/>
                  <a:pt x="523" y="1275"/>
                  <a:pt x="526" y="1260"/>
                </a:cubicBezTo>
                <a:cubicBezTo>
                  <a:pt x="527" y="1235"/>
                  <a:pt x="525" y="1208"/>
                  <a:pt x="523" y="1183"/>
                </a:cubicBezTo>
                <a:cubicBezTo>
                  <a:pt x="522" y="1169"/>
                  <a:pt x="521" y="1155"/>
                  <a:pt x="520" y="1142"/>
                </a:cubicBezTo>
                <a:cubicBezTo>
                  <a:pt x="466" y="1080"/>
                  <a:pt x="444" y="998"/>
                  <a:pt x="424" y="920"/>
                </a:cubicBezTo>
                <a:cubicBezTo>
                  <a:pt x="423" y="917"/>
                  <a:pt x="422" y="914"/>
                  <a:pt x="420" y="908"/>
                </a:cubicBezTo>
                <a:cubicBezTo>
                  <a:pt x="343" y="859"/>
                  <a:pt x="314" y="758"/>
                  <a:pt x="334" y="672"/>
                </a:cubicBezTo>
                <a:close/>
                <a:moveTo>
                  <a:pt x="575" y="1371"/>
                </a:moveTo>
                <a:cubicBezTo>
                  <a:pt x="679" y="1501"/>
                  <a:pt x="679" y="1501"/>
                  <a:pt x="679" y="1501"/>
                </a:cubicBezTo>
                <a:cubicBezTo>
                  <a:pt x="736" y="1424"/>
                  <a:pt x="736" y="1424"/>
                  <a:pt x="736" y="1424"/>
                </a:cubicBezTo>
                <a:cubicBezTo>
                  <a:pt x="682" y="1412"/>
                  <a:pt x="629" y="1388"/>
                  <a:pt x="587" y="1351"/>
                </a:cubicBezTo>
                <a:cubicBezTo>
                  <a:pt x="584" y="1358"/>
                  <a:pt x="580" y="1364"/>
                  <a:pt x="575" y="1371"/>
                </a:cubicBezTo>
                <a:close/>
                <a:moveTo>
                  <a:pt x="760" y="1526"/>
                </a:moveTo>
                <a:cubicBezTo>
                  <a:pt x="681" y="1631"/>
                  <a:pt x="681" y="1631"/>
                  <a:pt x="681" y="1631"/>
                </a:cubicBezTo>
                <a:cubicBezTo>
                  <a:pt x="510" y="1418"/>
                  <a:pt x="510" y="1418"/>
                  <a:pt x="510" y="1418"/>
                </a:cubicBezTo>
                <a:cubicBezTo>
                  <a:pt x="470" y="1439"/>
                  <a:pt x="436" y="1449"/>
                  <a:pt x="398" y="1461"/>
                </a:cubicBezTo>
                <a:cubicBezTo>
                  <a:pt x="341" y="1478"/>
                  <a:pt x="234" y="1511"/>
                  <a:pt x="194" y="1550"/>
                </a:cubicBezTo>
                <a:cubicBezTo>
                  <a:pt x="119" y="1622"/>
                  <a:pt x="80" y="1735"/>
                  <a:pt x="80" y="1838"/>
                </a:cubicBezTo>
                <a:cubicBezTo>
                  <a:pt x="80" y="1882"/>
                  <a:pt x="156" y="1918"/>
                  <a:pt x="262" y="1945"/>
                </a:cubicBezTo>
                <a:cubicBezTo>
                  <a:pt x="398" y="1981"/>
                  <a:pt x="577" y="1998"/>
                  <a:pt x="720" y="2003"/>
                </a:cubicBezTo>
                <a:cubicBezTo>
                  <a:pt x="721" y="1882"/>
                  <a:pt x="729" y="1708"/>
                  <a:pt x="800" y="1566"/>
                </a:cubicBezTo>
                <a:lnTo>
                  <a:pt x="760" y="1526"/>
                </a:lnTo>
                <a:close/>
                <a:moveTo>
                  <a:pt x="922" y="1528"/>
                </a:moveTo>
                <a:cubicBezTo>
                  <a:pt x="906" y="1542"/>
                  <a:pt x="890" y="1556"/>
                  <a:pt x="880" y="1566"/>
                </a:cubicBezTo>
                <a:cubicBezTo>
                  <a:pt x="951" y="1708"/>
                  <a:pt x="959" y="1882"/>
                  <a:pt x="960" y="2003"/>
                </a:cubicBezTo>
                <a:cubicBezTo>
                  <a:pt x="1103" y="1998"/>
                  <a:pt x="1282" y="1981"/>
                  <a:pt x="1418" y="1945"/>
                </a:cubicBezTo>
                <a:cubicBezTo>
                  <a:pt x="1524" y="1918"/>
                  <a:pt x="1600" y="1882"/>
                  <a:pt x="1600" y="1838"/>
                </a:cubicBezTo>
                <a:cubicBezTo>
                  <a:pt x="1600" y="1735"/>
                  <a:pt x="1561" y="1623"/>
                  <a:pt x="1486" y="1550"/>
                </a:cubicBezTo>
                <a:cubicBezTo>
                  <a:pt x="1446" y="1512"/>
                  <a:pt x="1339" y="1478"/>
                  <a:pt x="1282" y="1461"/>
                </a:cubicBezTo>
                <a:cubicBezTo>
                  <a:pt x="1244" y="1449"/>
                  <a:pt x="1210" y="1439"/>
                  <a:pt x="1170" y="1418"/>
                </a:cubicBezTo>
                <a:cubicBezTo>
                  <a:pt x="999" y="1631"/>
                  <a:pt x="999" y="1631"/>
                  <a:pt x="999" y="1631"/>
                </a:cubicBezTo>
                <a:lnTo>
                  <a:pt x="922" y="1528"/>
                </a:lnTo>
                <a:close/>
                <a:moveTo>
                  <a:pt x="944" y="1424"/>
                </a:moveTo>
                <a:cubicBezTo>
                  <a:pt x="1001" y="1501"/>
                  <a:pt x="1001" y="1501"/>
                  <a:pt x="1001" y="1501"/>
                </a:cubicBezTo>
                <a:cubicBezTo>
                  <a:pt x="1105" y="1371"/>
                  <a:pt x="1105" y="1371"/>
                  <a:pt x="1105" y="1371"/>
                </a:cubicBezTo>
                <a:cubicBezTo>
                  <a:pt x="1100" y="1365"/>
                  <a:pt x="1096" y="1358"/>
                  <a:pt x="1092" y="1352"/>
                </a:cubicBezTo>
                <a:cubicBezTo>
                  <a:pt x="1050" y="1388"/>
                  <a:pt x="998" y="1412"/>
                  <a:pt x="944" y="14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0" name="Rectangle 29">
            <a:extLst>
              <a:ext uri="{FF2B5EF4-FFF2-40B4-BE49-F238E27FC236}">
                <a16:creationId xmlns:a16="http://schemas.microsoft.com/office/drawing/2014/main" id="{7987914E-2EF1-4A59-A7D8-EA7480144BFB}"/>
              </a:ext>
            </a:extLst>
          </p:cNvPr>
          <p:cNvSpPr/>
          <p:nvPr/>
        </p:nvSpPr>
        <p:spPr>
          <a:xfrm>
            <a:off x="1149292" y="2540977"/>
            <a:ext cx="2424417" cy="242530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9" name="TextBox 28">
            <a:extLst>
              <a:ext uri="{FF2B5EF4-FFF2-40B4-BE49-F238E27FC236}">
                <a16:creationId xmlns:a16="http://schemas.microsoft.com/office/drawing/2014/main" id="{F78968E0-A717-4FE5-B3FD-B7633B20635D}"/>
              </a:ext>
            </a:extLst>
          </p:cNvPr>
          <p:cNvSpPr txBox="1"/>
          <p:nvPr/>
        </p:nvSpPr>
        <p:spPr>
          <a:xfrm>
            <a:off x="1907097" y="2449000"/>
            <a:ext cx="878047" cy="217512"/>
          </a:xfrm>
          <a:prstGeom prst="rect">
            <a:avLst/>
          </a:prstGeom>
          <a:solidFill>
            <a:schemeClr val="bg1"/>
          </a:solidFill>
        </p:spPr>
        <p:txBody>
          <a:bodyPr wrap="square" lIns="0" tIns="0" rIns="0" bIns="0" rtlCol="0">
            <a:noAutofit/>
          </a:bodyPr>
          <a:lstStyle/>
          <a:p>
            <a:pPr algn="ctr">
              <a:lnSpc>
                <a:spcPct val="125000"/>
              </a:lnSpc>
              <a:buClr>
                <a:schemeClr val="tx2"/>
              </a:buClr>
            </a:pPr>
            <a:r>
              <a:rPr lang="cs-CZ" sz="1000" dirty="0"/>
              <a:t>TOP 3 značky</a:t>
            </a:r>
          </a:p>
        </p:txBody>
      </p:sp>
      <p:sp>
        <p:nvSpPr>
          <p:cNvPr id="33" name="Rectangle 32">
            <a:extLst>
              <a:ext uri="{FF2B5EF4-FFF2-40B4-BE49-F238E27FC236}">
                <a16:creationId xmlns:a16="http://schemas.microsoft.com/office/drawing/2014/main" id="{1AE66A03-65A7-416E-AF38-33C3EE9939DD}"/>
              </a:ext>
            </a:extLst>
          </p:cNvPr>
          <p:cNvSpPr/>
          <p:nvPr/>
        </p:nvSpPr>
        <p:spPr>
          <a:xfrm>
            <a:off x="3573709" y="3078760"/>
            <a:ext cx="2480346" cy="188752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34" name="TextBox 33">
            <a:extLst>
              <a:ext uri="{FF2B5EF4-FFF2-40B4-BE49-F238E27FC236}">
                <a16:creationId xmlns:a16="http://schemas.microsoft.com/office/drawing/2014/main" id="{AA5439DC-9F32-4CDC-9250-67308B51C7FD}"/>
              </a:ext>
            </a:extLst>
          </p:cNvPr>
          <p:cNvSpPr txBox="1"/>
          <p:nvPr/>
        </p:nvSpPr>
        <p:spPr>
          <a:xfrm>
            <a:off x="4346270" y="2977507"/>
            <a:ext cx="878047" cy="217512"/>
          </a:xfrm>
          <a:prstGeom prst="rect">
            <a:avLst/>
          </a:prstGeom>
          <a:solidFill>
            <a:schemeClr val="bg1"/>
          </a:solidFill>
        </p:spPr>
        <p:txBody>
          <a:bodyPr wrap="square" lIns="0" tIns="0" rIns="0" bIns="0" rtlCol="0">
            <a:noAutofit/>
          </a:bodyPr>
          <a:lstStyle/>
          <a:p>
            <a:pPr algn="ctr">
              <a:lnSpc>
                <a:spcPct val="125000"/>
              </a:lnSpc>
              <a:buClr>
                <a:schemeClr val="tx2"/>
              </a:buClr>
            </a:pPr>
            <a:r>
              <a:rPr lang="cs-CZ" sz="1000" dirty="0"/>
              <a:t>Známé značky</a:t>
            </a:r>
          </a:p>
        </p:txBody>
      </p:sp>
      <p:sp>
        <p:nvSpPr>
          <p:cNvPr id="35" name="Speech Bubble: Rectangle 34">
            <a:extLst>
              <a:ext uri="{FF2B5EF4-FFF2-40B4-BE49-F238E27FC236}">
                <a16:creationId xmlns:a16="http://schemas.microsoft.com/office/drawing/2014/main" id="{F9251DF3-C25D-43FF-A155-0357A1DE495F}"/>
              </a:ext>
            </a:extLst>
          </p:cNvPr>
          <p:cNvSpPr/>
          <p:nvPr/>
        </p:nvSpPr>
        <p:spPr>
          <a:xfrm>
            <a:off x="6454703" y="3086263"/>
            <a:ext cx="2915801" cy="576000"/>
          </a:xfrm>
          <a:prstGeom prst="wedgeRectCallout">
            <a:avLst>
              <a:gd name="adj1" fmla="val -128590"/>
              <a:gd name="adj2" fmla="val -204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
            <a:r>
              <a:rPr lang="cs-CZ" dirty="0"/>
              <a:t>Značka DIGI je nejvíce známá lidem ve věku 40 – 49 let a lidem se základním vzděláním.</a:t>
            </a:r>
          </a:p>
        </p:txBody>
      </p:sp>
      <p:sp>
        <p:nvSpPr>
          <p:cNvPr id="21" name="Speech Bubble: Rectangle 20">
            <a:extLst>
              <a:ext uri="{FF2B5EF4-FFF2-40B4-BE49-F238E27FC236}">
                <a16:creationId xmlns:a16="http://schemas.microsoft.com/office/drawing/2014/main" id="{2B51C451-7274-4F45-83A3-4CCC023871A5}"/>
              </a:ext>
            </a:extLst>
          </p:cNvPr>
          <p:cNvSpPr/>
          <p:nvPr/>
        </p:nvSpPr>
        <p:spPr>
          <a:xfrm>
            <a:off x="5419288" y="5379385"/>
            <a:ext cx="3180827" cy="576000"/>
          </a:xfrm>
          <a:prstGeom prst="wedgeRectCallout">
            <a:avLst>
              <a:gd name="adj1" fmla="val -44283"/>
              <a:gd name="adj2" fmla="val 10402"/>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V poskytovatelích placené TV obecně se častěji vyzná segment </a:t>
            </a:r>
            <a:r>
              <a:rPr lang="cs-CZ" b="1" dirty="0"/>
              <a:t>Hračičkové</a:t>
            </a:r>
            <a:r>
              <a:rPr lang="cs-CZ" dirty="0"/>
              <a:t>.</a:t>
            </a:r>
          </a:p>
        </p:txBody>
      </p:sp>
      <p:grpSp>
        <p:nvGrpSpPr>
          <p:cNvPr id="22" name="Group 40">
            <a:extLst>
              <a:ext uri="{FF2B5EF4-FFF2-40B4-BE49-F238E27FC236}">
                <a16:creationId xmlns:a16="http://schemas.microsoft.com/office/drawing/2014/main" id="{7FC663BF-D01D-49FE-BAB1-E2602CFAD64C}"/>
              </a:ext>
            </a:extLst>
          </p:cNvPr>
          <p:cNvGrpSpPr>
            <a:grpSpLocks noChangeAspect="1"/>
          </p:cNvGrpSpPr>
          <p:nvPr>
            <p:custDataLst>
              <p:tags r:id="rId2"/>
            </p:custDataLst>
          </p:nvPr>
        </p:nvGrpSpPr>
        <p:grpSpPr bwMode="auto">
          <a:xfrm>
            <a:off x="5594239" y="5493566"/>
            <a:ext cx="501761" cy="338004"/>
            <a:chOff x="417" y="501"/>
            <a:chExt cx="4927" cy="3319"/>
          </a:xfrm>
          <a:solidFill>
            <a:schemeClr val="bg1"/>
          </a:solidFill>
        </p:grpSpPr>
        <p:sp>
          <p:nvSpPr>
            <p:cNvPr id="23" name="Freeform 41">
              <a:extLst>
                <a:ext uri="{FF2B5EF4-FFF2-40B4-BE49-F238E27FC236}">
                  <a16:creationId xmlns:a16="http://schemas.microsoft.com/office/drawing/2014/main" id="{F6DF7CB4-D102-40EB-9F81-8027F3A42893}"/>
                </a:ext>
              </a:extLst>
            </p:cNvPr>
            <p:cNvSpPr>
              <a:spLocks noEditPoints="1"/>
            </p:cNvSpPr>
            <p:nvPr/>
          </p:nvSpPr>
          <p:spPr bwMode="auto">
            <a:xfrm>
              <a:off x="1645" y="501"/>
              <a:ext cx="2294" cy="1674"/>
            </a:xfrm>
            <a:custGeom>
              <a:avLst/>
              <a:gdLst>
                <a:gd name="T0" fmla="*/ 131 w 971"/>
                <a:gd name="T1" fmla="*/ 709 h 709"/>
                <a:gd name="T2" fmla="*/ 273 w 971"/>
                <a:gd name="T3" fmla="*/ 592 h 709"/>
                <a:gd name="T4" fmla="*/ 336 w 971"/>
                <a:gd name="T5" fmla="*/ 522 h 709"/>
                <a:gd name="T6" fmla="*/ 388 w 971"/>
                <a:gd name="T7" fmla="*/ 537 h 709"/>
                <a:gd name="T8" fmla="*/ 485 w 971"/>
                <a:gd name="T9" fmla="*/ 560 h 709"/>
                <a:gd name="T10" fmla="*/ 588 w 971"/>
                <a:gd name="T11" fmla="*/ 536 h 709"/>
                <a:gd name="T12" fmla="*/ 635 w 971"/>
                <a:gd name="T13" fmla="*/ 522 h 709"/>
                <a:gd name="T14" fmla="*/ 694 w 971"/>
                <a:gd name="T15" fmla="*/ 589 h 709"/>
                <a:gd name="T16" fmla="*/ 840 w 971"/>
                <a:gd name="T17" fmla="*/ 709 h 709"/>
                <a:gd name="T18" fmla="*/ 949 w 971"/>
                <a:gd name="T19" fmla="*/ 556 h 709"/>
                <a:gd name="T20" fmla="*/ 971 w 971"/>
                <a:gd name="T21" fmla="*/ 261 h 709"/>
                <a:gd name="T22" fmla="*/ 896 w 971"/>
                <a:gd name="T23" fmla="*/ 76 h 709"/>
                <a:gd name="T24" fmla="*/ 719 w 971"/>
                <a:gd name="T25" fmla="*/ 0 h 709"/>
                <a:gd name="T26" fmla="*/ 578 w 971"/>
                <a:gd name="T27" fmla="*/ 21 h 709"/>
                <a:gd name="T28" fmla="*/ 485 w 971"/>
                <a:gd name="T29" fmla="*/ 37 h 709"/>
                <a:gd name="T30" fmla="*/ 393 w 971"/>
                <a:gd name="T31" fmla="*/ 21 h 709"/>
                <a:gd name="T32" fmla="*/ 252 w 971"/>
                <a:gd name="T33" fmla="*/ 0 h 709"/>
                <a:gd name="T34" fmla="*/ 74 w 971"/>
                <a:gd name="T35" fmla="*/ 76 h 709"/>
                <a:gd name="T36" fmla="*/ 0 w 971"/>
                <a:gd name="T37" fmla="*/ 261 h 709"/>
                <a:gd name="T38" fmla="*/ 21 w 971"/>
                <a:gd name="T39" fmla="*/ 556 h 709"/>
                <a:gd name="T40" fmla="*/ 131 w 971"/>
                <a:gd name="T41" fmla="*/ 709 h 709"/>
                <a:gd name="T42" fmla="*/ 728 w 971"/>
                <a:gd name="T43" fmla="*/ 429 h 709"/>
                <a:gd name="T44" fmla="*/ 672 w 971"/>
                <a:gd name="T45" fmla="*/ 373 h 709"/>
                <a:gd name="T46" fmla="*/ 728 w 971"/>
                <a:gd name="T47" fmla="*/ 317 h 709"/>
                <a:gd name="T48" fmla="*/ 784 w 971"/>
                <a:gd name="T49" fmla="*/ 373 h 709"/>
                <a:gd name="T50" fmla="*/ 728 w 971"/>
                <a:gd name="T51" fmla="*/ 429 h 709"/>
                <a:gd name="T52" fmla="*/ 877 w 971"/>
                <a:gd name="T53" fmla="*/ 261 h 709"/>
                <a:gd name="T54" fmla="*/ 821 w 971"/>
                <a:gd name="T55" fmla="*/ 317 h 709"/>
                <a:gd name="T56" fmla="*/ 765 w 971"/>
                <a:gd name="T57" fmla="*/ 261 h 709"/>
                <a:gd name="T58" fmla="*/ 821 w 971"/>
                <a:gd name="T59" fmla="*/ 205 h 709"/>
                <a:gd name="T60" fmla="*/ 877 w 971"/>
                <a:gd name="T61" fmla="*/ 261 h 709"/>
                <a:gd name="T62" fmla="*/ 728 w 971"/>
                <a:gd name="T63" fmla="*/ 93 h 709"/>
                <a:gd name="T64" fmla="*/ 784 w 971"/>
                <a:gd name="T65" fmla="*/ 149 h 709"/>
                <a:gd name="T66" fmla="*/ 768 w 971"/>
                <a:gd name="T67" fmla="*/ 189 h 709"/>
                <a:gd name="T68" fmla="*/ 766 w 971"/>
                <a:gd name="T69" fmla="*/ 190 h 709"/>
                <a:gd name="T70" fmla="*/ 728 w 971"/>
                <a:gd name="T71" fmla="*/ 205 h 709"/>
                <a:gd name="T72" fmla="*/ 672 w 971"/>
                <a:gd name="T73" fmla="*/ 149 h 709"/>
                <a:gd name="T74" fmla="*/ 728 w 971"/>
                <a:gd name="T75" fmla="*/ 93 h 709"/>
                <a:gd name="T76" fmla="*/ 635 w 971"/>
                <a:gd name="T77" fmla="*/ 205 h 709"/>
                <a:gd name="T78" fmla="*/ 691 w 971"/>
                <a:gd name="T79" fmla="*/ 261 h 709"/>
                <a:gd name="T80" fmla="*/ 635 w 971"/>
                <a:gd name="T81" fmla="*/ 317 h 709"/>
                <a:gd name="T82" fmla="*/ 579 w 971"/>
                <a:gd name="T83" fmla="*/ 261 h 709"/>
                <a:gd name="T84" fmla="*/ 635 w 971"/>
                <a:gd name="T85" fmla="*/ 205 h 709"/>
                <a:gd name="T86" fmla="*/ 261 w 971"/>
                <a:gd name="T87" fmla="*/ 112 h 709"/>
                <a:gd name="T88" fmla="*/ 411 w 971"/>
                <a:gd name="T89" fmla="*/ 261 h 709"/>
                <a:gd name="T90" fmla="*/ 261 w 971"/>
                <a:gd name="T91" fmla="*/ 410 h 709"/>
                <a:gd name="T92" fmla="*/ 112 w 971"/>
                <a:gd name="T93" fmla="*/ 261 h 709"/>
                <a:gd name="T94" fmla="*/ 261 w 971"/>
                <a:gd name="T95" fmla="*/ 11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1" h="709">
                  <a:moveTo>
                    <a:pt x="131" y="709"/>
                  </a:moveTo>
                  <a:cubicBezTo>
                    <a:pt x="216" y="709"/>
                    <a:pt x="246" y="647"/>
                    <a:pt x="273" y="592"/>
                  </a:cubicBezTo>
                  <a:cubicBezTo>
                    <a:pt x="291" y="555"/>
                    <a:pt x="307" y="522"/>
                    <a:pt x="336" y="522"/>
                  </a:cubicBezTo>
                  <a:cubicBezTo>
                    <a:pt x="348" y="522"/>
                    <a:pt x="367" y="529"/>
                    <a:pt x="388" y="537"/>
                  </a:cubicBezTo>
                  <a:cubicBezTo>
                    <a:pt x="418" y="547"/>
                    <a:pt x="453" y="560"/>
                    <a:pt x="485" y="560"/>
                  </a:cubicBezTo>
                  <a:cubicBezTo>
                    <a:pt x="523" y="560"/>
                    <a:pt x="558" y="547"/>
                    <a:pt x="588" y="536"/>
                  </a:cubicBezTo>
                  <a:cubicBezTo>
                    <a:pt x="607" y="529"/>
                    <a:pt x="624" y="522"/>
                    <a:pt x="635" y="522"/>
                  </a:cubicBezTo>
                  <a:cubicBezTo>
                    <a:pt x="660" y="522"/>
                    <a:pt x="676" y="554"/>
                    <a:pt x="694" y="589"/>
                  </a:cubicBezTo>
                  <a:cubicBezTo>
                    <a:pt x="722" y="645"/>
                    <a:pt x="754" y="709"/>
                    <a:pt x="840" y="709"/>
                  </a:cubicBezTo>
                  <a:cubicBezTo>
                    <a:pt x="898" y="709"/>
                    <a:pt x="931" y="646"/>
                    <a:pt x="949" y="556"/>
                  </a:cubicBezTo>
                  <a:cubicBezTo>
                    <a:pt x="966" y="472"/>
                    <a:pt x="971" y="364"/>
                    <a:pt x="971" y="261"/>
                  </a:cubicBezTo>
                  <a:cubicBezTo>
                    <a:pt x="971" y="190"/>
                    <a:pt x="943" y="124"/>
                    <a:pt x="896" y="76"/>
                  </a:cubicBezTo>
                  <a:cubicBezTo>
                    <a:pt x="852" y="29"/>
                    <a:pt x="789" y="0"/>
                    <a:pt x="719" y="0"/>
                  </a:cubicBezTo>
                  <a:cubicBezTo>
                    <a:pt x="644" y="0"/>
                    <a:pt x="610" y="11"/>
                    <a:pt x="578" y="21"/>
                  </a:cubicBezTo>
                  <a:cubicBezTo>
                    <a:pt x="553" y="29"/>
                    <a:pt x="529" y="37"/>
                    <a:pt x="485" y="37"/>
                  </a:cubicBezTo>
                  <a:cubicBezTo>
                    <a:pt x="442" y="37"/>
                    <a:pt x="418" y="29"/>
                    <a:pt x="393" y="21"/>
                  </a:cubicBezTo>
                  <a:cubicBezTo>
                    <a:pt x="361" y="11"/>
                    <a:pt x="326" y="0"/>
                    <a:pt x="252" y="0"/>
                  </a:cubicBezTo>
                  <a:cubicBezTo>
                    <a:pt x="181" y="0"/>
                    <a:pt x="119" y="29"/>
                    <a:pt x="74" y="76"/>
                  </a:cubicBezTo>
                  <a:cubicBezTo>
                    <a:pt x="28" y="124"/>
                    <a:pt x="0" y="190"/>
                    <a:pt x="0" y="261"/>
                  </a:cubicBezTo>
                  <a:cubicBezTo>
                    <a:pt x="0" y="364"/>
                    <a:pt x="5" y="472"/>
                    <a:pt x="21" y="556"/>
                  </a:cubicBezTo>
                  <a:cubicBezTo>
                    <a:pt x="40" y="646"/>
                    <a:pt x="73" y="709"/>
                    <a:pt x="131" y="709"/>
                  </a:cubicBezTo>
                  <a:close/>
                  <a:moveTo>
                    <a:pt x="728" y="429"/>
                  </a:moveTo>
                  <a:cubicBezTo>
                    <a:pt x="697" y="429"/>
                    <a:pt x="672" y="404"/>
                    <a:pt x="672" y="373"/>
                  </a:cubicBezTo>
                  <a:cubicBezTo>
                    <a:pt x="672" y="342"/>
                    <a:pt x="697" y="317"/>
                    <a:pt x="728" y="317"/>
                  </a:cubicBezTo>
                  <a:cubicBezTo>
                    <a:pt x="759" y="317"/>
                    <a:pt x="784" y="342"/>
                    <a:pt x="784" y="373"/>
                  </a:cubicBezTo>
                  <a:cubicBezTo>
                    <a:pt x="784" y="404"/>
                    <a:pt x="759" y="429"/>
                    <a:pt x="728" y="429"/>
                  </a:cubicBezTo>
                  <a:close/>
                  <a:moveTo>
                    <a:pt x="877" y="261"/>
                  </a:moveTo>
                  <a:cubicBezTo>
                    <a:pt x="877" y="292"/>
                    <a:pt x="852" y="317"/>
                    <a:pt x="821" y="317"/>
                  </a:cubicBezTo>
                  <a:cubicBezTo>
                    <a:pt x="790" y="317"/>
                    <a:pt x="765" y="292"/>
                    <a:pt x="765" y="261"/>
                  </a:cubicBezTo>
                  <a:cubicBezTo>
                    <a:pt x="765" y="230"/>
                    <a:pt x="790" y="205"/>
                    <a:pt x="821" y="205"/>
                  </a:cubicBezTo>
                  <a:cubicBezTo>
                    <a:pt x="852" y="205"/>
                    <a:pt x="877" y="230"/>
                    <a:pt x="877" y="261"/>
                  </a:cubicBezTo>
                  <a:close/>
                  <a:moveTo>
                    <a:pt x="728" y="93"/>
                  </a:moveTo>
                  <a:cubicBezTo>
                    <a:pt x="759" y="93"/>
                    <a:pt x="784" y="118"/>
                    <a:pt x="784" y="149"/>
                  </a:cubicBezTo>
                  <a:cubicBezTo>
                    <a:pt x="784" y="165"/>
                    <a:pt x="778" y="179"/>
                    <a:pt x="768" y="189"/>
                  </a:cubicBezTo>
                  <a:cubicBezTo>
                    <a:pt x="767" y="189"/>
                    <a:pt x="767" y="189"/>
                    <a:pt x="766" y="190"/>
                  </a:cubicBezTo>
                  <a:cubicBezTo>
                    <a:pt x="756" y="199"/>
                    <a:pt x="743" y="205"/>
                    <a:pt x="728" y="205"/>
                  </a:cubicBezTo>
                  <a:cubicBezTo>
                    <a:pt x="697" y="205"/>
                    <a:pt x="672" y="180"/>
                    <a:pt x="672" y="149"/>
                  </a:cubicBezTo>
                  <a:cubicBezTo>
                    <a:pt x="672" y="118"/>
                    <a:pt x="697" y="93"/>
                    <a:pt x="728" y="93"/>
                  </a:cubicBezTo>
                  <a:close/>
                  <a:moveTo>
                    <a:pt x="635" y="205"/>
                  </a:moveTo>
                  <a:cubicBezTo>
                    <a:pt x="666" y="205"/>
                    <a:pt x="691" y="230"/>
                    <a:pt x="691" y="261"/>
                  </a:cubicBezTo>
                  <a:cubicBezTo>
                    <a:pt x="691" y="292"/>
                    <a:pt x="665" y="317"/>
                    <a:pt x="635" y="317"/>
                  </a:cubicBezTo>
                  <a:cubicBezTo>
                    <a:pt x="604" y="317"/>
                    <a:pt x="579" y="292"/>
                    <a:pt x="579" y="261"/>
                  </a:cubicBezTo>
                  <a:cubicBezTo>
                    <a:pt x="579" y="230"/>
                    <a:pt x="604" y="205"/>
                    <a:pt x="635" y="205"/>
                  </a:cubicBezTo>
                  <a:close/>
                  <a:moveTo>
                    <a:pt x="261" y="112"/>
                  </a:moveTo>
                  <a:cubicBezTo>
                    <a:pt x="344" y="112"/>
                    <a:pt x="411" y="179"/>
                    <a:pt x="411" y="261"/>
                  </a:cubicBezTo>
                  <a:cubicBezTo>
                    <a:pt x="411" y="344"/>
                    <a:pt x="344" y="410"/>
                    <a:pt x="261" y="410"/>
                  </a:cubicBezTo>
                  <a:cubicBezTo>
                    <a:pt x="179" y="410"/>
                    <a:pt x="112" y="344"/>
                    <a:pt x="112" y="261"/>
                  </a:cubicBezTo>
                  <a:cubicBezTo>
                    <a:pt x="112" y="179"/>
                    <a:pt x="179" y="112"/>
                    <a:pt x="261"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8" name="Freeform 42">
              <a:extLst>
                <a:ext uri="{FF2B5EF4-FFF2-40B4-BE49-F238E27FC236}">
                  <a16:creationId xmlns:a16="http://schemas.microsoft.com/office/drawing/2014/main" id="{388425B4-0D65-4848-87E5-5616E776894B}"/>
                </a:ext>
              </a:extLst>
            </p:cNvPr>
            <p:cNvSpPr>
              <a:spLocks/>
            </p:cNvSpPr>
            <p:nvPr/>
          </p:nvSpPr>
          <p:spPr bwMode="auto">
            <a:xfrm>
              <a:off x="4605" y="2341"/>
              <a:ext cx="739" cy="1479"/>
            </a:xfrm>
            <a:custGeom>
              <a:avLst/>
              <a:gdLst>
                <a:gd name="T0" fmla="*/ 0 w 313"/>
                <a:gd name="T1" fmla="*/ 0 h 626"/>
                <a:gd name="T2" fmla="*/ 0 w 313"/>
                <a:gd name="T3" fmla="*/ 626 h 626"/>
                <a:gd name="T4" fmla="*/ 313 w 313"/>
                <a:gd name="T5" fmla="*/ 626 h 626"/>
                <a:gd name="T6" fmla="*/ 313 w 313"/>
                <a:gd name="T7" fmla="*/ 0 h 626"/>
                <a:gd name="T8" fmla="*/ 0 w 313"/>
                <a:gd name="T9" fmla="*/ 0 h 626"/>
              </a:gdLst>
              <a:ahLst/>
              <a:cxnLst>
                <a:cxn ang="0">
                  <a:pos x="T0" y="T1"/>
                </a:cxn>
                <a:cxn ang="0">
                  <a:pos x="T2" y="T3"/>
                </a:cxn>
                <a:cxn ang="0">
                  <a:pos x="T4" y="T5"/>
                </a:cxn>
                <a:cxn ang="0">
                  <a:pos x="T6" y="T7"/>
                </a:cxn>
                <a:cxn ang="0">
                  <a:pos x="T8" y="T9"/>
                </a:cxn>
              </a:cxnLst>
              <a:rect l="0" t="0" r="r" b="b"/>
              <a:pathLst>
                <a:path w="313" h="626">
                  <a:moveTo>
                    <a:pt x="0" y="0"/>
                  </a:moveTo>
                  <a:cubicBezTo>
                    <a:pt x="0" y="208"/>
                    <a:pt x="0" y="417"/>
                    <a:pt x="0" y="626"/>
                  </a:cubicBezTo>
                  <a:cubicBezTo>
                    <a:pt x="104" y="626"/>
                    <a:pt x="208" y="626"/>
                    <a:pt x="313" y="626"/>
                  </a:cubicBezTo>
                  <a:cubicBezTo>
                    <a:pt x="313" y="417"/>
                    <a:pt x="313" y="208"/>
                    <a:pt x="313" y="0"/>
                  </a:cubicBezTo>
                  <a:cubicBezTo>
                    <a:pt x="208" y="0"/>
                    <a:pt x="10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31" name="Freeform 43">
              <a:extLst>
                <a:ext uri="{FF2B5EF4-FFF2-40B4-BE49-F238E27FC236}">
                  <a16:creationId xmlns:a16="http://schemas.microsoft.com/office/drawing/2014/main" id="{4E819D9B-E974-49D6-9F75-EA3A44640459}"/>
                </a:ext>
              </a:extLst>
            </p:cNvPr>
            <p:cNvSpPr>
              <a:spLocks noEditPoints="1"/>
            </p:cNvSpPr>
            <p:nvPr/>
          </p:nvSpPr>
          <p:spPr bwMode="auto">
            <a:xfrm>
              <a:off x="417" y="2341"/>
              <a:ext cx="4065" cy="1479"/>
            </a:xfrm>
            <a:custGeom>
              <a:avLst/>
              <a:gdLst>
                <a:gd name="T0" fmla="*/ 0 w 1721"/>
                <a:gd name="T1" fmla="*/ 626 h 626"/>
                <a:gd name="T2" fmla="*/ 1721 w 1721"/>
                <a:gd name="T3" fmla="*/ 626 h 626"/>
                <a:gd name="T4" fmla="*/ 1721 w 1721"/>
                <a:gd name="T5" fmla="*/ 0 h 626"/>
                <a:gd name="T6" fmla="*/ 0 w 1721"/>
                <a:gd name="T7" fmla="*/ 0 h 626"/>
                <a:gd name="T8" fmla="*/ 0 w 1721"/>
                <a:gd name="T9" fmla="*/ 626 h 626"/>
                <a:gd name="T10" fmla="*/ 623 w 1721"/>
                <a:gd name="T11" fmla="*/ 289 h 626"/>
                <a:gd name="T12" fmla="*/ 1640 w 1721"/>
                <a:gd name="T13" fmla="*/ 289 h 626"/>
                <a:gd name="T14" fmla="*/ 1640 w 1721"/>
                <a:gd name="T15" fmla="*/ 336 h 626"/>
                <a:gd name="T16" fmla="*/ 623 w 1721"/>
                <a:gd name="T17" fmla="*/ 336 h 626"/>
                <a:gd name="T18" fmla="*/ 623 w 1721"/>
                <a:gd name="T19" fmla="*/ 289 h 626"/>
                <a:gd name="T20" fmla="*/ 417 w 1721"/>
                <a:gd name="T21" fmla="*/ 209 h 626"/>
                <a:gd name="T22" fmla="*/ 521 w 1721"/>
                <a:gd name="T23" fmla="*/ 313 h 626"/>
                <a:gd name="T24" fmla="*/ 417 w 1721"/>
                <a:gd name="T25" fmla="*/ 417 h 626"/>
                <a:gd name="T26" fmla="*/ 313 w 1721"/>
                <a:gd name="T27" fmla="*/ 313 h 626"/>
                <a:gd name="T28" fmla="*/ 417 w 1721"/>
                <a:gd name="T29" fmla="*/ 209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1" h="626">
                  <a:moveTo>
                    <a:pt x="0" y="626"/>
                  </a:moveTo>
                  <a:cubicBezTo>
                    <a:pt x="1721" y="626"/>
                    <a:pt x="1721" y="626"/>
                    <a:pt x="1721" y="626"/>
                  </a:cubicBezTo>
                  <a:cubicBezTo>
                    <a:pt x="1721" y="0"/>
                    <a:pt x="1721" y="0"/>
                    <a:pt x="1721" y="0"/>
                  </a:cubicBezTo>
                  <a:cubicBezTo>
                    <a:pt x="0" y="0"/>
                    <a:pt x="0" y="0"/>
                    <a:pt x="0" y="0"/>
                  </a:cubicBezTo>
                  <a:cubicBezTo>
                    <a:pt x="0" y="209"/>
                    <a:pt x="0" y="417"/>
                    <a:pt x="0" y="626"/>
                  </a:cubicBezTo>
                  <a:close/>
                  <a:moveTo>
                    <a:pt x="623" y="289"/>
                  </a:moveTo>
                  <a:cubicBezTo>
                    <a:pt x="962" y="289"/>
                    <a:pt x="1301" y="289"/>
                    <a:pt x="1640" y="289"/>
                  </a:cubicBezTo>
                  <a:cubicBezTo>
                    <a:pt x="1640" y="305"/>
                    <a:pt x="1640" y="321"/>
                    <a:pt x="1640" y="336"/>
                  </a:cubicBezTo>
                  <a:cubicBezTo>
                    <a:pt x="1301" y="336"/>
                    <a:pt x="962" y="336"/>
                    <a:pt x="623" y="336"/>
                  </a:cubicBezTo>
                  <a:cubicBezTo>
                    <a:pt x="623" y="321"/>
                    <a:pt x="623" y="305"/>
                    <a:pt x="623" y="289"/>
                  </a:cubicBezTo>
                  <a:close/>
                  <a:moveTo>
                    <a:pt x="417" y="209"/>
                  </a:moveTo>
                  <a:cubicBezTo>
                    <a:pt x="474" y="209"/>
                    <a:pt x="521" y="256"/>
                    <a:pt x="521" y="313"/>
                  </a:cubicBezTo>
                  <a:cubicBezTo>
                    <a:pt x="521" y="370"/>
                    <a:pt x="474" y="417"/>
                    <a:pt x="417" y="417"/>
                  </a:cubicBezTo>
                  <a:cubicBezTo>
                    <a:pt x="360" y="417"/>
                    <a:pt x="313" y="370"/>
                    <a:pt x="313" y="313"/>
                  </a:cubicBezTo>
                  <a:cubicBezTo>
                    <a:pt x="313" y="256"/>
                    <a:pt x="360" y="209"/>
                    <a:pt x="417"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578883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31</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Znalost značky</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B01. </a:t>
            </a:r>
            <a:r>
              <a:rPr lang="cs-CZ" dirty="0"/>
              <a:t>Jaké znáte poskytovatele služeb placené televize, ať už kabelové, satelitní nebo internetové?</a:t>
            </a:r>
          </a:p>
          <a:p>
            <a:r>
              <a:rPr lang="cs-CZ" b="1" dirty="0"/>
              <a:t>B02. </a:t>
            </a:r>
            <a:r>
              <a:rPr lang="cs-CZ" dirty="0"/>
              <a:t>Někdy je těžké si hned na všechno vzpomenout. O kterých značkách z tohoto seznamu poskytovatelů služeb placené TV, včetně těch, které jste již uvedl/a, jste někdy slyšel/a? </a:t>
            </a:r>
          </a:p>
          <a:p>
            <a:r>
              <a:rPr lang="cs-CZ" b="1" dirty="0"/>
              <a:t>V % | Báze: </a:t>
            </a:r>
            <a:r>
              <a:rPr lang="cs-CZ" dirty="0"/>
              <a:t>všichni respondenti; </a:t>
            </a:r>
            <a:r>
              <a:rPr lang="cs-CZ" b="1" dirty="0"/>
              <a:t>n=1000 </a:t>
            </a:r>
            <a:r>
              <a:rPr lang="cs-CZ" dirty="0"/>
              <a:t>| </a:t>
            </a:r>
            <a:r>
              <a:rPr lang="cs-CZ" b="1" dirty="0"/>
              <a:t>Řazeno dle</a:t>
            </a:r>
            <a:r>
              <a:rPr lang="cs-CZ" dirty="0"/>
              <a:t>: frekvence 2019 | * Aktuálně probíhá rebranding na Vodafone (loni dotazováno jako UPC / Horizon Go) | ** V roce 2017 byla dotazována značka DIGI2GO společně s DIGI TV. Zde je reportována jen značka DIGI TV, kombinace DIGI TV + DIGI2GO je analyzována dále v reportu.</a:t>
            </a:r>
          </a:p>
        </p:txBody>
      </p:sp>
      <p:graphicFrame>
        <p:nvGraphicFramePr>
          <p:cNvPr id="10" name="Graf 19">
            <a:extLst>
              <a:ext uri="{FF2B5EF4-FFF2-40B4-BE49-F238E27FC236}">
                <a16:creationId xmlns:a16="http://schemas.microsoft.com/office/drawing/2014/main" id="{9377DEC5-F9B2-4F11-ACFA-3F4D4F6D6997}"/>
              </a:ext>
            </a:extLst>
          </p:cNvPr>
          <p:cNvGraphicFramePr/>
          <p:nvPr>
            <p:extLst>
              <p:ext uri="{D42A27DB-BD31-4B8C-83A1-F6EECF244321}">
                <p14:modId xmlns:p14="http://schemas.microsoft.com/office/powerpoint/2010/main" val="2538917632"/>
              </p:ext>
            </p:extLst>
          </p:nvPr>
        </p:nvGraphicFramePr>
        <p:xfrm>
          <a:off x="1075061" y="1981976"/>
          <a:ext cx="10759608" cy="3638648"/>
        </p:xfrm>
        <a:graphic>
          <a:graphicData uri="http://schemas.openxmlformats.org/drawingml/2006/chart">
            <c:chart xmlns:c="http://schemas.openxmlformats.org/drawingml/2006/chart" xmlns:r="http://schemas.openxmlformats.org/officeDocument/2006/relationships" r:id="rId2"/>
          </a:graphicData>
        </a:graphic>
      </p:graphicFrame>
      <p:pic>
        <p:nvPicPr>
          <p:cNvPr id="11" name="Picture 5">
            <a:extLst>
              <a:ext uri="{FF2B5EF4-FFF2-40B4-BE49-F238E27FC236}">
                <a16:creationId xmlns:a16="http://schemas.microsoft.com/office/drawing/2014/main" id="{5A8ED74C-B92C-4223-9A9E-9E0E1C6FDD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34572" y="5273922"/>
            <a:ext cx="489846" cy="48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9">
            <a:extLst>
              <a:ext uri="{FF2B5EF4-FFF2-40B4-BE49-F238E27FC236}">
                <a16:creationId xmlns:a16="http://schemas.microsoft.com/office/drawing/2014/main" id="{68668946-EE58-43C0-BE93-154CDA7CF0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4271" y="5300207"/>
            <a:ext cx="601966" cy="531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7">
            <a:extLst>
              <a:ext uri="{FF2B5EF4-FFF2-40B4-BE49-F238E27FC236}">
                <a16:creationId xmlns:a16="http://schemas.microsoft.com/office/drawing/2014/main" id="{3191C672-40E1-405F-B516-A4A8747DF50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2844" y="5419481"/>
            <a:ext cx="950912" cy="292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Obrázek 7">
            <a:extLst>
              <a:ext uri="{FF2B5EF4-FFF2-40B4-BE49-F238E27FC236}">
                <a16:creationId xmlns:a16="http://schemas.microsoft.com/office/drawing/2014/main" id="{F72F5689-B1AC-48D5-8065-88197399B7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1955" y="5436263"/>
            <a:ext cx="1201619" cy="292894"/>
          </a:xfrm>
          <a:prstGeom prst="rect">
            <a:avLst/>
          </a:prstGeom>
        </p:spPr>
      </p:pic>
      <p:pic>
        <p:nvPicPr>
          <p:cNvPr id="15" name="Picture 8">
            <a:extLst>
              <a:ext uri="{FF2B5EF4-FFF2-40B4-BE49-F238E27FC236}">
                <a16:creationId xmlns:a16="http://schemas.microsoft.com/office/drawing/2014/main" id="{025901A8-7988-44F0-882A-749A7D3A81F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72328" y="5333135"/>
            <a:ext cx="800100"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
            <a:extLst>
              <a:ext uri="{FF2B5EF4-FFF2-40B4-BE49-F238E27FC236}">
                <a16:creationId xmlns:a16="http://schemas.microsoft.com/office/drawing/2014/main" id="{FC1D5431-DD28-4B24-8ADE-8B8A8A08E81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0257" y="5223152"/>
            <a:ext cx="774306" cy="531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a:extLst>
              <a:ext uri="{FF2B5EF4-FFF2-40B4-BE49-F238E27FC236}">
                <a16:creationId xmlns:a16="http://schemas.microsoft.com/office/drawing/2014/main" id="{A5894D64-A833-4424-A4AE-10B5A37B4940}"/>
              </a:ext>
            </a:extLst>
          </p:cNvPr>
          <p:cNvSpPr/>
          <p:nvPr/>
        </p:nvSpPr>
        <p:spPr>
          <a:xfrm>
            <a:off x="11186669" y="4999839"/>
            <a:ext cx="255914" cy="209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19" name="Obdélník 9">
            <a:extLst>
              <a:ext uri="{FF2B5EF4-FFF2-40B4-BE49-F238E27FC236}">
                <a16:creationId xmlns:a16="http://schemas.microsoft.com/office/drawing/2014/main" id="{9A68478D-25D6-4FE4-B232-BDB972799E50}"/>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bdélník 15">
            <a:extLst>
              <a:ext uri="{FF2B5EF4-FFF2-40B4-BE49-F238E27FC236}">
                <a16:creationId xmlns:a16="http://schemas.microsoft.com/office/drawing/2014/main" id="{8B011B5C-7C6D-4C28-9B59-720652B724DB}"/>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ovéPole 16">
            <a:extLst>
              <a:ext uri="{FF2B5EF4-FFF2-40B4-BE49-F238E27FC236}">
                <a16:creationId xmlns:a16="http://schemas.microsoft.com/office/drawing/2014/main" id="{87259843-6235-41FD-BCBA-55C9D75508B8}"/>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pic>
        <p:nvPicPr>
          <p:cNvPr id="22" name="Picture 3">
            <a:extLst>
              <a:ext uri="{FF2B5EF4-FFF2-40B4-BE49-F238E27FC236}">
                <a16:creationId xmlns:a16="http://schemas.microsoft.com/office/drawing/2014/main" id="{07A9D66C-CAFA-4923-8A9D-A045A986CA3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40935" y="5355683"/>
            <a:ext cx="676812" cy="420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9" y="1232534"/>
            <a:ext cx="10627904" cy="761291"/>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O2 TV si oproti roku 2017 polepšila ve všech parametrech. </a:t>
            </a:r>
            <a:r>
              <a:rPr lang="cs-CZ" sz="1400" dirty="0" err="1"/>
              <a:t>Rebrandingem</a:t>
            </a:r>
            <a:r>
              <a:rPr lang="cs-CZ" sz="1400" dirty="0"/>
              <a:t> procházející UPC díky spojení s Vodafone zlepšilo podpořenou znalost, nicméně spontánní znalost značky vč. TOM klesla. Značka DIGI (DIGI TV) si významně polepšila v podpořené znalosti značky z 52 % na 64 % **. Zlepšení dosáhly také T-Mobile TV a Kuki.</a:t>
            </a:r>
          </a:p>
        </p:txBody>
      </p:sp>
    </p:spTree>
    <p:extLst>
      <p:ext uri="{BB962C8B-B14F-4D97-AF65-F5344CB8AC3E}">
        <p14:creationId xmlns:p14="http://schemas.microsoft.com/office/powerpoint/2010/main" val="243312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32</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Znalost značky</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B01. </a:t>
            </a:r>
            <a:r>
              <a:rPr lang="cs-CZ" dirty="0"/>
              <a:t>Jaké znáte poskytovatele služeb placené televize, ať už kabelové, satelitní nebo internetové?</a:t>
            </a:r>
          </a:p>
          <a:p>
            <a:r>
              <a:rPr lang="cs-CZ" b="1" dirty="0"/>
              <a:t>B02. </a:t>
            </a:r>
            <a:r>
              <a:rPr lang="cs-CZ" dirty="0"/>
              <a:t>Někdy je těžké si hned na všechno vzpomenout. O kterých značkách z tohoto seznamu poskytovatelů služeb placené TV, včetně těch, které jste již uvedl/a, jste někdy slyšel/a? </a:t>
            </a:r>
          </a:p>
          <a:p>
            <a:r>
              <a:rPr lang="cs-CZ" b="1" dirty="0"/>
              <a:t>V % | Báze: </a:t>
            </a:r>
            <a:r>
              <a:rPr lang="cs-CZ" dirty="0"/>
              <a:t>všichni respondenti; </a:t>
            </a:r>
            <a:r>
              <a:rPr lang="cs-CZ" b="1" dirty="0"/>
              <a:t>n=1000 </a:t>
            </a:r>
            <a:r>
              <a:rPr lang="cs-CZ" dirty="0"/>
              <a:t>| </a:t>
            </a:r>
            <a:r>
              <a:rPr lang="cs-CZ" b="1" dirty="0"/>
              <a:t>Řazeno dle</a:t>
            </a:r>
            <a:r>
              <a:rPr lang="cs-CZ" dirty="0"/>
              <a:t>: frekvence 2019</a:t>
            </a:r>
          </a:p>
        </p:txBody>
      </p:sp>
      <p:graphicFrame>
        <p:nvGraphicFramePr>
          <p:cNvPr id="10" name="Graf 19">
            <a:extLst>
              <a:ext uri="{FF2B5EF4-FFF2-40B4-BE49-F238E27FC236}">
                <a16:creationId xmlns:a16="http://schemas.microsoft.com/office/drawing/2014/main" id="{9377DEC5-F9B2-4F11-ACFA-3F4D4F6D6997}"/>
              </a:ext>
            </a:extLst>
          </p:cNvPr>
          <p:cNvGraphicFramePr/>
          <p:nvPr>
            <p:extLst>
              <p:ext uri="{D42A27DB-BD31-4B8C-83A1-F6EECF244321}">
                <p14:modId xmlns:p14="http://schemas.microsoft.com/office/powerpoint/2010/main" val="1694288824"/>
              </p:ext>
            </p:extLst>
          </p:nvPr>
        </p:nvGraphicFramePr>
        <p:xfrm>
          <a:off x="1075061" y="2174923"/>
          <a:ext cx="10759608" cy="3638648"/>
        </p:xfrm>
        <a:graphic>
          <a:graphicData uri="http://schemas.openxmlformats.org/drawingml/2006/chart">
            <c:chart xmlns:c="http://schemas.openxmlformats.org/drawingml/2006/chart" xmlns:r="http://schemas.openxmlformats.org/officeDocument/2006/relationships" r:id="rId2"/>
          </a:graphicData>
        </a:graphic>
      </p:graphicFrame>
      <p:pic>
        <p:nvPicPr>
          <p:cNvPr id="14" name="Obrázek 7">
            <a:extLst>
              <a:ext uri="{FF2B5EF4-FFF2-40B4-BE49-F238E27FC236}">
                <a16:creationId xmlns:a16="http://schemas.microsoft.com/office/drawing/2014/main" id="{F72F5689-B1AC-48D5-8065-88197399B7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5297" y="5520677"/>
            <a:ext cx="1201619" cy="292894"/>
          </a:xfrm>
          <a:prstGeom prst="rect">
            <a:avLst/>
          </a:prstGeom>
        </p:spPr>
      </p:pic>
      <p:sp>
        <p:nvSpPr>
          <p:cNvPr id="19" name="Obdélník 9">
            <a:extLst>
              <a:ext uri="{FF2B5EF4-FFF2-40B4-BE49-F238E27FC236}">
                <a16:creationId xmlns:a16="http://schemas.microsoft.com/office/drawing/2014/main" id="{9A68478D-25D6-4FE4-B232-BDB972799E50}"/>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bdélník 15">
            <a:extLst>
              <a:ext uri="{FF2B5EF4-FFF2-40B4-BE49-F238E27FC236}">
                <a16:creationId xmlns:a16="http://schemas.microsoft.com/office/drawing/2014/main" id="{8B011B5C-7C6D-4C28-9B59-720652B724DB}"/>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ovéPole 16">
            <a:extLst>
              <a:ext uri="{FF2B5EF4-FFF2-40B4-BE49-F238E27FC236}">
                <a16:creationId xmlns:a16="http://schemas.microsoft.com/office/drawing/2014/main" id="{87259843-6235-41FD-BCBA-55C9D75508B8}"/>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358369"/>
            <a:ext cx="10759931" cy="761291"/>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V roce 2017 byla dotazována značka DIGI a DIGI2GO samostatně. Značka DIGI2GO byla podpořeně známa 17 %, spontánní znalost byla ale téměř nulová. Když sloučíme podpořenou znalost značky DIGI TV a DIGI2GO v roce 2017, získáme hodnotu 56 %, tedy o 4 % vyšší než v případě samotné DIGI TV. I tak je však nárůst podpořené znalosti značky DIGI v roce 2019 významný. </a:t>
            </a:r>
          </a:p>
        </p:txBody>
      </p:sp>
      <p:pic>
        <p:nvPicPr>
          <p:cNvPr id="23" name="Obrázek 7">
            <a:extLst>
              <a:ext uri="{FF2B5EF4-FFF2-40B4-BE49-F238E27FC236}">
                <a16:creationId xmlns:a16="http://schemas.microsoft.com/office/drawing/2014/main" id="{30A9BCB4-9EA8-4F95-98B3-7BC34CE470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5180" y="5520677"/>
            <a:ext cx="1201619" cy="292894"/>
          </a:xfrm>
          <a:prstGeom prst="rect">
            <a:avLst/>
          </a:prstGeom>
        </p:spPr>
      </p:pic>
      <p:pic>
        <p:nvPicPr>
          <p:cNvPr id="25" name="Obrázek 2">
            <a:extLst>
              <a:ext uri="{FF2B5EF4-FFF2-40B4-BE49-F238E27FC236}">
                <a16:creationId xmlns:a16="http://schemas.microsoft.com/office/drawing/2014/main" id="{A1125C79-0B6B-400F-966E-401953CACF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0193" y="5433495"/>
            <a:ext cx="1224000" cy="518165"/>
          </a:xfrm>
          <a:prstGeom prst="rect">
            <a:avLst/>
          </a:prstGeom>
        </p:spPr>
      </p:pic>
      <p:pic>
        <p:nvPicPr>
          <p:cNvPr id="26" name="Obrázek 2">
            <a:extLst>
              <a:ext uri="{FF2B5EF4-FFF2-40B4-BE49-F238E27FC236}">
                <a16:creationId xmlns:a16="http://schemas.microsoft.com/office/drawing/2014/main" id="{96865376-B107-4E48-8D96-95567178DE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4997" y="5401758"/>
            <a:ext cx="1224000" cy="518165"/>
          </a:xfrm>
          <a:prstGeom prst="rect">
            <a:avLst/>
          </a:prstGeom>
        </p:spPr>
      </p:pic>
      <p:sp>
        <p:nvSpPr>
          <p:cNvPr id="6" name="TextBox 5">
            <a:extLst>
              <a:ext uri="{FF2B5EF4-FFF2-40B4-BE49-F238E27FC236}">
                <a16:creationId xmlns:a16="http://schemas.microsoft.com/office/drawing/2014/main" id="{B40749A1-719D-4889-B748-0660BEA81A5C}"/>
              </a:ext>
            </a:extLst>
          </p:cNvPr>
          <p:cNvSpPr txBox="1"/>
          <p:nvPr/>
        </p:nvSpPr>
        <p:spPr>
          <a:xfrm>
            <a:off x="6679062" y="5453571"/>
            <a:ext cx="578840" cy="380806"/>
          </a:xfrm>
          <a:prstGeom prst="rect">
            <a:avLst/>
          </a:prstGeom>
          <a:noFill/>
        </p:spPr>
        <p:txBody>
          <a:bodyPr wrap="square" lIns="0" tIns="0" rIns="0" bIns="0" rtlCol="0" anchor="ctr">
            <a:noAutofit/>
          </a:bodyPr>
          <a:lstStyle/>
          <a:p>
            <a:pPr algn="ctr">
              <a:lnSpc>
                <a:spcPct val="125000"/>
              </a:lnSpc>
              <a:buClr>
                <a:schemeClr val="tx2"/>
              </a:buClr>
            </a:pPr>
            <a:r>
              <a:rPr lang="cs-CZ" sz="2800" dirty="0"/>
              <a:t>+</a:t>
            </a:r>
          </a:p>
        </p:txBody>
      </p:sp>
    </p:spTree>
    <p:extLst>
      <p:ext uri="{BB962C8B-B14F-4D97-AF65-F5344CB8AC3E}">
        <p14:creationId xmlns:p14="http://schemas.microsoft.com/office/powerpoint/2010/main" val="165451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33</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Klientství</a:t>
            </a:r>
          </a:p>
        </p:txBody>
      </p:sp>
      <p:sp>
        <p:nvSpPr>
          <p:cNvPr id="6" name="Subtitle 5">
            <a:extLst>
              <a:ext uri="{FF2B5EF4-FFF2-40B4-BE49-F238E27FC236}">
                <a16:creationId xmlns:a16="http://schemas.microsoft.com/office/drawing/2014/main" id="{4CFF6C7D-6919-4938-927E-A701C646E9E9}"/>
              </a:ext>
            </a:extLst>
          </p:cNvPr>
          <p:cNvSpPr>
            <a:spLocks noGrp="1"/>
          </p:cNvSpPr>
          <p:nvPr>
            <p:ph type="subTitle" idx="13"/>
          </p:nvPr>
        </p:nvSpPr>
        <p:spPr/>
        <p:txBody>
          <a:bodyPr/>
          <a:lstStyle/>
          <a:p>
            <a:r>
              <a:rPr lang="cs-CZ" dirty="0"/>
              <a:t>Srovnání klientství v letech 2017 a 2019</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7910155" cy="360000"/>
          </a:xfrm>
        </p:spPr>
        <p:txBody>
          <a:bodyPr/>
          <a:lstStyle/>
          <a:p>
            <a:r>
              <a:rPr lang="cs-CZ" b="1" dirty="0"/>
              <a:t>B04. </a:t>
            </a:r>
            <a:r>
              <a:rPr lang="cs-CZ" dirty="0"/>
              <a:t>Která či které z těchto společností jsou poskytovatelem služeb placené televize ve Vaší domácnosti?</a:t>
            </a:r>
          </a:p>
          <a:p>
            <a:r>
              <a:rPr lang="cs-CZ" b="1" dirty="0"/>
              <a:t>V % | Báze: </a:t>
            </a:r>
            <a:r>
              <a:rPr lang="cs-CZ" dirty="0"/>
              <a:t>uživatelé daného typu příjmu; </a:t>
            </a:r>
            <a:r>
              <a:rPr lang="cs-CZ" b="1" dirty="0"/>
              <a:t>n=variabilní </a:t>
            </a:r>
            <a:r>
              <a:rPr lang="cs-CZ" dirty="0"/>
              <a:t>| </a:t>
            </a:r>
            <a:r>
              <a:rPr lang="cs-CZ" b="1" dirty="0"/>
              <a:t>Řazeno dle</a:t>
            </a:r>
            <a:r>
              <a:rPr lang="cs-CZ" dirty="0"/>
              <a:t>: frekvence 2019| * Aktuálně probíhá rebranding na Vodafone (loni dotazováno jako UPC / Horizon Go) | * zde je třeba přihlédnout ke statistické chybě, která na vzorku cca 600 respondentů může tvořit přibližně +-3 % | ** V roce 2017 byla dotazována značka DIGI2GO společně s DIGI TV </a:t>
            </a:r>
          </a:p>
        </p:txBody>
      </p:sp>
      <p:grpSp>
        <p:nvGrpSpPr>
          <p:cNvPr id="7" name="Group 6">
            <a:extLst>
              <a:ext uri="{FF2B5EF4-FFF2-40B4-BE49-F238E27FC236}">
                <a16:creationId xmlns:a16="http://schemas.microsoft.com/office/drawing/2014/main" id="{59A0D7DC-B64A-4A87-AC50-4A28155435B8}"/>
              </a:ext>
            </a:extLst>
          </p:cNvPr>
          <p:cNvGrpSpPr/>
          <p:nvPr/>
        </p:nvGrpSpPr>
        <p:grpSpPr>
          <a:xfrm>
            <a:off x="9306081" y="6138388"/>
            <a:ext cx="1440219" cy="461665"/>
            <a:chOff x="9306081" y="6138388"/>
            <a:chExt cx="1440219" cy="461665"/>
          </a:xfrm>
        </p:grpSpPr>
        <p:sp>
          <p:nvSpPr>
            <p:cNvPr id="19" name="Obdélník 9">
              <a:extLst>
                <a:ext uri="{FF2B5EF4-FFF2-40B4-BE49-F238E27FC236}">
                  <a16:creationId xmlns:a16="http://schemas.microsoft.com/office/drawing/2014/main" id="{9A68478D-25D6-4FE4-B232-BDB972799E50}"/>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bdélník 15">
              <a:extLst>
                <a:ext uri="{FF2B5EF4-FFF2-40B4-BE49-F238E27FC236}">
                  <a16:creationId xmlns:a16="http://schemas.microsoft.com/office/drawing/2014/main" id="{8B011B5C-7C6D-4C28-9B59-720652B724DB}"/>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ovéPole 16">
              <a:extLst>
                <a:ext uri="{FF2B5EF4-FFF2-40B4-BE49-F238E27FC236}">
                  <a16:creationId xmlns:a16="http://schemas.microsoft.com/office/drawing/2014/main" id="{87259843-6235-41FD-BCBA-55C9D75508B8}"/>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gr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358369"/>
            <a:ext cx="10759931" cy="761291"/>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V oblasti klientství došlo k poklesu zákazníků společnosti Skylink. Nárůst zaznamenala T-Mobile TV (z 3 na 7 procent). DIGI má nadále čtyřprocentní podíl na trhu *. </a:t>
            </a:r>
          </a:p>
        </p:txBody>
      </p:sp>
      <p:graphicFrame>
        <p:nvGraphicFramePr>
          <p:cNvPr id="23" name="Content Placeholder 11">
            <a:extLst>
              <a:ext uri="{FF2B5EF4-FFF2-40B4-BE49-F238E27FC236}">
                <a16:creationId xmlns:a16="http://schemas.microsoft.com/office/drawing/2014/main" id="{F9789477-9A3B-4E32-8C89-745A403B73CF}"/>
              </a:ext>
            </a:extLst>
          </p:cNvPr>
          <p:cNvGraphicFramePr>
            <a:graphicFrameLocks noGrp="1"/>
          </p:cNvGraphicFramePr>
          <p:nvPr>
            <p:ph idx="1"/>
            <p:extLst>
              <p:ext uri="{D42A27DB-BD31-4B8C-83A1-F6EECF244321}">
                <p14:modId xmlns:p14="http://schemas.microsoft.com/office/powerpoint/2010/main" val="1660193297"/>
              </p:ext>
            </p:extLst>
          </p:nvPr>
        </p:nvGraphicFramePr>
        <p:xfrm>
          <a:off x="1074738" y="1921210"/>
          <a:ext cx="10111932" cy="3363854"/>
        </p:xfrm>
        <a:graphic>
          <a:graphicData uri="http://schemas.openxmlformats.org/drawingml/2006/chart">
            <c:chart xmlns:c="http://schemas.openxmlformats.org/drawingml/2006/chart" xmlns:r="http://schemas.openxmlformats.org/officeDocument/2006/relationships" r:id="rId5"/>
          </a:graphicData>
        </a:graphic>
      </p:graphicFrame>
      <p:sp>
        <p:nvSpPr>
          <p:cNvPr id="25" name="Speech Bubble: Rectangle 24">
            <a:extLst>
              <a:ext uri="{FF2B5EF4-FFF2-40B4-BE49-F238E27FC236}">
                <a16:creationId xmlns:a16="http://schemas.microsoft.com/office/drawing/2014/main" id="{D5F7CEC7-AAAF-471A-A641-A85963A4F658}"/>
              </a:ext>
            </a:extLst>
          </p:cNvPr>
          <p:cNvSpPr/>
          <p:nvPr/>
        </p:nvSpPr>
        <p:spPr>
          <a:xfrm>
            <a:off x="4149127" y="2383699"/>
            <a:ext cx="3952457" cy="576000"/>
          </a:xfrm>
          <a:prstGeom prst="wedgeRectCallout">
            <a:avLst>
              <a:gd name="adj1" fmla="val -80090"/>
              <a:gd name="adj2" fmla="val 5700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540000"/>
            <a:r>
              <a:rPr lang="cs-CZ" dirty="0"/>
              <a:t>Klientství UPC / Vodafone uvádí častěji muži (24 %). Značka UPC je velmi silná v Praze (48 %).</a:t>
            </a:r>
          </a:p>
        </p:txBody>
      </p:sp>
      <p:sp>
        <p:nvSpPr>
          <p:cNvPr id="26" name="Freeform 460">
            <a:extLst>
              <a:ext uri="{FF2B5EF4-FFF2-40B4-BE49-F238E27FC236}">
                <a16:creationId xmlns:a16="http://schemas.microsoft.com/office/drawing/2014/main" id="{C94E9113-7CC8-4154-BBB4-B5AC990B1C37}"/>
              </a:ext>
            </a:extLst>
          </p:cNvPr>
          <p:cNvSpPr>
            <a:spLocks noChangeAspect="1" noEditPoints="1"/>
          </p:cNvSpPr>
          <p:nvPr>
            <p:custDataLst>
              <p:tags r:id="rId1"/>
            </p:custDataLst>
          </p:nvPr>
        </p:nvSpPr>
        <p:spPr bwMode="auto">
          <a:xfrm>
            <a:off x="4323901" y="2446992"/>
            <a:ext cx="329540" cy="409164"/>
          </a:xfrm>
          <a:custGeom>
            <a:avLst/>
            <a:gdLst>
              <a:gd name="T0" fmla="*/ 334 w 1680"/>
              <a:gd name="T1" fmla="*/ 672 h 2086"/>
              <a:gd name="T2" fmla="*/ 316 w 1680"/>
              <a:gd name="T3" fmla="*/ 572 h 2086"/>
              <a:gd name="T4" fmla="*/ 335 w 1680"/>
              <a:gd name="T5" fmla="*/ 284 h 2086"/>
              <a:gd name="T6" fmla="*/ 582 w 1680"/>
              <a:gd name="T7" fmla="*/ 88 h 2086"/>
              <a:gd name="T8" fmla="*/ 897 w 1680"/>
              <a:gd name="T9" fmla="*/ 8 h 2086"/>
              <a:gd name="T10" fmla="*/ 1228 w 1680"/>
              <a:gd name="T11" fmla="*/ 138 h 2086"/>
              <a:gd name="T12" fmla="*/ 1357 w 1680"/>
              <a:gd name="T13" fmla="*/ 371 h 2086"/>
              <a:gd name="T14" fmla="*/ 1346 w 1680"/>
              <a:gd name="T15" fmla="*/ 672 h 2086"/>
              <a:gd name="T16" fmla="*/ 1260 w 1680"/>
              <a:gd name="T17" fmla="*/ 908 h 2086"/>
              <a:gd name="T18" fmla="*/ 1160 w 1680"/>
              <a:gd name="T19" fmla="*/ 1142 h 2086"/>
              <a:gd name="T20" fmla="*/ 1157 w 1680"/>
              <a:gd name="T21" fmla="*/ 1192 h 2086"/>
              <a:gd name="T22" fmla="*/ 1153 w 1680"/>
              <a:gd name="T23" fmla="*/ 1259 h 2086"/>
              <a:gd name="T24" fmla="*/ 1181 w 1680"/>
              <a:gd name="T25" fmla="*/ 1332 h 2086"/>
              <a:gd name="T26" fmla="*/ 1305 w 1680"/>
              <a:gd name="T27" fmla="*/ 1384 h 2086"/>
              <a:gd name="T28" fmla="*/ 1541 w 1680"/>
              <a:gd name="T29" fmla="*/ 1492 h 2086"/>
              <a:gd name="T30" fmla="*/ 1680 w 1680"/>
              <a:gd name="T31" fmla="*/ 1838 h 2086"/>
              <a:gd name="T32" fmla="*/ 1438 w 1680"/>
              <a:gd name="T33" fmla="*/ 2022 h 2086"/>
              <a:gd name="T34" fmla="*/ 840 w 1680"/>
              <a:gd name="T35" fmla="*/ 2086 h 2086"/>
              <a:gd name="T36" fmla="*/ 242 w 1680"/>
              <a:gd name="T37" fmla="*/ 2022 h 2086"/>
              <a:gd name="T38" fmla="*/ 0 w 1680"/>
              <a:gd name="T39" fmla="*/ 1838 h 2086"/>
              <a:gd name="T40" fmla="*/ 139 w 1680"/>
              <a:gd name="T41" fmla="*/ 1492 h 2086"/>
              <a:gd name="T42" fmla="*/ 375 w 1680"/>
              <a:gd name="T43" fmla="*/ 1384 h 2086"/>
              <a:gd name="T44" fmla="*/ 500 w 1680"/>
              <a:gd name="T45" fmla="*/ 1331 h 2086"/>
              <a:gd name="T46" fmla="*/ 526 w 1680"/>
              <a:gd name="T47" fmla="*/ 1260 h 2086"/>
              <a:gd name="T48" fmla="*/ 523 w 1680"/>
              <a:gd name="T49" fmla="*/ 1183 h 2086"/>
              <a:gd name="T50" fmla="*/ 520 w 1680"/>
              <a:gd name="T51" fmla="*/ 1142 h 2086"/>
              <a:gd name="T52" fmla="*/ 424 w 1680"/>
              <a:gd name="T53" fmla="*/ 920 h 2086"/>
              <a:gd name="T54" fmla="*/ 420 w 1680"/>
              <a:gd name="T55" fmla="*/ 908 h 2086"/>
              <a:gd name="T56" fmla="*/ 334 w 1680"/>
              <a:gd name="T57" fmla="*/ 672 h 2086"/>
              <a:gd name="T58" fmla="*/ 575 w 1680"/>
              <a:gd name="T59" fmla="*/ 1371 h 2086"/>
              <a:gd name="T60" fmla="*/ 679 w 1680"/>
              <a:gd name="T61" fmla="*/ 1501 h 2086"/>
              <a:gd name="T62" fmla="*/ 736 w 1680"/>
              <a:gd name="T63" fmla="*/ 1424 h 2086"/>
              <a:gd name="T64" fmla="*/ 587 w 1680"/>
              <a:gd name="T65" fmla="*/ 1351 h 2086"/>
              <a:gd name="T66" fmla="*/ 575 w 1680"/>
              <a:gd name="T67" fmla="*/ 1371 h 2086"/>
              <a:gd name="T68" fmla="*/ 760 w 1680"/>
              <a:gd name="T69" fmla="*/ 1526 h 2086"/>
              <a:gd name="T70" fmla="*/ 681 w 1680"/>
              <a:gd name="T71" fmla="*/ 1631 h 2086"/>
              <a:gd name="T72" fmla="*/ 510 w 1680"/>
              <a:gd name="T73" fmla="*/ 1418 h 2086"/>
              <a:gd name="T74" fmla="*/ 398 w 1680"/>
              <a:gd name="T75" fmla="*/ 1461 h 2086"/>
              <a:gd name="T76" fmla="*/ 194 w 1680"/>
              <a:gd name="T77" fmla="*/ 1550 h 2086"/>
              <a:gd name="T78" fmla="*/ 80 w 1680"/>
              <a:gd name="T79" fmla="*/ 1838 h 2086"/>
              <a:gd name="T80" fmla="*/ 262 w 1680"/>
              <a:gd name="T81" fmla="*/ 1945 h 2086"/>
              <a:gd name="T82" fmla="*/ 720 w 1680"/>
              <a:gd name="T83" fmla="*/ 2003 h 2086"/>
              <a:gd name="T84" fmla="*/ 800 w 1680"/>
              <a:gd name="T85" fmla="*/ 1566 h 2086"/>
              <a:gd name="T86" fmla="*/ 760 w 1680"/>
              <a:gd name="T87" fmla="*/ 1526 h 2086"/>
              <a:gd name="T88" fmla="*/ 922 w 1680"/>
              <a:gd name="T89" fmla="*/ 1528 h 2086"/>
              <a:gd name="T90" fmla="*/ 880 w 1680"/>
              <a:gd name="T91" fmla="*/ 1566 h 2086"/>
              <a:gd name="T92" fmla="*/ 960 w 1680"/>
              <a:gd name="T93" fmla="*/ 2003 h 2086"/>
              <a:gd name="T94" fmla="*/ 1418 w 1680"/>
              <a:gd name="T95" fmla="*/ 1945 h 2086"/>
              <a:gd name="T96" fmla="*/ 1600 w 1680"/>
              <a:gd name="T97" fmla="*/ 1838 h 2086"/>
              <a:gd name="T98" fmla="*/ 1486 w 1680"/>
              <a:gd name="T99" fmla="*/ 1550 h 2086"/>
              <a:gd name="T100" fmla="*/ 1282 w 1680"/>
              <a:gd name="T101" fmla="*/ 1461 h 2086"/>
              <a:gd name="T102" fmla="*/ 1170 w 1680"/>
              <a:gd name="T103" fmla="*/ 1418 h 2086"/>
              <a:gd name="T104" fmla="*/ 999 w 1680"/>
              <a:gd name="T105" fmla="*/ 1631 h 2086"/>
              <a:gd name="T106" fmla="*/ 922 w 1680"/>
              <a:gd name="T107" fmla="*/ 1528 h 2086"/>
              <a:gd name="T108" fmla="*/ 944 w 1680"/>
              <a:gd name="T109" fmla="*/ 1424 h 2086"/>
              <a:gd name="T110" fmla="*/ 1001 w 1680"/>
              <a:gd name="T111" fmla="*/ 1501 h 2086"/>
              <a:gd name="T112" fmla="*/ 1105 w 1680"/>
              <a:gd name="T113" fmla="*/ 1371 h 2086"/>
              <a:gd name="T114" fmla="*/ 1092 w 1680"/>
              <a:gd name="T115" fmla="*/ 1352 h 2086"/>
              <a:gd name="T116" fmla="*/ 944 w 1680"/>
              <a:gd name="T117" fmla="*/ 1424 h 2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0" h="2086">
                <a:moveTo>
                  <a:pt x="334" y="672"/>
                </a:moveTo>
                <a:cubicBezTo>
                  <a:pt x="327" y="640"/>
                  <a:pt x="320" y="606"/>
                  <a:pt x="316" y="572"/>
                </a:cubicBezTo>
                <a:cubicBezTo>
                  <a:pt x="301" y="472"/>
                  <a:pt x="302" y="370"/>
                  <a:pt x="335" y="284"/>
                </a:cubicBezTo>
                <a:cubicBezTo>
                  <a:pt x="377" y="171"/>
                  <a:pt x="464" y="109"/>
                  <a:pt x="582" y="88"/>
                </a:cubicBezTo>
                <a:cubicBezTo>
                  <a:pt x="652" y="26"/>
                  <a:pt x="774" y="0"/>
                  <a:pt x="897" y="8"/>
                </a:cubicBezTo>
                <a:cubicBezTo>
                  <a:pt x="1022" y="17"/>
                  <a:pt x="1151" y="60"/>
                  <a:pt x="1228" y="138"/>
                </a:cubicBezTo>
                <a:cubicBezTo>
                  <a:pt x="1294" y="203"/>
                  <a:pt x="1337" y="280"/>
                  <a:pt x="1357" y="371"/>
                </a:cubicBezTo>
                <a:cubicBezTo>
                  <a:pt x="1376" y="458"/>
                  <a:pt x="1373" y="557"/>
                  <a:pt x="1346" y="672"/>
                </a:cubicBezTo>
                <a:cubicBezTo>
                  <a:pt x="1366" y="758"/>
                  <a:pt x="1337" y="859"/>
                  <a:pt x="1260" y="908"/>
                </a:cubicBezTo>
                <a:cubicBezTo>
                  <a:pt x="1238" y="990"/>
                  <a:pt x="1218" y="1076"/>
                  <a:pt x="1160" y="1142"/>
                </a:cubicBezTo>
                <a:cubicBezTo>
                  <a:pt x="1160" y="1158"/>
                  <a:pt x="1158" y="1174"/>
                  <a:pt x="1157" y="1192"/>
                </a:cubicBezTo>
                <a:cubicBezTo>
                  <a:pt x="1155" y="1214"/>
                  <a:pt x="1153" y="1238"/>
                  <a:pt x="1153" y="1259"/>
                </a:cubicBezTo>
                <a:cubicBezTo>
                  <a:pt x="1154" y="1281"/>
                  <a:pt x="1159" y="1318"/>
                  <a:pt x="1181" y="1332"/>
                </a:cubicBezTo>
                <a:cubicBezTo>
                  <a:pt x="1227" y="1361"/>
                  <a:pt x="1263" y="1372"/>
                  <a:pt x="1305" y="1384"/>
                </a:cubicBezTo>
                <a:cubicBezTo>
                  <a:pt x="1378" y="1406"/>
                  <a:pt x="1489" y="1442"/>
                  <a:pt x="1541" y="1492"/>
                </a:cubicBezTo>
                <a:cubicBezTo>
                  <a:pt x="1631" y="1580"/>
                  <a:pt x="1680" y="1714"/>
                  <a:pt x="1680" y="1838"/>
                </a:cubicBezTo>
                <a:cubicBezTo>
                  <a:pt x="1680" y="1928"/>
                  <a:pt x="1578" y="1986"/>
                  <a:pt x="1438" y="2022"/>
                </a:cubicBezTo>
                <a:cubicBezTo>
                  <a:pt x="1252" y="2071"/>
                  <a:pt x="993" y="2086"/>
                  <a:pt x="840" y="2086"/>
                </a:cubicBezTo>
                <a:cubicBezTo>
                  <a:pt x="687" y="2086"/>
                  <a:pt x="428" y="2071"/>
                  <a:pt x="242" y="2022"/>
                </a:cubicBezTo>
                <a:cubicBezTo>
                  <a:pt x="102" y="1986"/>
                  <a:pt x="0" y="1928"/>
                  <a:pt x="0" y="1838"/>
                </a:cubicBezTo>
                <a:cubicBezTo>
                  <a:pt x="0" y="1714"/>
                  <a:pt x="49" y="1580"/>
                  <a:pt x="139" y="1492"/>
                </a:cubicBezTo>
                <a:cubicBezTo>
                  <a:pt x="190" y="1443"/>
                  <a:pt x="301" y="1406"/>
                  <a:pt x="375" y="1384"/>
                </a:cubicBezTo>
                <a:cubicBezTo>
                  <a:pt x="426" y="1369"/>
                  <a:pt x="454" y="1358"/>
                  <a:pt x="500" y="1331"/>
                </a:cubicBezTo>
                <a:cubicBezTo>
                  <a:pt x="524" y="1318"/>
                  <a:pt x="523" y="1275"/>
                  <a:pt x="526" y="1260"/>
                </a:cubicBezTo>
                <a:cubicBezTo>
                  <a:pt x="527" y="1235"/>
                  <a:pt x="525" y="1208"/>
                  <a:pt x="523" y="1183"/>
                </a:cubicBezTo>
                <a:cubicBezTo>
                  <a:pt x="522" y="1169"/>
                  <a:pt x="521" y="1155"/>
                  <a:pt x="520" y="1142"/>
                </a:cubicBezTo>
                <a:cubicBezTo>
                  <a:pt x="466" y="1080"/>
                  <a:pt x="444" y="998"/>
                  <a:pt x="424" y="920"/>
                </a:cubicBezTo>
                <a:cubicBezTo>
                  <a:pt x="423" y="917"/>
                  <a:pt x="422" y="914"/>
                  <a:pt x="420" y="908"/>
                </a:cubicBezTo>
                <a:cubicBezTo>
                  <a:pt x="343" y="859"/>
                  <a:pt x="314" y="758"/>
                  <a:pt x="334" y="672"/>
                </a:cubicBezTo>
                <a:close/>
                <a:moveTo>
                  <a:pt x="575" y="1371"/>
                </a:moveTo>
                <a:cubicBezTo>
                  <a:pt x="679" y="1501"/>
                  <a:pt x="679" y="1501"/>
                  <a:pt x="679" y="1501"/>
                </a:cubicBezTo>
                <a:cubicBezTo>
                  <a:pt x="736" y="1424"/>
                  <a:pt x="736" y="1424"/>
                  <a:pt x="736" y="1424"/>
                </a:cubicBezTo>
                <a:cubicBezTo>
                  <a:pt x="682" y="1412"/>
                  <a:pt x="629" y="1388"/>
                  <a:pt x="587" y="1351"/>
                </a:cubicBezTo>
                <a:cubicBezTo>
                  <a:pt x="584" y="1358"/>
                  <a:pt x="580" y="1364"/>
                  <a:pt x="575" y="1371"/>
                </a:cubicBezTo>
                <a:close/>
                <a:moveTo>
                  <a:pt x="760" y="1526"/>
                </a:moveTo>
                <a:cubicBezTo>
                  <a:pt x="681" y="1631"/>
                  <a:pt x="681" y="1631"/>
                  <a:pt x="681" y="1631"/>
                </a:cubicBezTo>
                <a:cubicBezTo>
                  <a:pt x="510" y="1418"/>
                  <a:pt x="510" y="1418"/>
                  <a:pt x="510" y="1418"/>
                </a:cubicBezTo>
                <a:cubicBezTo>
                  <a:pt x="470" y="1439"/>
                  <a:pt x="436" y="1449"/>
                  <a:pt x="398" y="1461"/>
                </a:cubicBezTo>
                <a:cubicBezTo>
                  <a:pt x="341" y="1478"/>
                  <a:pt x="234" y="1511"/>
                  <a:pt x="194" y="1550"/>
                </a:cubicBezTo>
                <a:cubicBezTo>
                  <a:pt x="119" y="1622"/>
                  <a:pt x="80" y="1735"/>
                  <a:pt x="80" y="1838"/>
                </a:cubicBezTo>
                <a:cubicBezTo>
                  <a:pt x="80" y="1882"/>
                  <a:pt x="156" y="1918"/>
                  <a:pt x="262" y="1945"/>
                </a:cubicBezTo>
                <a:cubicBezTo>
                  <a:pt x="398" y="1981"/>
                  <a:pt x="577" y="1998"/>
                  <a:pt x="720" y="2003"/>
                </a:cubicBezTo>
                <a:cubicBezTo>
                  <a:pt x="721" y="1882"/>
                  <a:pt x="729" y="1708"/>
                  <a:pt x="800" y="1566"/>
                </a:cubicBezTo>
                <a:lnTo>
                  <a:pt x="760" y="1526"/>
                </a:lnTo>
                <a:close/>
                <a:moveTo>
                  <a:pt x="922" y="1528"/>
                </a:moveTo>
                <a:cubicBezTo>
                  <a:pt x="906" y="1542"/>
                  <a:pt x="890" y="1556"/>
                  <a:pt x="880" y="1566"/>
                </a:cubicBezTo>
                <a:cubicBezTo>
                  <a:pt x="951" y="1708"/>
                  <a:pt x="959" y="1882"/>
                  <a:pt x="960" y="2003"/>
                </a:cubicBezTo>
                <a:cubicBezTo>
                  <a:pt x="1103" y="1998"/>
                  <a:pt x="1282" y="1981"/>
                  <a:pt x="1418" y="1945"/>
                </a:cubicBezTo>
                <a:cubicBezTo>
                  <a:pt x="1524" y="1918"/>
                  <a:pt x="1600" y="1882"/>
                  <a:pt x="1600" y="1838"/>
                </a:cubicBezTo>
                <a:cubicBezTo>
                  <a:pt x="1600" y="1735"/>
                  <a:pt x="1561" y="1623"/>
                  <a:pt x="1486" y="1550"/>
                </a:cubicBezTo>
                <a:cubicBezTo>
                  <a:pt x="1446" y="1512"/>
                  <a:pt x="1339" y="1478"/>
                  <a:pt x="1282" y="1461"/>
                </a:cubicBezTo>
                <a:cubicBezTo>
                  <a:pt x="1244" y="1449"/>
                  <a:pt x="1210" y="1439"/>
                  <a:pt x="1170" y="1418"/>
                </a:cubicBezTo>
                <a:cubicBezTo>
                  <a:pt x="999" y="1631"/>
                  <a:pt x="999" y="1631"/>
                  <a:pt x="999" y="1631"/>
                </a:cubicBezTo>
                <a:lnTo>
                  <a:pt x="922" y="1528"/>
                </a:lnTo>
                <a:close/>
                <a:moveTo>
                  <a:pt x="944" y="1424"/>
                </a:moveTo>
                <a:cubicBezTo>
                  <a:pt x="1001" y="1501"/>
                  <a:pt x="1001" y="1501"/>
                  <a:pt x="1001" y="1501"/>
                </a:cubicBezTo>
                <a:cubicBezTo>
                  <a:pt x="1105" y="1371"/>
                  <a:pt x="1105" y="1371"/>
                  <a:pt x="1105" y="1371"/>
                </a:cubicBezTo>
                <a:cubicBezTo>
                  <a:pt x="1100" y="1365"/>
                  <a:pt x="1096" y="1358"/>
                  <a:pt x="1092" y="1352"/>
                </a:cubicBezTo>
                <a:cubicBezTo>
                  <a:pt x="1050" y="1388"/>
                  <a:pt x="998" y="1412"/>
                  <a:pt x="944" y="14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7" name="Speech Bubble: Rectangle 26">
            <a:extLst>
              <a:ext uri="{FF2B5EF4-FFF2-40B4-BE49-F238E27FC236}">
                <a16:creationId xmlns:a16="http://schemas.microsoft.com/office/drawing/2014/main" id="{268B9088-2455-40F2-BEDB-AC77D555690A}"/>
              </a:ext>
            </a:extLst>
          </p:cNvPr>
          <p:cNvSpPr/>
          <p:nvPr/>
        </p:nvSpPr>
        <p:spPr>
          <a:xfrm>
            <a:off x="4149129" y="3121499"/>
            <a:ext cx="3952456" cy="576000"/>
          </a:xfrm>
          <a:prstGeom prst="wedgeRectCallout">
            <a:avLst>
              <a:gd name="adj1" fmla="val -61614"/>
              <a:gd name="adj2" fmla="val 5700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540000"/>
            <a:r>
              <a:rPr lang="cs-CZ" dirty="0"/>
              <a:t>O2 TV má nejmenší podíl ve věkové skupině 30-49 let (10 %).</a:t>
            </a:r>
          </a:p>
        </p:txBody>
      </p:sp>
      <p:sp>
        <p:nvSpPr>
          <p:cNvPr id="17" name="Freeform 480">
            <a:extLst>
              <a:ext uri="{FF2B5EF4-FFF2-40B4-BE49-F238E27FC236}">
                <a16:creationId xmlns:a16="http://schemas.microsoft.com/office/drawing/2014/main" id="{87F5906E-4225-41C9-998E-52C25FA92C3C}"/>
              </a:ext>
            </a:extLst>
          </p:cNvPr>
          <p:cNvSpPr>
            <a:spLocks noChangeAspect="1" noEditPoints="1"/>
          </p:cNvSpPr>
          <p:nvPr>
            <p:custDataLst>
              <p:tags r:id="rId2"/>
            </p:custDataLst>
          </p:nvPr>
        </p:nvSpPr>
        <p:spPr bwMode="auto">
          <a:xfrm>
            <a:off x="4323901" y="3167896"/>
            <a:ext cx="329540" cy="457694"/>
          </a:xfrm>
          <a:custGeom>
            <a:avLst/>
            <a:gdLst>
              <a:gd name="T0" fmla="*/ 807 w 1440"/>
              <a:gd name="T1" fmla="*/ 1474 h 2000"/>
              <a:gd name="T2" fmla="*/ 895 w 1440"/>
              <a:gd name="T3" fmla="*/ 1204 h 2000"/>
              <a:gd name="T4" fmla="*/ 1006 w 1440"/>
              <a:gd name="T5" fmla="*/ 812 h 2000"/>
              <a:gd name="T6" fmla="*/ 1086 w 1440"/>
              <a:gd name="T7" fmla="*/ 673 h 2000"/>
              <a:gd name="T8" fmla="*/ 680 w 1440"/>
              <a:gd name="T9" fmla="*/ 640 h 2000"/>
              <a:gd name="T10" fmla="*/ 481 w 1440"/>
              <a:gd name="T11" fmla="*/ 640 h 2000"/>
              <a:gd name="T12" fmla="*/ 362 w 1440"/>
              <a:gd name="T13" fmla="*/ 743 h 2000"/>
              <a:gd name="T14" fmla="*/ 560 w 1440"/>
              <a:gd name="T15" fmla="*/ 1064 h 2000"/>
              <a:gd name="T16" fmla="*/ 482 w 1440"/>
              <a:gd name="T17" fmla="*/ 1300 h 2000"/>
              <a:gd name="T18" fmla="*/ 720 w 1440"/>
              <a:gd name="T19" fmla="*/ 1545 h 2000"/>
              <a:gd name="T20" fmla="*/ 497 w 1440"/>
              <a:gd name="T21" fmla="*/ 1623 h 2000"/>
              <a:gd name="T22" fmla="*/ 680 w 1440"/>
              <a:gd name="T23" fmla="*/ 1920 h 2000"/>
              <a:gd name="T24" fmla="*/ 760 w 1440"/>
              <a:gd name="T25" fmla="*/ 1619 h 2000"/>
              <a:gd name="T26" fmla="*/ 1080 w 1440"/>
              <a:gd name="T27" fmla="*/ 1640 h 2000"/>
              <a:gd name="T28" fmla="*/ 1066 w 1440"/>
              <a:gd name="T29" fmla="*/ 1342 h 2000"/>
              <a:gd name="T30" fmla="*/ 972 w 1440"/>
              <a:gd name="T31" fmla="*/ 1181 h 2000"/>
              <a:gd name="T32" fmla="*/ 1074 w 1440"/>
              <a:gd name="T33" fmla="*/ 867 h 2000"/>
              <a:gd name="T34" fmla="*/ 1152 w 1440"/>
              <a:gd name="T35" fmla="*/ 606 h 2000"/>
              <a:gd name="T36" fmla="*/ 1005 w 1440"/>
              <a:gd name="T37" fmla="*/ 450 h 2000"/>
              <a:gd name="T38" fmla="*/ 680 w 1440"/>
              <a:gd name="T39" fmla="*/ 560 h 2000"/>
              <a:gd name="T40" fmla="*/ 287 w 1440"/>
              <a:gd name="T41" fmla="*/ 612 h 2000"/>
              <a:gd name="T42" fmla="*/ 366 w 1440"/>
              <a:gd name="T43" fmla="*/ 867 h 2000"/>
              <a:gd name="T44" fmla="*/ 468 w 1440"/>
              <a:gd name="T45" fmla="*/ 1181 h 2000"/>
              <a:gd name="T46" fmla="*/ 373 w 1440"/>
              <a:gd name="T47" fmla="*/ 1342 h 2000"/>
              <a:gd name="T48" fmla="*/ 359 w 1440"/>
              <a:gd name="T49" fmla="*/ 1640 h 2000"/>
              <a:gd name="T50" fmla="*/ 436 w 1440"/>
              <a:gd name="T51" fmla="*/ 1396 h 2000"/>
              <a:gd name="T52" fmla="*/ 483 w 1440"/>
              <a:gd name="T53" fmla="*/ 1544 h 2000"/>
              <a:gd name="T54" fmla="*/ 1003 w 1440"/>
              <a:gd name="T55" fmla="*/ 1396 h 2000"/>
              <a:gd name="T56" fmla="*/ 956 w 1440"/>
              <a:gd name="T57" fmla="*/ 1544 h 2000"/>
              <a:gd name="T58" fmla="*/ 1003 w 1440"/>
              <a:gd name="T59" fmla="*/ 1396 h 2000"/>
              <a:gd name="T60" fmla="*/ 1149 w 1440"/>
              <a:gd name="T61" fmla="*/ 1325 h 2000"/>
              <a:gd name="T62" fmla="*/ 1225 w 1440"/>
              <a:gd name="T63" fmla="*/ 1922 h 2000"/>
              <a:gd name="T64" fmla="*/ 215 w 1440"/>
              <a:gd name="T65" fmla="*/ 1922 h 2000"/>
              <a:gd name="T66" fmla="*/ 291 w 1440"/>
              <a:gd name="T67" fmla="*/ 1325 h 2000"/>
              <a:gd name="T68" fmla="*/ 232 w 1440"/>
              <a:gd name="T69" fmla="*/ 1177 h 2000"/>
              <a:gd name="T70" fmla="*/ 261 w 1440"/>
              <a:gd name="T71" fmla="*/ 219 h 2000"/>
              <a:gd name="T72" fmla="*/ 1179 w 1440"/>
              <a:gd name="T73" fmla="*/ 219 h 2000"/>
              <a:gd name="T74" fmla="*/ 1208 w 1440"/>
              <a:gd name="T75" fmla="*/ 1177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40" h="2000">
                <a:moveTo>
                  <a:pt x="720" y="1545"/>
                </a:moveTo>
                <a:cubicBezTo>
                  <a:pt x="748" y="1520"/>
                  <a:pt x="778" y="1497"/>
                  <a:pt x="807" y="1474"/>
                </a:cubicBezTo>
                <a:cubicBezTo>
                  <a:pt x="877" y="1420"/>
                  <a:pt x="942" y="1371"/>
                  <a:pt x="957" y="1299"/>
                </a:cubicBezTo>
                <a:cubicBezTo>
                  <a:pt x="925" y="1274"/>
                  <a:pt x="906" y="1240"/>
                  <a:pt x="895" y="1204"/>
                </a:cubicBezTo>
                <a:cubicBezTo>
                  <a:pt x="882" y="1159"/>
                  <a:pt x="881" y="1111"/>
                  <a:pt x="880" y="1064"/>
                </a:cubicBezTo>
                <a:cubicBezTo>
                  <a:pt x="955" y="989"/>
                  <a:pt x="980" y="911"/>
                  <a:pt x="1006" y="812"/>
                </a:cubicBezTo>
                <a:cubicBezTo>
                  <a:pt x="1040" y="795"/>
                  <a:pt x="1063" y="782"/>
                  <a:pt x="1078" y="744"/>
                </a:cubicBezTo>
                <a:cubicBezTo>
                  <a:pt x="1087" y="722"/>
                  <a:pt x="1090" y="697"/>
                  <a:pt x="1086" y="673"/>
                </a:cubicBezTo>
                <a:cubicBezTo>
                  <a:pt x="958" y="636"/>
                  <a:pt x="946" y="553"/>
                  <a:pt x="922" y="442"/>
                </a:cubicBezTo>
                <a:cubicBezTo>
                  <a:pt x="873" y="531"/>
                  <a:pt x="794" y="640"/>
                  <a:pt x="680" y="640"/>
                </a:cubicBezTo>
                <a:cubicBezTo>
                  <a:pt x="520" y="640"/>
                  <a:pt x="520" y="640"/>
                  <a:pt x="520" y="640"/>
                </a:cubicBezTo>
                <a:cubicBezTo>
                  <a:pt x="516" y="640"/>
                  <a:pt x="498" y="640"/>
                  <a:pt x="481" y="640"/>
                </a:cubicBezTo>
                <a:cubicBezTo>
                  <a:pt x="428" y="639"/>
                  <a:pt x="414" y="638"/>
                  <a:pt x="354" y="667"/>
                </a:cubicBezTo>
                <a:cubicBezTo>
                  <a:pt x="350" y="693"/>
                  <a:pt x="352" y="720"/>
                  <a:pt x="362" y="743"/>
                </a:cubicBezTo>
                <a:cubicBezTo>
                  <a:pt x="377" y="782"/>
                  <a:pt x="400" y="795"/>
                  <a:pt x="434" y="812"/>
                </a:cubicBezTo>
                <a:cubicBezTo>
                  <a:pt x="460" y="910"/>
                  <a:pt x="486" y="990"/>
                  <a:pt x="560" y="1064"/>
                </a:cubicBezTo>
                <a:cubicBezTo>
                  <a:pt x="560" y="1112"/>
                  <a:pt x="559" y="1158"/>
                  <a:pt x="544" y="1204"/>
                </a:cubicBezTo>
                <a:cubicBezTo>
                  <a:pt x="533" y="1241"/>
                  <a:pt x="514" y="1274"/>
                  <a:pt x="482" y="1300"/>
                </a:cubicBezTo>
                <a:cubicBezTo>
                  <a:pt x="498" y="1371"/>
                  <a:pt x="562" y="1420"/>
                  <a:pt x="632" y="1474"/>
                </a:cubicBezTo>
                <a:cubicBezTo>
                  <a:pt x="661" y="1497"/>
                  <a:pt x="691" y="1520"/>
                  <a:pt x="720" y="1545"/>
                </a:cubicBezTo>
                <a:close/>
                <a:moveTo>
                  <a:pt x="359" y="1640"/>
                </a:moveTo>
                <a:cubicBezTo>
                  <a:pt x="402" y="1640"/>
                  <a:pt x="449" y="1632"/>
                  <a:pt x="497" y="1623"/>
                </a:cubicBezTo>
                <a:cubicBezTo>
                  <a:pt x="569" y="1610"/>
                  <a:pt x="642" y="1597"/>
                  <a:pt x="680" y="1620"/>
                </a:cubicBezTo>
                <a:cubicBezTo>
                  <a:pt x="680" y="1920"/>
                  <a:pt x="680" y="1920"/>
                  <a:pt x="680" y="1920"/>
                </a:cubicBezTo>
                <a:cubicBezTo>
                  <a:pt x="707" y="1920"/>
                  <a:pt x="733" y="1920"/>
                  <a:pt x="760" y="1920"/>
                </a:cubicBezTo>
                <a:cubicBezTo>
                  <a:pt x="760" y="1619"/>
                  <a:pt x="760" y="1619"/>
                  <a:pt x="760" y="1619"/>
                </a:cubicBezTo>
                <a:cubicBezTo>
                  <a:pt x="798" y="1597"/>
                  <a:pt x="870" y="1610"/>
                  <a:pt x="942" y="1623"/>
                </a:cubicBezTo>
                <a:cubicBezTo>
                  <a:pt x="990" y="1632"/>
                  <a:pt x="1037" y="1640"/>
                  <a:pt x="1080" y="1640"/>
                </a:cubicBezTo>
                <a:cubicBezTo>
                  <a:pt x="1097" y="1640"/>
                  <a:pt x="1112" y="1629"/>
                  <a:pt x="1118" y="1612"/>
                </a:cubicBezTo>
                <a:cubicBezTo>
                  <a:pt x="1148" y="1523"/>
                  <a:pt x="1101" y="1420"/>
                  <a:pt x="1066" y="1342"/>
                </a:cubicBezTo>
                <a:cubicBezTo>
                  <a:pt x="1060" y="1328"/>
                  <a:pt x="1033" y="1253"/>
                  <a:pt x="1020" y="1245"/>
                </a:cubicBezTo>
                <a:cubicBezTo>
                  <a:pt x="994" y="1230"/>
                  <a:pt x="980" y="1208"/>
                  <a:pt x="972" y="1181"/>
                </a:cubicBezTo>
                <a:cubicBezTo>
                  <a:pt x="964" y="1155"/>
                  <a:pt x="962" y="1125"/>
                  <a:pt x="960" y="1096"/>
                </a:cubicBezTo>
                <a:cubicBezTo>
                  <a:pt x="1018" y="1032"/>
                  <a:pt x="1051" y="948"/>
                  <a:pt x="1074" y="867"/>
                </a:cubicBezTo>
                <a:cubicBezTo>
                  <a:pt x="1155" y="817"/>
                  <a:pt x="1184" y="718"/>
                  <a:pt x="1158" y="629"/>
                </a:cubicBezTo>
                <a:cubicBezTo>
                  <a:pt x="1152" y="606"/>
                  <a:pt x="1152" y="606"/>
                  <a:pt x="1152" y="606"/>
                </a:cubicBezTo>
                <a:cubicBezTo>
                  <a:pt x="1128" y="601"/>
                  <a:pt x="1128" y="601"/>
                  <a:pt x="1128" y="601"/>
                </a:cubicBezTo>
                <a:cubicBezTo>
                  <a:pt x="1030" y="581"/>
                  <a:pt x="1016" y="510"/>
                  <a:pt x="1005" y="450"/>
                </a:cubicBezTo>
                <a:cubicBezTo>
                  <a:pt x="987" y="353"/>
                  <a:pt x="979" y="345"/>
                  <a:pt x="897" y="304"/>
                </a:cubicBezTo>
                <a:cubicBezTo>
                  <a:pt x="868" y="391"/>
                  <a:pt x="782" y="560"/>
                  <a:pt x="680" y="560"/>
                </a:cubicBezTo>
                <a:cubicBezTo>
                  <a:pt x="614" y="560"/>
                  <a:pt x="548" y="561"/>
                  <a:pt x="482" y="560"/>
                </a:cubicBezTo>
                <a:cubicBezTo>
                  <a:pt x="389" y="558"/>
                  <a:pt x="369" y="571"/>
                  <a:pt x="287" y="612"/>
                </a:cubicBezTo>
                <a:cubicBezTo>
                  <a:pt x="282" y="629"/>
                  <a:pt x="282" y="629"/>
                  <a:pt x="282" y="629"/>
                </a:cubicBezTo>
                <a:cubicBezTo>
                  <a:pt x="256" y="718"/>
                  <a:pt x="286" y="817"/>
                  <a:pt x="366" y="867"/>
                </a:cubicBezTo>
                <a:cubicBezTo>
                  <a:pt x="389" y="948"/>
                  <a:pt x="422" y="1032"/>
                  <a:pt x="480" y="1096"/>
                </a:cubicBezTo>
                <a:cubicBezTo>
                  <a:pt x="479" y="1125"/>
                  <a:pt x="476" y="1155"/>
                  <a:pt x="468" y="1181"/>
                </a:cubicBezTo>
                <a:cubicBezTo>
                  <a:pt x="454" y="1226"/>
                  <a:pt x="402" y="1257"/>
                  <a:pt x="400" y="1276"/>
                </a:cubicBezTo>
                <a:cubicBezTo>
                  <a:pt x="397" y="1290"/>
                  <a:pt x="386" y="1314"/>
                  <a:pt x="373" y="1342"/>
                </a:cubicBezTo>
                <a:cubicBezTo>
                  <a:pt x="338" y="1420"/>
                  <a:pt x="292" y="1523"/>
                  <a:pt x="322" y="1612"/>
                </a:cubicBezTo>
                <a:cubicBezTo>
                  <a:pt x="327" y="1629"/>
                  <a:pt x="342" y="1640"/>
                  <a:pt x="359" y="1640"/>
                </a:cubicBezTo>
                <a:close/>
                <a:moveTo>
                  <a:pt x="574" y="1530"/>
                </a:moveTo>
                <a:cubicBezTo>
                  <a:pt x="520" y="1488"/>
                  <a:pt x="469" y="1448"/>
                  <a:pt x="436" y="1396"/>
                </a:cubicBezTo>
                <a:cubicBezTo>
                  <a:pt x="414" y="1448"/>
                  <a:pt x="389" y="1508"/>
                  <a:pt x="392" y="1558"/>
                </a:cubicBezTo>
                <a:cubicBezTo>
                  <a:pt x="421" y="1556"/>
                  <a:pt x="452" y="1550"/>
                  <a:pt x="483" y="1544"/>
                </a:cubicBezTo>
                <a:cubicBezTo>
                  <a:pt x="514" y="1539"/>
                  <a:pt x="544" y="1534"/>
                  <a:pt x="574" y="1530"/>
                </a:cubicBezTo>
                <a:close/>
                <a:moveTo>
                  <a:pt x="1003" y="1396"/>
                </a:moveTo>
                <a:cubicBezTo>
                  <a:pt x="970" y="1448"/>
                  <a:pt x="920" y="1488"/>
                  <a:pt x="865" y="1530"/>
                </a:cubicBezTo>
                <a:cubicBezTo>
                  <a:pt x="895" y="1534"/>
                  <a:pt x="926" y="1539"/>
                  <a:pt x="956" y="1544"/>
                </a:cubicBezTo>
                <a:cubicBezTo>
                  <a:pt x="988" y="1550"/>
                  <a:pt x="1018" y="1556"/>
                  <a:pt x="1048" y="1558"/>
                </a:cubicBezTo>
                <a:cubicBezTo>
                  <a:pt x="1050" y="1508"/>
                  <a:pt x="1026" y="1448"/>
                  <a:pt x="1003" y="1396"/>
                </a:cubicBezTo>
                <a:close/>
                <a:moveTo>
                  <a:pt x="1029" y="1252"/>
                </a:moveTo>
                <a:cubicBezTo>
                  <a:pt x="1066" y="1279"/>
                  <a:pt x="1108" y="1302"/>
                  <a:pt x="1149" y="1325"/>
                </a:cubicBezTo>
                <a:cubicBezTo>
                  <a:pt x="1295" y="1406"/>
                  <a:pt x="1440" y="1487"/>
                  <a:pt x="1440" y="1720"/>
                </a:cubicBezTo>
                <a:cubicBezTo>
                  <a:pt x="1440" y="1812"/>
                  <a:pt x="1350" y="1878"/>
                  <a:pt x="1225" y="1922"/>
                </a:cubicBezTo>
                <a:cubicBezTo>
                  <a:pt x="1074" y="1975"/>
                  <a:pt x="868" y="2000"/>
                  <a:pt x="720" y="2000"/>
                </a:cubicBezTo>
                <a:cubicBezTo>
                  <a:pt x="572" y="2000"/>
                  <a:pt x="366" y="1975"/>
                  <a:pt x="215" y="1922"/>
                </a:cubicBezTo>
                <a:cubicBezTo>
                  <a:pt x="90" y="1878"/>
                  <a:pt x="0" y="1812"/>
                  <a:pt x="0" y="1720"/>
                </a:cubicBezTo>
                <a:cubicBezTo>
                  <a:pt x="0" y="1487"/>
                  <a:pt x="145" y="1406"/>
                  <a:pt x="291" y="1325"/>
                </a:cubicBezTo>
                <a:cubicBezTo>
                  <a:pt x="332" y="1302"/>
                  <a:pt x="374" y="1279"/>
                  <a:pt x="411" y="1252"/>
                </a:cubicBezTo>
                <a:cubicBezTo>
                  <a:pt x="338" y="1236"/>
                  <a:pt x="279" y="1211"/>
                  <a:pt x="232" y="1177"/>
                </a:cubicBezTo>
                <a:cubicBezTo>
                  <a:pt x="125" y="1100"/>
                  <a:pt x="80" y="979"/>
                  <a:pt x="80" y="800"/>
                </a:cubicBezTo>
                <a:cubicBezTo>
                  <a:pt x="80" y="607"/>
                  <a:pt x="133" y="381"/>
                  <a:pt x="261" y="219"/>
                </a:cubicBezTo>
                <a:cubicBezTo>
                  <a:pt x="364" y="89"/>
                  <a:pt x="513" y="0"/>
                  <a:pt x="720" y="0"/>
                </a:cubicBezTo>
                <a:cubicBezTo>
                  <a:pt x="927" y="0"/>
                  <a:pt x="1076" y="89"/>
                  <a:pt x="1179" y="219"/>
                </a:cubicBezTo>
                <a:cubicBezTo>
                  <a:pt x="1307" y="381"/>
                  <a:pt x="1360" y="607"/>
                  <a:pt x="1360" y="800"/>
                </a:cubicBezTo>
                <a:cubicBezTo>
                  <a:pt x="1360" y="979"/>
                  <a:pt x="1315" y="1100"/>
                  <a:pt x="1208" y="1177"/>
                </a:cubicBezTo>
                <a:cubicBezTo>
                  <a:pt x="1161" y="1211"/>
                  <a:pt x="1102" y="1236"/>
                  <a:pt x="1029" y="1252"/>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8" name="Speech Bubble: Rectangle 17">
            <a:extLst>
              <a:ext uri="{FF2B5EF4-FFF2-40B4-BE49-F238E27FC236}">
                <a16:creationId xmlns:a16="http://schemas.microsoft.com/office/drawing/2014/main" id="{E038ED23-0DE3-4C12-92D2-0E3589933E75}"/>
              </a:ext>
            </a:extLst>
          </p:cNvPr>
          <p:cNvSpPr/>
          <p:nvPr/>
        </p:nvSpPr>
        <p:spPr>
          <a:xfrm>
            <a:off x="1074738" y="5393888"/>
            <a:ext cx="3388206" cy="576000"/>
          </a:xfrm>
          <a:prstGeom prst="wedgeRectCallout">
            <a:avLst>
              <a:gd name="adj1" fmla="val -33777"/>
              <a:gd name="adj2" fmla="val -9737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540000"/>
            <a:r>
              <a:rPr lang="cs-CZ" dirty="0"/>
              <a:t>Klienty </a:t>
            </a:r>
            <a:r>
              <a:rPr lang="cs-CZ" dirty="0" err="1"/>
              <a:t>Skylinku</a:t>
            </a:r>
            <a:r>
              <a:rPr lang="cs-CZ" dirty="0"/>
              <a:t> jsou častěji lidé ze segmentu </a:t>
            </a:r>
            <a:r>
              <a:rPr lang="cs-CZ" b="1" dirty="0"/>
              <a:t>Pohodlní konzumenti </a:t>
            </a:r>
            <a:r>
              <a:rPr lang="cs-CZ" dirty="0"/>
              <a:t>(38 %).</a:t>
            </a:r>
          </a:p>
        </p:txBody>
      </p:sp>
      <p:sp>
        <p:nvSpPr>
          <p:cNvPr id="22" name="Freeform 26">
            <a:extLst>
              <a:ext uri="{FF2B5EF4-FFF2-40B4-BE49-F238E27FC236}">
                <a16:creationId xmlns:a16="http://schemas.microsoft.com/office/drawing/2014/main" id="{8876281A-023D-432E-B3F0-DA3253DBC7C2}"/>
              </a:ext>
            </a:extLst>
          </p:cNvPr>
          <p:cNvSpPr>
            <a:spLocks noChangeAspect="1" noEditPoints="1"/>
          </p:cNvSpPr>
          <p:nvPr>
            <p:custDataLst>
              <p:tags r:id="rId3"/>
            </p:custDataLst>
          </p:nvPr>
        </p:nvSpPr>
        <p:spPr bwMode="auto">
          <a:xfrm>
            <a:off x="1165657" y="5447450"/>
            <a:ext cx="361139" cy="464229"/>
          </a:xfrm>
          <a:custGeom>
            <a:avLst/>
            <a:gdLst>
              <a:gd name="T0" fmla="*/ 1404 w 1680"/>
              <a:gd name="T1" fmla="*/ 514 h 2160"/>
              <a:gd name="T2" fmla="*/ 1422 w 1680"/>
              <a:gd name="T3" fmla="*/ 864 h 2160"/>
              <a:gd name="T4" fmla="*/ 1295 w 1680"/>
              <a:gd name="T5" fmla="*/ 1084 h 2160"/>
              <a:gd name="T6" fmla="*/ 1160 w 1680"/>
              <a:gd name="T7" fmla="*/ 1237 h 2160"/>
              <a:gd name="T8" fmla="*/ 1220 w 1680"/>
              <a:gd name="T9" fmla="*/ 1392 h 2160"/>
              <a:gd name="T10" fmla="*/ 1542 w 1680"/>
              <a:gd name="T11" fmla="*/ 1556 h 2160"/>
              <a:gd name="T12" fmla="*/ 1438 w 1680"/>
              <a:gd name="T13" fmla="*/ 2095 h 2160"/>
              <a:gd name="T14" fmla="*/ 242 w 1680"/>
              <a:gd name="T15" fmla="*/ 2095 h 2160"/>
              <a:gd name="T16" fmla="*/ 138 w 1680"/>
              <a:gd name="T17" fmla="*/ 1556 h 2160"/>
              <a:gd name="T18" fmla="*/ 459 w 1680"/>
              <a:gd name="T19" fmla="*/ 1392 h 2160"/>
              <a:gd name="T20" fmla="*/ 520 w 1680"/>
              <a:gd name="T21" fmla="*/ 1237 h 2160"/>
              <a:gd name="T22" fmla="*/ 384 w 1680"/>
              <a:gd name="T23" fmla="*/ 1098 h 2160"/>
              <a:gd name="T24" fmla="*/ 257 w 1680"/>
              <a:gd name="T25" fmla="*/ 898 h 2160"/>
              <a:gd name="T26" fmla="*/ 369 w 1680"/>
              <a:gd name="T27" fmla="*/ 386 h 2160"/>
              <a:gd name="T28" fmla="*/ 1295 w 1680"/>
              <a:gd name="T29" fmla="*/ 328 h 2160"/>
              <a:gd name="T30" fmla="*/ 1345 w 1680"/>
              <a:gd name="T31" fmla="*/ 844 h 2160"/>
              <a:gd name="T32" fmla="*/ 1329 w 1680"/>
              <a:gd name="T33" fmla="*/ 541 h 2160"/>
              <a:gd name="T34" fmla="*/ 1085 w 1680"/>
              <a:gd name="T35" fmla="*/ 278 h 2160"/>
              <a:gd name="T36" fmla="*/ 982 w 1680"/>
              <a:gd name="T37" fmla="*/ 326 h 2160"/>
              <a:gd name="T38" fmla="*/ 945 w 1680"/>
              <a:gd name="T39" fmla="*/ 522 h 2160"/>
              <a:gd name="T40" fmla="*/ 1176 w 1680"/>
              <a:gd name="T41" fmla="*/ 663 h 2160"/>
              <a:gd name="T42" fmla="*/ 1299 w 1680"/>
              <a:gd name="T43" fmla="*/ 962 h 2160"/>
              <a:gd name="T44" fmla="*/ 1140 w 1680"/>
              <a:gd name="T45" fmla="*/ 215 h 2160"/>
              <a:gd name="T46" fmla="*/ 506 w 1680"/>
              <a:gd name="T47" fmla="*/ 260 h 2160"/>
              <a:gd name="T48" fmla="*/ 830 w 1680"/>
              <a:gd name="T49" fmla="*/ 159 h 2160"/>
              <a:gd name="T50" fmla="*/ 500 w 1680"/>
              <a:gd name="T51" fmla="*/ 1467 h 2160"/>
              <a:gd name="T52" fmla="*/ 800 w 1680"/>
              <a:gd name="T53" fmla="*/ 1915 h 2160"/>
              <a:gd name="T54" fmla="*/ 880 w 1680"/>
              <a:gd name="T55" fmla="*/ 2080 h 2160"/>
              <a:gd name="T56" fmla="*/ 1039 w 1680"/>
              <a:gd name="T57" fmla="*/ 1796 h 2160"/>
              <a:gd name="T58" fmla="*/ 840 w 1680"/>
              <a:gd name="T59" fmla="*/ 1680 h 2160"/>
              <a:gd name="T60" fmla="*/ 376 w 1680"/>
              <a:gd name="T61" fmla="*/ 994 h 2160"/>
              <a:gd name="T62" fmla="*/ 517 w 1680"/>
              <a:gd name="T63" fmla="*/ 717 h 2160"/>
              <a:gd name="T64" fmla="*/ 838 w 1680"/>
              <a:gd name="T65" fmla="*/ 542 h 2160"/>
              <a:gd name="T66" fmla="*/ 902 w 1680"/>
              <a:gd name="T67" fmla="*/ 322 h 2160"/>
              <a:gd name="T68" fmla="*/ 819 w 1680"/>
              <a:gd name="T69" fmla="*/ 238 h 2160"/>
              <a:gd name="T70" fmla="*/ 320 w 1680"/>
              <a:gd name="T71" fmla="*/ 758 h 2160"/>
              <a:gd name="T72" fmla="*/ 376 w 1680"/>
              <a:gd name="T73" fmla="*/ 994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0" h="2160">
                <a:moveTo>
                  <a:pt x="1295" y="328"/>
                </a:moveTo>
                <a:cubicBezTo>
                  <a:pt x="1340" y="380"/>
                  <a:pt x="1380" y="448"/>
                  <a:pt x="1404" y="514"/>
                </a:cubicBezTo>
                <a:cubicBezTo>
                  <a:pt x="1427" y="578"/>
                  <a:pt x="1440" y="647"/>
                  <a:pt x="1440" y="718"/>
                </a:cubicBezTo>
                <a:cubicBezTo>
                  <a:pt x="1440" y="768"/>
                  <a:pt x="1434" y="817"/>
                  <a:pt x="1422" y="864"/>
                </a:cubicBezTo>
                <a:cubicBezTo>
                  <a:pt x="1410" y="911"/>
                  <a:pt x="1392" y="957"/>
                  <a:pt x="1370" y="1000"/>
                </a:cubicBezTo>
                <a:cubicBezTo>
                  <a:pt x="1364" y="1012"/>
                  <a:pt x="1336" y="1054"/>
                  <a:pt x="1295" y="1084"/>
                </a:cubicBezTo>
                <a:cubicBezTo>
                  <a:pt x="1276" y="1098"/>
                  <a:pt x="1254" y="1109"/>
                  <a:pt x="1230" y="1116"/>
                </a:cubicBezTo>
                <a:cubicBezTo>
                  <a:pt x="1209" y="1163"/>
                  <a:pt x="1186" y="1206"/>
                  <a:pt x="1160" y="1237"/>
                </a:cubicBezTo>
                <a:cubicBezTo>
                  <a:pt x="1161" y="1268"/>
                  <a:pt x="1164" y="1299"/>
                  <a:pt x="1172" y="1326"/>
                </a:cubicBezTo>
                <a:cubicBezTo>
                  <a:pt x="1180" y="1352"/>
                  <a:pt x="1193" y="1376"/>
                  <a:pt x="1220" y="1392"/>
                </a:cubicBezTo>
                <a:cubicBezTo>
                  <a:pt x="1262" y="1418"/>
                  <a:pt x="1308" y="1436"/>
                  <a:pt x="1354" y="1453"/>
                </a:cubicBezTo>
                <a:cubicBezTo>
                  <a:pt x="1423" y="1480"/>
                  <a:pt x="1491" y="1506"/>
                  <a:pt x="1542" y="1556"/>
                </a:cubicBezTo>
                <a:cubicBezTo>
                  <a:pt x="1632" y="1646"/>
                  <a:pt x="1680" y="1782"/>
                  <a:pt x="1680" y="1908"/>
                </a:cubicBezTo>
                <a:cubicBezTo>
                  <a:pt x="1680" y="1999"/>
                  <a:pt x="1578" y="2058"/>
                  <a:pt x="1438" y="2095"/>
                </a:cubicBezTo>
                <a:cubicBezTo>
                  <a:pt x="1252" y="2144"/>
                  <a:pt x="993" y="2160"/>
                  <a:pt x="840" y="2160"/>
                </a:cubicBezTo>
                <a:cubicBezTo>
                  <a:pt x="687" y="2160"/>
                  <a:pt x="428" y="2144"/>
                  <a:pt x="242" y="2095"/>
                </a:cubicBezTo>
                <a:cubicBezTo>
                  <a:pt x="102" y="2058"/>
                  <a:pt x="0" y="1999"/>
                  <a:pt x="0" y="1908"/>
                </a:cubicBezTo>
                <a:cubicBezTo>
                  <a:pt x="0" y="1782"/>
                  <a:pt x="48" y="1646"/>
                  <a:pt x="138" y="1556"/>
                </a:cubicBezTo>
                <a:cubicBezTo>
                  <a:pt x="189" y="1506"/>
                  <a:pt x="257" y="1480"/>
                  <a:pt x="326" y="1453"/>
                </a:cubicBezTo>
                <a:cubicBezTo>
                  <a:pt x="372" y="1436"/>
                  <a:pt x="418" y="1418"/>
                  <a:pt x="459" y="1392"/>
                </a:cubicBezTo>
                <a:cubicBezTo>
                  <a:pt x="485" y="1377"/>
                  <a:pt x="500" y="1353"/>
                  <a:pt x="508" y="1325"/>
                </a:cubicBezTo>
                <a:cubicBezTo>
                  <a:pt x="516" y="1298"/>
                  <a:pt x="519" y="1267"/>
                  <a:pt x="520" y="1237"/>
                </a:cubicBezTo>
                <a:cubicBezTo>
                  <a:pt x="495" y="1207"/>
                  <a:pt x="472" y="1165"/>
                  <a:pt x="452" y="1118"/>
                </a:cubicBezTo>
                <a:cubicBezTo>
                  <a:pt x="426" y="1115"/>
                  <a:pt x="403" y="1107"/>
                  <a:pt x="384" y="1098"/>
                </a:cubicBezTo>
                <a:cubicBezTo>
                  <a:pt x="340" y="1077"/>
                  <a:pt x="312" y="1044"/>
                  <a:pt x="305" y="1030"/>
                </a:cubicBezTo>
                <a:cubicBezTo>
                  <a:pt x="284" y="989"/>
                  <a:pt x="268" y="945"/>
                  <a:pt x="257" y="898"/>
                </a:cubicBezTo>
                <a:cubicBezTo>
                  <a:pt x="246" y="853"/>
                  <a:pt x="240" y="806"/>
                  <a:pt x="240" y="758"/>
                </a:cubicBezTo>
                <a:cubicBezTo>
                  <a:pt x="240" y="618"/>
                  <a:pt x="288" y="489"/>
                  <a:pt x="369" y="386"/>
                </a:cubicBezTo>
                <a:cubicBezTo>
                  <a:pt x="413" y="162"/>
                  <a:pt x="611" y="0"/>
                  <a:pt x="840" y="0"/>
                </a:cubicBezTo>
                <a:cubicBezTo>
                  <a:pt x="1047" y="0"/>
                  <a:pt x="1230" y="132"/>
                  <a:pt x="1295" y="328"/>
                </a:cubicBezTo>
                <a:close/>
                <a:moveTo>
                  <a:pt x="1299" y="962"/>
                </a:moveTo>
                <a:cubicBezTo>
                  <a:pt x="1319" y="926"/>
                  <a:pt x="1334" y="886"/>
                  <a:pt x="1345" y="844"/>
                </a:cubicBezTo>
                <a:cubicBezTo>
                  <a:pt x="1355" y="804"/>
                  <a:pt x="1360" y="762"/>
                  <a:pt x="1360" y="718"/>
                </a:cubicBezTo>
                <a:cubicBezTo>
                  <a:pt x="1360" y="656"/>
                  <a:pt x="1349" y="596"/>
                  <a:pt x="1329" y="541"/>
                </a:cubicBezTo>
                <a:cubicBezTo>
                  <a:pt x="1308" y="484"/>
                  <a:pt x="1278" y="431"/>
                  <a:pt x="1240" y="385"/>
                </a:cubicBezTo>
                <a:cubicBezTo>
                  <a:pt x="1202" y="340"/>
                  <a:pt x="1146" y="304"/>
                  <a:pt x="1085" y="278"/>
                </a:cubicBezTo>
                <a:cubicBezTo>
                  <a:pt x="1046" y="262"/>
                  <a:pt x="1004" y="250"/>
                  <a:pt x="963" y="243"/>
                </a:cubicBezTo>
                <a:cubicBezTo>
                  <a:pt x="977" y="268"/>
                  <a:pt x="983" y="297"/>
                  <a:pt x="982" y="326"/>
                </a:cubicBezTo>
                <a:cubicBezTo>
                  <a:pt x="980" y="378"/>
                  <a:pt x="974" y="428"/>
                  <a:pt x="962" y="473"/>
                </a:cubicBezTo>
                <a:cubicBezTo>
                  <a:pt x="957" y="490"/>
                  <a:pt x="952" y="506"/>
                  <a:pt x="945" y="522"/>
                </a:cubicBezTo>
                <a:cubicBezTo>
                  <a:pt x="969" y="538"/>
                  <a:pt x="996" y="551"/>
                  <a:pt x="1024" y="565"/>
                </a:cubicBezTo>
                <a:cubicBezTo>
                  <a:pt x="1078" y="591"/>
                  <a:pt x="1132" y="617"/>
                  <a:pt x="1176" y="663"/>
                </a:cubicBezTo>
                <a:cubicBezTo>
                  <a:pt x="1210" y="700"/>
                  <a:pt x="1235" y="746"/>
                  <a:pt x="1255" y="798"/>
                </a:cubicBezTo>
                <a:cubicBezTo>
                  <a:pt x="1274" y="848"/>
                  <a:pt x="1288" y="904"/>
                  <a:pt x="1299" y="962"/>
                </a:cubicBezTo>
                <a:close/>
                <a:moveTo>
                  <a:pt x="846" y="160"/>
                </a:moveTo>
                <a:cubicBezTo>
                  <a:pt x="928" y="144"/>
                  <a:pt x="1063" y="179"/>
                  <a:pt x="1140" y="215"/>
                </a:cubicBezTo>
                <a:cubicBezTo>
                  <a:pt x="1064" y="129"/>
                  <a:pt x="955" y="80"/>
                  <a:pt x="840" y="80"/>
                </a:cubicBezTo>
                <a:cubicBezTo>
                  <a:pt x="705" y="80"/>
                  <a:pt x="580" y="148"/>
                  <a:pt x="506" y="260"/>
                </a:cubicBezTo>
                <a:cubicBezTo>
                  <a:pt x="595" y="200"/>
                  <a:pt x="701" y="164"/>
                  <a:pt x="816" y="159"/>
                </a:cubicBezTo>
                <a:cubicBezTo>
                  <a:pt x="820" y="159"/>
                  <a:pt x="825" y="159"/>
                  <a:pt x="830" y="159"/>
                </a:cubicBezTo>
                <a:cubicBezTo>
                  <a:pt x="835" y="159"/>
                  <a:pt x="840" y="160"/>
                  <a:pt x="846" y="160"/>
                </a:cubicBezTo>
                <a:close/>
                <a:moveTo>
                  <a:pt x="500" y="1467"/>
                </a:moveTo>
                <a:cubicBezTo>
                  <a:pt x="532" y="1601"/>
                  <a:pt x="581" y="1715"/>
                  <a:pt x="641" y="1796"/>
                </a:cubicBezTo>
                <a:cubicBezTo>
                  <a:pt x="689" y="1860"/>
                  <a:pt x="743" y="1902"/>
                  <a:pt x="800" y="1915"/>
                </a:cubicBezTo>
                <a:cubicBezTo>
                  <a:pt x="800" y="2080"/>
                  <a:pt x="800" y="2080"/>
                  <a:pt x="800" y="2080"/>
                </a:cubicBezTo>
                <a:cubicBezTo>
                  <a:pt x="880" y="2080"/>
                  <a:pt x="880" y="2080"/>
                  <a:pt x="880" y="2080"/>
                </a:cubicBezTo>
                <a:cubicBezTo>
                  <a:pt x="880" y="1915"/>
                  <a:pt x="880" y="1915"/>
                  <a:pt x="880" y="1915"/>
                </a:cubicBezTo>
                <a:cubicBezTo>
                  <a:pt x="937" y="1902"/>
                  <a:pt x="991" y="1860"/>
                  <a:pt x="1039" y="1796"/>
                </a:cubicBezTo>
                <a:cubicBezTo>
                  <a:pt x="1099" y="1715"/>
                  <a:pt x="1148" y="1601"/>
                  <a:pt x="1180" y="1467"/>
                </a:cubicBezTo>
                <a:cubicBezTo>
                  <a:pt x="1121" y="1603"/>
                  <a:pt x="986" y="1680"/>
                  <a:pt x="840" y="1680"/>
                </a:cubicBezTo>
                <a:cubicBezTo>
                  <a:pt x="694" y="1680"/>
                  <a:pt x="559" y="1603"/>
                  <a:pt x="500" y="1467"/>
                </a:cubicBezTo>
                <a:close/>
                <a:moveTo>
                  <a:pt x="376" y="994"/>
                </a:moveTo>
                <a:cubicBezTo>
                  <a:pt x="390" y="940"/>
                  <a:pt x="406" y="889"/>
                  <a:pt x="427" y="842"/>
                </a:cubicBezTo>
                <a:cubicBezTo>
                  <a:pt x="450" y="794"/>
                  <a:pt x="479" y="751"/>
                  <a:pt x="517" y="717"/>
                </a:cubicBezTo>
                <a:cubicBezTo>
                  <a:pt x="567" y="674"/>
                  <a:pt x="629" y="648"/>
                  <a:pt x="690" y="624"/>
                </a:cubicBezTo>
                <a:cubicBezTo>
                  <a:pt x="748" y="600"/>
                  <a:pt x="804" y="577"/>
                  <a:pt x="838" y="542"/>
                </a:cubicBezTo>
                <a:cubicBezTo>
                  <a:pt x="860" y="519"/>
                  <a:pt x="875" y="488"/>
                  <a:pt x="885" y="452"/>
                </a:cubicBezTo>
                <a:cubicBezTo>
                  <a:pt x="895" y="413"/>
                  <a:pt x="900" y="369"/>
                  <a:pt x="902" y="322"/>
                </a:cubicBezTo>
                <a:cubicBezTo>
                  <a:pt x="903" y="300"/>
                  <a:pt x="895" y="278"/>
                  <a:pt x="879" y="262"/>
                </a:cubicBezTo>
                <a:cubicBezTo>
                  <a:pt x="863" y="246"/>
                  <a:pt x="842" y="238"/>
                  <a:pt x="819" y="238"/>
                </a:cubicBezTo>
                <a:cubicBezTo>
                  <a:pt x="680" y="244"/>
                  <a:pt x="555" y="304"/>
                  <a:pt x="465" y="398"/>
                </a:cubicBezTo>
                <a:cubicBezTo>
                  <a:pt x="375" y="492"/>
                  <a:pt x="320" y="618"/>
                  <a:pt x="320" y="758"/>
                </a:cubicBezTo>
                <a:cubicBezTo>
                  <a:pt x="320" y="800"/>
                  <a:pt x="325" y="841"/>
                  <a:pt x="334" y="880"/>
                </a:cubicBezTo>
                <a:cubicBezTo>
                  <a:pt x="344" y="920"/>
                  <a:pt x="358" y="958"/>
                  <a:pt x="376" y="9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333"/>
          </a:p>
        </p:txBody>
      </p:sp>
    </p:spTree>
    <p:extLst>
      <p:ext uri="{BB962C8B-B14F-4D97-AF65-F5344CB8AC3E}">
        <p14:creationId xmlns:p14="http://schemas.microsoft.com/office/powerpoint/2010/main" val="3297661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13">
            <a:extLst>
              <a:ext uri="{FF2B5EF4-FFF2-40B4-BE49-F238E27FC236}">
                <a16:creationId xmlns:a16="http://schemas.microsoft.com/office/drawing/2014/main" id="{526278B7-5FC9-4B2C-B35F-2EE0F85089BE}"/>
              </a:ext>
            </a:extLst>
          </p:cNvPr>
          <p:cNvGraphicFramePr>
            <a:graphicFrameLocks noGrp="1"/>
          </p:cNvGraphicFramePr>
          <p:nvPr>
            <p:ph idx="1"/>
            <p:extLst>
              <p:ext uri="{D42A27DB-BD31-4B8C-83A1-F6EECF244321}">
                <p14:modId xmlns:p14="http://schemas.microsoft.com/office/powerpoint/2010/main" val="406451322"/>
              </p:ext>
            </p:extLst>
          </p:nvPr>
        </p:nvGraphicFramePr>
        <p:xfrm>
          <a:off x="1681019" y="2245495"/>
          <a:ext cx="3384550" cy="38831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8" name="Content Placeholder 13">
            <a:extLst>
              <a:ext uri="{FF2B5EF4-FFF2-40B4-BE49-F238E27FC236}">
                <a16:creationId xmlns:a16="http://schemas.microsoft.com/office/drawing/2014/main" id="{CA2A2C1E-98D3-4CD5-B9FE-F3D4D9EF7CB4}"/>
              </a:ext>
            </a:extLst>
          </p:cNvPr>
          <p:cNvGraphicFramePr>
            <a:graphicFrameLocks/>
          </p:cNvGraphicFramePr>
          <p:nvPr>
            <p:extLst>
              <p:ext uri="{D42A27DB-BD31-4B8C-83A1-F6EECF244321}">
                <p14:modId xmlns:p14="http://schemas.microsoft.com/office/powerpoint/2010/main" val="2849675688"/>
              </p:ext>
            </p:extLst>
          </p:nvPr>
        </p:nvGraphicFramePr>
        <p:xfrm>
          <a:off x="5065569" y="2245495"/>
          <a:ext cx="3384550" cy="38831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Content Placeholder 13">
            <a:extLst>
              <a:ext uri="{FF2B5EF4-FFF2-40B4-BE49-F238E27FC236}">
                <a16:creationId xmlns:a16="http://schemas.microsoft.com/office/drawing/2014/main" id="{8CBCA144-96A0-449D-8231-ABDBB84CA2BB}"/>
              </a:ext>
            </a:extLst>
          </p:cNvPr>
          <p:cNvGraphicFramePr>
            <a:graphicFrameLocks/>
          </p:cNvGraphicFramePr>
          <p:nvPr>
            <p:extLst>
              <p:ext uri="{D42A27DB-BD31-4B8C-83A1-F6EECF244321}">
                <p14:modId xmlns:p14="http://schemas.microsoft.com/office/powerpoint/2010/main" val="2278167236"/>
              </p:ext>
            </p:extLst>
          </p:nvPr>
        </p:nvGraphicFramePr>
        <p:xfrm>
          <a:off x="8450119" y="2245495"/>
          <a:ext cx="3384550" cy="3883114"/>
        </p:xfrm>
        <a:graphic>
          <a:graphicData uri="http://schemas.openxmlformats.org/drawingml/2006/chart">
            <c:chart xmlns:c="http://schemas.openxmlformats.org/drawingml/2006/chart" xmlns:r="http://schemas.openxmlformats.org/officeDocument/2006/relationships" r:id="rId4"/>
          </a:graphicData>
        </a:graphic>
      </p:graphicFrame>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34</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Klientství</a:t>
            </a:r>
          </a:p>
        </p:txBody>
      </p:sp>
      <p:sp>
        <p:nvSpPr>
          <p:cNvPr id="6" name="Subtitle 5">
            <a:extLst>
              <a:ext uri="{FF2B5EF4-FFF2-40B4-BE49-F238E27FC236}">
                <a16:creationId xmlns:a16="http://schemas.microsoft.com/office/drawing/2014/main" id="{4CFF6C7D-6919-4938-927E-A701C646E9E9}"/>
              </a:ext>
            </a:extLst>
          </p:cNvPr>
          <p:cNvSpPr>
            <a:spLocks noGrp="1"/>
          </p:cNvSpPr>
          <p:nvPr>
            <p:ph type="subTitle" idx="13"/>
          </p:nvPr>
        </p:nvSpPr>
        <p:spPr/>
        <p:txBody>
          <a:bodyPr/>
          <a:lstStyle/>
          <a:p>
            <a:r>
              <a:rPr lang="cs-CZ" dirty="0"/>
              <a:t>Tříděné přes typ příjmu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B04. </a:t>
            </a:r>
            <a:r>
              <a:rPr lang="cs-CZ" dirty="0"/>
              <a:t>Která či které z těchto společností jsou poskytovatelem služeb placené televize ve Vaší domácnosti?</a:t>
            </a:r>
          </a:p>
          <a:p>
            <a:r>
              <a:rPr lang="cs-CZ" b="1" dirty="0"/>
              <a:t>V % | Báze: </a:t>
            </a:r>
            <a:r>
              <a:rPr lang="cs-CZ" dirty="0"/>
              <a:t>uživatelé daného typu příjmu; </a:t>
            </a:r>
            <a:r>
              <a:rPr lang="cs-CZ" b="1" dirty="0"/>
              <a:t>n=variabilní </a:t>
            </a:r>
            <a:r>
              <a:rPr lang="cs-CZ" dirty="0"/>
              <a:t>| </a:t>
            </a:r>
            <a:r>
              <a:rPr lang="cs-CZ" b="1" dirty="0"/>
              <a:t>Řazeno dle</a:t>
            </a:r>
            <a:r>
              <a:rPr lang="cs-CZ" dirty="0"/>
              <a:t>: frekvence v rámci typu příjmu</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9" y="1454713"/>
            <a:ext cx="10501566" cy="664947"/>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Trh s placenou TV je nadále do velké míry definován typem příjmu; v případě satelitní TV dominuje společnost Skylink, přičemž nezanedbatelný podíl má freeSAT a DIGI, u kabelové TV vede společnost UPC a u IPTV/OTT značka O2 TV. Zatímco u satelitního a kabelového typu příjmu nedošlo k významným změnám v podílech, u internetové TV se poměr sil významně přeskupil (viz dále).</a:t>
            </a:r>
          </a:p>
        </p:txBody>
      </p:sp>
      <p:cxnSp>
        <p:nvCxnSpPr>
          <p:cNvPr id="16" name="Straight Connector 15">
            <a:extLst>
              <a:ext uri="{FF2B5EF4-FFF2-40B4-BE49-F238E27FC236}">
                <a16:creationId xmlns:a16="http://schemas.microsoft.com/office/drawing/2014/main" id="{39BEC166-5063-425D-AC8E-EF10696AAC50}"/>
              </a:ext>
            </a:extLst>
          </p:cNvPr>
          <p:cNvCxnSpPr>
            <a:cxnSpLocks/>
          </p:cNvCxnSpPr>
          <p:nvPr/>
        </p:nvCxnSpPr>
        <p:spPr>
          <a:xfrm>
            <a:off x="5065569" y="2318096"/>
            <a:ext cx="0" cy="3520642"/>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837FDA2-03E2-4CDE-B310-CCD379C42D09}"/>
              </a:ext>
            </a:extLst>
          </p:cNvPr>
          <p:cNvCxnSpPr>
            <a:cxnSpLocks/>
          </p:cNvCxnSpPr>
          <p:nvPr/>
        </p:nvCxnSpPr>
        <p:spPr>
          <a:xfrm>
            <a:off x="8459906" y="2332777"/>
            <a:ext cx="0" cy="350596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0875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Content Placeholder 11">
            <a:extLst>
              <a:ext uri="{FF2B5EF4-FFF2-40B4-BE49-F238E27FC236}">
                <a16:creationId xmlns:a16="http://schemas.microsoft.com/office/drawing/2014/main" id="{0B1E09CE-0442-4DFD-B60C-2B8E4F5403FC}"/>
              </a:ext>
            </a:extLst>
          </p:cNvPr>
          <p:cNvGraphicFramePr>
            <a:graphicFrameLocks/>
          </p:cNvGraphicFramePr>
          <p:nvPr>
            <p:extLst>
              <p:ext uri="{D42A27DB-BD31-4B8C-83A1-F6EECF244321}">
                <p14:modId xmlns:p14="http://schemas.microsoft.com/office/powerpoint/2010/main" val="3112271211"/>
              </p:ext>
            </p:extLst>
          </p:nvPr>
        </p:nvGraphicFramePr>
        <p:xfrm>
          <a:off x="6454703" y="2709644"/>
          <a:ext cx="2236292" cy="1434518"/>
        </p:xfrm>
        <a:graphic>
          <a:graphicData uri="http://schemas.openxmlformats.org/drawingml/2006/chart">
            <c:chart xmlns:c="http://schemas.openxmlformats.org/drawingml/2006/chart" xmlns:r="http://schemas.openxmlformats.org/officeDocument/2006/relationships" r:id="rId2"/>
          </a:graphicData>
        </a:graphic>
      </p:graphicFrame>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35</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Klientství</a:t>
            </a:r>
          </a:p>
        </p:txBody>
      </p:sp>
      <p:sp>
        <p:nvSpPr>
          <p:cNvPr id="6" name="Subtitle 5">
            <a:extLst>
              <a:ext uri="{FF2B5EF4-FFF2-40B4-BE49-F238E27FC236}">
                <a16:creationId xmlns:a16="http://schemas.microsoft.com/office/drawing/2014/main" id="{4CFF6C7D-6919-4938-927E-A701C646E9E9}"/>
              </a:ext>
            </a:extLst>
          </p:cNvPr>
          <p:cNvSpPr>
            <a:spLocks noGrp="1"/>
          </p:cNvSpPr>
          <p:nvPr>
            <p:ph type="subTitle" idx="13"/>
          </p:nvPr>
        </p:nvSpPr>
        <p:spPr>
          <a:xfrm>
            <a:off x="1075061" y="964671"/>
            <a:ext cx="7910158" cy="490042"/>
          </a:xfrm>
        </p:spPr>
        <p:txBody>
          <a:bodyPr/>
          <a:lstStyle/>
          <a:p>
            <a:r>
              <a:rPr lang="cs-CZ" dirty="0"/>
              <a:t>Internetová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B04. </a:t>
            </a:r>
            <a:r>
              <a:rPr lang="cs-CZ" dirty="0"/>
              <a:t>Která či které z těchto společností jsou poskytovatelem služeb placené televize ve Vaší domácnosti?</a:t>
            </a:r>
          </a:p>
          <a:p>
            <a:r>
              <a:rPr lang="cs-CZ" b="1" dirty="0"/>
              <a:t>V % | Báze: </a:t>
            </a:r>
            <a:r>
              <a:rPr lang="cs-CZ" dirty="0"/>
              <a:t>uživatelé daného typu příjmu; </a:t>
            </a:r>
            <a:r>
              <a:rPr lang="cs-CZ" b="1" dirty="0"/>
              <a:t>n=202 </a:t>
            </a:r>
            <a:r>
              <a:rPr lang="cs-CZ" dirty="0"/>
              <a:t>| </a:t>
            </a:r>
            <a:r>
              <a:rPr lang="cs-CZ" b="1" dirty="0"/>
              <a:t>Řazeno dle</a:t>
            </a:r>
            <a:r>
              <a:rPr lang="cs-CZ" dirty="0"/>
              <a:t>: frekvence 2019</a:t>
            </a:r>
          </a:p>
        </p:txBody>
      </p:sp>
      <p:sp>
        <p:nvSpPr>
          <p:cNvPr id="19" name="Obdélník 9">
            <a:extLst>
              <a:ext uri="{FF2B5EF4-FFF2-40B4-BE49-F238E27FC236}">
                <a16:creationId xmlns:a16="http://schemas.microsoft.com/office/drawing/2014/main" id="{9A68478D-25D6-4FE4-B232-BDB972799E50}"/>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bdélník 15">
            <a:extLst>
              <a:ext uri="{FF2B5EF4-FFF2-40B4-BE49-F238E27FC236}">
                <a16:creationId xmlns:a16="http://schemas.microsoft.com/office/drawing/2014/main" id="{8B011B5C-7C6D-4C28-9B59-720652B724DB}"/>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ovéPole 16">
            <a:extLst>
              <a:ext uri="{FF2B5EF4-FFF2-40B4-BE49-F238E27FC236}">
                <a16:creationId xmlns:a16="http://schemas.microsoft.com/office/drawing/2014/main" id="{87259843-6235-41FD-BCBA-55C9D75508B8}"/>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358369"/>
            <a:ext cx="10759931" cy="761291"/>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V rámci internetové televize (IPTV/OTT) došlo k přeskupení sil. Svůj podíl zvýšila T-Mobile TV (možná díky svému intenzivně komunikovanému propojení služeb Magenta). Podíl naopak poklesl O2 TV. Z poměrně zanedbatelného podílu na již solidní 4 % postoupila také DIGI. Lze se domnívat, že T-Mobile a DIGI úspěšně zalovili v řadách těch, kteří nově pořizují internetovou televizi jako náhradu jiného typu příjmu. Značka DIGI nicméně v satelitním příjmu, kde byla historicky ukotvená, významně neztratila. </a:t>
            </a:r>
          </a:p>
        </p:txBody>
      </p:sp>
      <p:graphicFrame>
        <p:nvGraphicFramePr>
          <p:cNvPr id="18" name="Content Placeholder 11">
            <a:extLst>
              <a:ext uri="{FF2B5EF4-FFF2-40B4-BE49-F238E27FC236}">
                <a16:creationId xmlns:a16="http://schemas.microsoft.com/office/drawing/2014/main" id="{FEC40052-C200-4CBD-9381-CFCAEABB380F}"/>
              </a:ext>
            </a:extLst>
          </p:cNvPr>
          <p:cNvGraphicFramePr>
            <a:graphicFrameLocks noGrp="1"/>
          </p:cNvGraphicFramePr>
          <p:nvPr>
            <p:ph idx="1"/>
            <p:extLst>
              <p:ext uri="{D42A27DB-BD31-4B8C-83A1-F6EECF244321}">
                <p14:modId xmlns:p14="http://schemas.microsoft.com/office/powerpoint/2010/main" val="3553575648"/>
              </p:ext>
            </p:extLst>
          </p:nvPr>
        </p:nvGraphicFramePr>
        <p:xfrm>
          <a:off x="1074738" y="2516829"/>
          <a:ext cx="10111932" cy="2921495"/>
        </p:xfrm>
        <a:graphic>
          <a:graphicData uri="http://schemas.openxmlformats.org/drawingml/2006/chart">
            <c:chart xmlns:c="http://schemas.openxmlformats.org/drawingml/2006/chart" xmlns:r="http://schemas.openxmlformats.org/officeDocument/2006/relationships" r:id="rId3"/>
          </a:graphicData>
        </a:graphic>
      </p:graphicFrame>
      <p:pic>
        <p:nvPicPr>
          <p:cNvPr id="22" name="Picture 5">
            <a:extLst>
              <a:ext uri="{FF2B5EF4-FFF2-40B4-BE49-F238E27FC236}">
                <a16:creationId xmlns:a16="http://schemas.microsoft.com/office/drawing/2014/main" id="{D10952AD-9795-40B2-9CEE-2DA7C8D4C91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5122" y="5464314"/>
            <a:ext cx="351263" cy="345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9">
            <a:extLst>
              <a:ext uri="{FF2B5EF4-FFF2-40B4-BE49-F238E27FC236}">
                <a16:creationId xmlns:a16="http://schemas.microsoft.com/office/drawing/2014/main" id="{83072D2C-071C-42D8-9B4F-F787538F4D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66953" y="5446454"/>
            <a:ext cx="431663" cy="381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7">
            <a:extLst>
              <a:ext uri="{FF2B5EF4-FFF2-40B4-BE49-F238E27FC236}">
                <a16:creationId xmlns:a16="http://schemas.microsoft.com/office/drawing/2014/main" id="{A97571E6-0E48-4FCE-9EEA-465B140C14F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43826" y="5531985"/>
            <a:ext cx="681888" cy="210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Obrázek 7">
            <a:extLst>
              <a:ext uri="{FF2B5EF4-FFF2-40B4-BE49-F238E27FC236}">
                <a16:creationId xmlns:a16="http://schemas.microsoft.com/office/drawing/2014/main" id="{F0036E37-C6DB-418A-B43E-C5682A7AA6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36700" y="5531985"/>
            <a:ext cx="861667" cy="210031"/>
          </a:xfrm>
          <a:prstGeom prst="rect">
            <a:avLst/>
          </a:prstGeom>
        </p:spPr>
      </p:pic>
      <p:pic>
        <p:nvPicPr>
          <p:cNvPr id="27" name="Picture 8">
            <a:extLst>
              <a:ext uri="{FF2B5EF4-FFF2-40B4-BE49-F238E27FC236}">
                <a16:creationId xmlns:a16="http://schemas.microsoft.com/office/drawing/2014/main" id="{486E21E0-28AC-43A2-9695-4DB36A52CE3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87764" y="5493565"/>
            <a:ext cx="573742" cy="286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3">
            <a:extLst>
              <a:ext uri="{FF2B5EF4-FFF2-40B4-BE49-F238E27FC236}">
                <a16:creationId xmlns:a16="http://schemas.microsoft.com/office/drawing/2014/main" id="{A301BEB2-29BC-4BBE-9BE4-8493F5812B7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328751" y="5486237"/>
            <a:ext cx="485334" cy="301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13">
            <a:extLst>
              <a:ext uri="{FF2B5EF4-FFF2-40B4-BE49-F238E27FC236}">
                <a16:creationId xmlns:a16="http://schemas.microsoft.com/office/drawing/2014/main" id="{9A709F1D-D776-44A7-9092-26C1F0D2507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66740" y="5494213"/>
            <a:ext cx="1087669" cy="28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15">
            <a:extLst>
              <a:ext uri="{FF2B5EF4-FFF2-40B4-BE49-F238E27FC236}">
                <a16:creationId xmlns:a16="http://schemas.microsoft.com/office/drawing/2014/main" id="{77C9A6D8-9DA6-46C6-ACEC-16AC4B8538D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301909" y="5477164"/>
            <a:ext cx="637335" cy="31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11">
            <a:extLst>
              <a:ext uri="{FF2B5EF4-FFF2-40B4-BE49-F238E27FC236}">
                <a16:creationId xmlns:a16="http://schemas.microsoft.com/office/drawing/2014/main" id="{1C1F88B9-EE34-4E7A-BB24-DEF7F9E80B8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56338" y="5531985"/>
            <a:ext cx="811093" cy="210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14">
            <a:extLst>
              <a:ext uri="{FF2B5EF4-FFF2-40B4-BE49-F238E27FC236}">
                <a16:creationId xmlns:a16="http://schemas.microsoft.com/office/drawing/2014/main" id="{978458A2-7D88-49D1-91DA-C90BCA63181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239604" y="5555126"/>
            <a:ext cx="898917" cy="163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2899AD2F-1E4C-49E6-8A5F-DF654A9CB3AE}"/>
              </a:ext>
            </a:extLst>
          </p:cNvPr>
          <p:cNvSpPr/>
          <p:nvPr/>
        </p:nvSpPr>
        <p:spPr>
          <a:xfrm>
            <a:off x="6454703" y="2709644"/>
            <a:ext cx="2236291" cy="1434518"/>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37" name="TextBox 36">
            <a:extLst>
              <a:ext uri="{FF2B5EF4-FFF2-40B4-BE49-F238E27FC236}">
                <a16:creationId xmlns:a16="http://schemas.microsoft.com/office/drawing/2014/main" id="{0E284064-D099-481D-B759-3621034C406D}"/>
              </a:ext>
            </a:extLst>
          </p:cNvPr>
          <p:cNvSpPr txBox="1"/>
          <p:nvPr/>
        </p:nvSpPr>
        <p:spPr>
          <a:xfrm>
            <a:off x="6737358" y="2600888"/>
            <a:ext cx="1670980" cy="217512"/>
          </a:xfrm>
          <a:prstGeom prst="rect">
            <a:avLst/>
          </a:prstGeom>
          <a:solidFill>
            <a:schemeClr val="bg1"/>
          </a:solidFill>
        </p:spPr>
        <p:txBody>
          <a:bodyPr wrap="square" lIns="0" tIns="0" rIns="0" bIns="0" rtlCol="0">
            <a:noAutofit/>
          </a:bodyPr>
          <a:lstStyle/>
          <a:p>
            <a:pPr algn="ctr">
              <a:lnSpc>
                <a:spcPct val="125000"/>
              </a:lnSpc>
              <a:buClr>
                <a:schemeClr val="tx2"/>
              </a:buClr>
            </a:pPr>
            <a:r>
              <a:rPr lang="cs-CZ" sz="1000" dirty="0"/>
              <a:t>Podíl internetové televize</a:t>
            </a:r>
          </a:p>
        </p:txBody>
      </p:sp>
      <p:sp>
        <p:nvSpPr>
          <p:cNvPr id="39" name="Rectangle 38">
            <a:extLst>
              <a:ext uri="{FF2B5EF4-FFF2-40B4-BE49-F238E27FC236}">
                <a16:creationId xmlns:a16="http://schemas.microsoft.com/office/drawing/2014/main" id="{257F98C2-231E-4AF9-A1C5-58434DDBC8CD}"/>
              </a:ext>
            </a:extLst>
          </p:cNvPr>
          <p:cNvSpPr/>
          <p:nvPr/>
        </p:nvSpPr>
        <p:spPr>
          <a:xfrm>
            <a:off x="8880970" y="2709644"/>
            <a:ext cx="2236291" cy="1434518"/>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40" name="TextBox 39">
            <a:extLst>
              <a:ext uri="{FF2B5EF4-FFF2-40B4-BE49-F238E27FC236}">
                <a16:creationId xmlns:a16="http://schemas.microsoft.com/office/drawing/2014/main" id="{4CA7D39E-0DBB-4683-BF03-4E7A362E62E1}"/>
              </a:ext>
            </a:extLst>
          </p:cNvPr>
          <p:cNvSpPr txBox="1"/>
          <p:nvPr/>
        </p:nvSpPr>
        <p:spPr>
          <a:xfrm>
            <a:off x="9068499" y="2600888"/>
            <a:ext cx="1870745" cy="217512"/>
          </a:xfrm>
          <a:prstGeom prst="rect">
            <a:avLst/>
          </a:prstGeom>
          <a:solidFill>
            <a:schemeClr val="bg1"/>
          </a:solidFill>
        </p:spPr>
        <p:txBody>
          <a:bodyPr wrap="square" lIns="0" tIns="0" rIns="0" bIns="0" rtlCol="0">
            <a:noAutofit/>
          </a:bodyPr>
          <a:lstStyle/>
          <a:p>
            <a:pPr algn="ctr">
              <a:lnSpc>
                <a:spcPct val="125000"/>
              </a:lnSpc>
              <a:buClr>
                <a:schemeClr val="tx2"/>
              </a:buClr>
            </a:pPr>
            <a:r>
              <a:rPr lang="cs-CZ" sz="1000" dirty="0"/>
              <a:t>Podíl DIGI v satelitním příjmu</a:t>
            </a:r>
          </a:p>
        </p:txBody>
      </p:sp>
      <p:graphicFrame>
        <p:nvGraphicFramePr>
          <p:cNvPr id="41" name="Content Placeholder 11">
            <a:extLst>
              <a:ext uri="{FF2B5EF4-FFF2-40B4-BE49-F238E27FC236}">
                <a16:creationId xmlns:a16="http://schemas.microsoft.com/office/drawing/2014/main" id="{D4D88156-C03D-42F1-A68E-2CE6DBC5AFEB}"/>
              </a:ext>
            </a:extLst>
          </p:cNvPr>
          <p:cNvGraphicFramePr>
            <a:graphicFrameLocks/>
          </p:cNvGraphicFramePr>
          <p:nvPr>
            <p:extLst>
              <p:ext uri="{D42A27DB-BD31-4B8C-83A1-F6EECF244321}">
                <p14:modId xmlns:p14="http://schemas.microsoft.com/office/powerpoint/2010/main" val="1220245627"/>
              </p:ext>
            </p:extLst>
          </p:nvPr>
        </p:nvGraphicFramePr>
        <p:xfrm>
          <a:off x="8880970" y="2709644"/>
          <a:ext cx="2236292" cy="1434518"/>
        </p:xfrm>
        <a:graphic>
          <a:graphicData uri="http://schemas.openxmlformats.org/drawingml/2006/chart">
            <c:chart xmlns:c="http://schemas.openxmlformats.org/drawingml/2006/chart" xmlns:r="http://schemas.openxmlformats.org/officeDocument/2006/relationships" r:id="rId14"/>
          </a:graphicData>
        </a:graphic>
      </p:graphicFrame>
      <p:sp>
        <p:nvSpPr>
          <p:cNvPr id="42" name="Speech Bubble: Rectangle 41">
            <a:extLst>
              <a:ext uri="{FF2B5EF4-FFF2-40B4-BE49-F238E27FC236}">
                <a16:creationId xmlns:a16="http://schemas.microsoft.com/office/drawing/2014/main" id="{1C27A64E-4643-47AA-8864-F2C12AC04671}"/>
              </a:ext>
            </a:extLst>
          </p:cNvPr>
          <p:cNvSpPr/>
          <p:nvPr/>
        </p:nvSpPr>
        <p:spPr>
          <a:xfrm>
            <a:off x="2199529" y="2591001"/>
            <a:ext cx="761977" cy="1219628"/>
          </a:xfrm>
          <a:prstGeom prst="wedgeRectCallout">
            <a:avLst>
              <a:gd name="adj1" fmla="val 33010"/>
              <a:gd name="adj2" fmla="val 7123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endParaRPr lang="cs-CZ" dirty="0"/>
          </a:p>
        </p:txBody>
      </p:sp>
      <p:pic>
        <p:nvPicPr>
          <p:cNvPr id="11" name="Picture 10">
            <a:extLst>
              <a:ext uri="{FF2B5EF4-FFF2-40B4-BE49-F238E27FC236}">
                <a16:creationId xmlns:a16="http://schemas.microsoft.com/office/drawing/2014/main" id="{66BE7A4F-475A-4554-A012-71BB605E812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05063" y="2588136"/>
            <a:ext cx="950908" cy="1185102"/>
          </a:xfrm>
          <a:prstGeom prst="rect">
            <a:avLst/>
          </a:prstGeom>
        </p:spPr>
      </p:pic>
    </p:spTree>
    <p:extLst>
      <p:ext uri="{BB962C8B-B14F-4D97-AF65-F5344CB8AC3E}">
        <p14:creationId xmlns:p14="http://schemas.microsoft.com/office/powerpoint/2010/main" val="2881884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C843B48F-0549-4B80-8A38-D19F1A7FEE05}"/>
              </a:ext>
            </a:extLst>
          </p:cNvPr>
          <p:cNvSpPr>
            <a:spLocks noGrp="1"/>
          </p:cNvSpPr>
          <p:nvPr>
            <p:ph type="dt" sz="half" idx="14"/>
          </p:nvPr>
        </p:nvSpPr>
        <p:spPr/>
        <p:txBody>
          <a:bodyPr/>
          <a:lstStyle/>
          <a:p>
            <a:r>
              <a:rPr lang="cs-CZ"/>
              <a:t>18. 11. 2019</a:t>
            </a:r>
            <a:endParaRPr lang="en-US"/>
          </a:p>
        </p:txBody>
      </p:sp>
      <p:sp>
        <p:nvSpPr>
          <p:cNvPr id="4" name="Zástupný symbol pro zápatí 3">
            <a:extLst>
              <a:ext uri="{FF2B5EF4-FFF2-40B4-BE49-F238E27FC236}">
                <a16:creationId xmlns:a16="http://schemas.microsoft.com/office/drawing/2014/main" id="{008FC066-2B1B-404A-A432-EC4FB3372C9D}"/>
              </a:ext>
            </a:extLst>
          </p:cNvPr>
          <p:cNvSpPr>
            <a:spLocks noGrp="1"/>
          </p:cNvSpPr>
          <p:nvPr>
            <p:ph type="ftr" sz="quarter" idx="15"/>
          </p:nvPr>
        </p:nvSpPr>
        <p:spPr/>
        <p:txBody>
          <a:bodyPr/>
          <a:lstStyle/>
          <a:p>
            <a:r>
              <a:rPr lang="pt-BR"/>
              <a:t>U&amp;A: Výzkum trhu placené TV v ČR 2019</a:t>
            </a:r>
            <a:endParaRPr lang="en-US" dirty="0"/>
          </a:p>
        </p:txBody>
      </p:sp>
      <p:sp>
        <p:nvSpPr>
          <p:cNvPr id="5" name="Zástupný symbol pro číslo snímku 4">
            <a:extLst>
              <a:ext uri="{FF2B5EF4-FFF2-40B4-BE49-F238E27FC236}">
                <a16:creationId xmlns:a16="http://schemas.microsoft.com/office/drawing/2014/main" id="{F24830BD-F4F0-415D-977A-A1165EDEC4AC}"/>
              </a:ext>
            </a:extLst>
          </p:cNvPr>
          <p:cNvSpPr>
            <a:spLocks noGrp="1"/>
          </p:cNvSpPr>
          <p:nvPr>
            <p:ph type="sldNum" sz="quarter" idx="16"/>
          </p:nvPr>
        </p:nvSpPr>
        <p:spPr/>
        <p:txBody>
          <a:bodyPr/>
          <a:lstStyle/>
          <a:p>
            <a:fld id="{5F3E29E4-0979-4FCA-B4C5-5FC6044C982A}" type="slidenum">
              <a:rPr lang="en-US" smtClean="0"/>
              <a:pPr/>
              <a:t>36</a:t>
            </a:fld>
            <a:endParaRPr lang="en-US"/>
          </a:p>
        </p:txBody>
      </p:sp>
      <p:sp>
        <p:nvSpPr>
          <p:cNvPr id="6" name="Nadpis 5">
            <a:extLst>
              <a:ext uri="{FF2B5EF4-FFF2-40B4-BE49-F238E27FC236}">
                <a16:creationId xmlns:a16="http://schemas.microsoft.com/office/drawing/2014/main" id="{6AB407AA-2079-4837-B092-BD5E647B066F}"/>
              </a:ext>
            </a:extLst>
          </p:cNvPr>
          <p:cNvSpPr>
            <a:spLocks noGrp="1"/>
          </p:cNvSpPr>
          <p:nvPr>
            <p:ph type="title"/>
          </p:nvPr>
        </p:nvSpPr>
        <p:spPr>
          <a:xfrm>
            <a:off x="8422547" y="2927758"/>
            <a:ext cx="3397977" cy="2084510"/>
          </a:xfrm>
        </p:spPr>
        <p:txBody>
          <a:bodyPr/>
          <a:lstStyle/>
          <a:p>
            <a:r>
              <a:rPr lang="cs-CZ" dirty="0"/>
              <a:t>Parametry odebíraných služeb</a:t>
            </a:r>
            <a:endParaRPr lang="en-GB" dirty="0"/>
          </a:p>
        </p:txBody>
      </p:sp>
      <p:pic>
        <p:nvPicPr>
          <p:cNvPr id="14" name="Picture Placeholder 13">
            <a:extLst>
              <a:ext uri="{FF2B5EF4-FFF2-40B4-BE49-F238E27FC236}">
                <a16:creationId xmlns:a16="http://schemas.microsoft.com/office/drawing/2014/main" id="{0B53B2E6-65A0-477C-98B0-9487F37C49CE}"/>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122" r="7122"/>
          <a:stretch>
            <a:fillRect/>
          </a:stretch>
        </p:blipFill>
        <p:spPr/>
      </p:pic>
    </p:spTree>
    <p:extLst>
      <p:ext uri="{BB962C8B-B14F-4D97-AF65-F5344CB8AC3E}">
        <p14:creationId xmlns:p14="http://schemas.microsoft.com/office/powerpoint/2010/main" val="389544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Internet od poskytovatele a průměrná měsíční platba (za TV)</a:t>
            </a:r>
          </a:p>
        </p:txBody>
      </p:sp>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37</a:t>
            </a:fld>
            <a:endParaRPr lang="en-US"/>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B04. </a:t>
            </a:r>
            <a:r>
              <a:rPr lang="cs-CZ" dirty="0"/>
              <a:t>Která či které z těchto společností jsou poskytovatelem služeb placené televize ve Vaší domácnosti?</a:t>
            </a:r>
          </a:p>
          <a:p>
            <a:r>
              <a:rPr lang="cs-CZ" b="1" dirty="0"/>
              <a:t>V % | Báze: </a:t>
            </a:r>
            <a:r>
              <a:rPr lang="cs-CZ" dirty="0"/>
              <a:t>uživatelé daného typu příjmu; </a:t>
            </a:r>
            <a:r>
              <a:rPr lang="cs-CZ" b="1" dirty="0"/>
              <a:t>n=variabilní </a:t>
            </a:r>
            <a:r>
              <a:rPr lang="cs-CZ" dirty="0"/>
              <a:t>| </a:t>
            </a:r>
            <a:r>
              <a:rPr lang="cs-CZ" b="1" dirty="0"/>
              <a:t>Řazeno dle</a:t>
            </a:r>
            <a:r>
              <a:rPr lang="cs-CZ" dirty="0"/>
              <a:t>: frekvence 2019</a:t>
            </a:r>
          </a:p>
        </p:txBody>
      </p:sp>
      <p:sp>
        <p:nvSpPr>
          <p:cNvPr id="19" name="Obdélník 9">
            <a:extLst>
              <a:ext uri="{FF2B5EF4-FFF2-40B4-BE49-F238E27FC236}">
                <a16:creationId xmlns:a16="http://schemas.microsoft.com/office/drawing/2014/main" id="{9A68478D-25D6-4FE4-B232-BDB972799E50}"/>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bdélník 15">
            <a:extLst>
              <a:ext uri="{FF2B5EF4-FFF2-40B4-BE49-F238E27FC236}">
                <a16:creationId xmlns:a16="http://schemas.microsoft.com/office/drawing/2014/main" id="{8B011B5C-7C6D-4C28-9B59-720652B724DB}"/>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ovéPole 16">
            <a:extLst>
              <a:ext uri="{FF2B5EF4-FFF2-40B4-BE49-F238E27FC236}">
                <a16:creationId xmlns:a16="http://schemas.microsoft.com/office/drawing/2014/main" id="{87259843-6235-41FD-BCBA-55C9D75508B8}"/>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9" y="1502332"/>
            <a:ext cx="10661460" cy="617328"/>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Uživatelé kabelové i internetové televize ve třech čtvrtinách případů využívají od svého poskytovatele televize i internet. To v případě satelitního příjmu není nasnadě, přesto i zde někteří zákazníci služby kombinují. Uživatelé satelitní TV v průměru platí za svou službu necelých 300 Kč, u internetové je to přibližně 350 Kč (zde došlo k poklesu ceny) a u kabelové 400 Kč. Počet kanálů se mezi typy příjmu již významně neliší.</a:t>
            </a:r>
          </a:p>
        </p:txBody>
      </p:sp>
      <p:graphicFrame>
        <p:nvGraphicFramePr>
          <p:cNvPr id="47" name="Content Placeholder 13">
            <a:extLst>
              <a:ext uri="{FF2B5EF4-FFF2-40B4-BE49-F238E27FC236}">
                <a16:creationId xmlns:a16="http://schemas.microsoft.com/office/drawing/2014/main" id="{E5875C8E-24C8-44F1-91E8-F11AE04E0660}"/>
              </a:ext>
            </a:extLst>
          </p:cNvPr>
          <p:cNvGraphicFramePr>
            <a:graphicFrameLocks noGrp="1"/>
          </p:cNvGraphicFramePr>
          <p:nvPr>
            <p:ph idx="1"/>
            <p:extLst>
              <p:ext uri="{D42A27DB-BD31-4B8C-83A1-F6EECF244321}">
                <p14:modId xmlns:p14="http://schemas.microsoft.com/office/powerpoint/2010/main" val="3650191967"/>
              </p:ext>
            </p:extLst>
          </p:nvPr>
        </p:nvGraphicFramePr>
        <p:xfrm>
          <a:off x="1681019" y="2245495"/>
          <a:ext cx="3384550" cy="38831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8" name="Content Placeholder 13">
            <a:extLst>
              <a:ext uri="{FF2B5EF4-FFF2-40B4-BE49-F238E27FC236}">
                <a16:creationId xmlns:a16="http://schemas.microsoft.com/office/drawing/2014/main" id="{D66DE943-BEA1-411C-9EB9-69792C5ED9C6}"/>
              </a:ext>
            </a:extLst>
          </p:cNvPr>
          <p:cNvGraphicFramePr>
            <a:graphicFrameLocks/>
          </p:cNvGraphicFramePr>
          <p:nvPr>
            <p:extLst>
              <p:ext uri="{D42A27DB-BD31-4B8C-83A1-F6EECF244321}">
                <p14:modId xmlns:p14="http://schemas.microsoft.com/office/powerpoint/2010/main" val="2141140187"/>
              </p:ext>
            </p:extLst>
          </p:nvPr>
        </p:nvGraphicFramePr>
        <p:xfrm>
          <a:off x="5065569" y="2245495"/>
          <a:ext cx="3384550" cy="38831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9" name="Content Placeholder 13">
            <a:extLst>
              <a:ext uri="{FF2B5EF4-FFF2-40B4-BE49-F238E27FC236}">
                <a16:creationId xmlns:a16="http://schemas.microsoft.com/office/drawing/2014/main" id="{3B00AFBD-3A7A-4FC6-9E9A-5F00E01390C0}"/>
              </a:ext>
            </a:extLst>
          </p:cNvPr>
          <p:cNvGraphicFramePr>
            <a:graphicFrameLocks/>
          </p:cNvGraphicFramePr>
          <p:nvPr>
            <p:extLst>
              <p:ext uri="{D42A27DB-BD31-4B8C-83A1-F6EECF244321}">
                <p14:modId xmlns:p14="http://schemas.microsoft.com/office/powerpoint/2010/main" val="895443634"/>
              </p:ext>
            </p:extLst>
          </p:nvPr>
        </p:nvGraphicFramePr>
        <p:xfrm>
          <a:off x="8450119" y="2245495"/>
          <a:ext cx="3384550" cy="3883114"/>
        </p:xfrm>
        <a:graphic>
          <a:graphicData uri="http://schemas.openxmlformats.org/drawingml/2006/chart">
            <c:chart xmlns:c="http://schemas.openxmlformats.org/drawingml/2006/chart" xmlns:r="http://schemas.openxmlformats.org/officeDocument/2006/relationships" r:id="rId4"/>
          </a:graphicData>
        </a:graphic>
      </p:graphicFrame>
      <p:cxnSp>
        <p:nvCxnSpPr>
          <p:cNvPr id="51" name="Straight Connector 50">
            <a:extLst>
              <a:ext uri="{FF2B5EF4-FFF2-40B4-BE49-F238E27FC236}">
                <a16:creationId xmlns:a16="http://schemas.microsoft.com/office/drawing/2014/main" id="{8CA1BF48-6181-49B1-811A-59B8FFCD506F}"/>
              </a:ext>
            </a:extLst>
          </p:cNvPr>
          <p:cNvCxnSpPr>
            <a:cxnSpLocks/>
          </p:cNvCxnSpPr>
          <p:nvPr/>
        </p:nvCxnSpPr>
        <p:spPr>
          <a:xfrm>
            <a:off x="5065569" y="2318096"/>
            <a:ext cx="0" cy="2656576"/>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01F4734-590A-47FB-BC95-25F089F661EB}"/>
              </a:ext>
            </a:extLst>
          </p:cNvPr>
          <p:cNvCxnSpPr>
            <a:cxnSpLocks/>
          </p:cNvCxnSpPr>
          <p:nvPr/>
        </p:nvCxnSpPr>
        <p:spPr>
          <a:xfrm>
            <a:off x="8459906" y="2332777"/>
            <a:ext cx="0" cy="2633506"/>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58" name="Table 57">
            <a:extLst>
              <a:ext uri="{FF2B5EF4-FFF2-40B4-BE49-F238E27FC236}">
                <a16:creationId xmlns:a16="http://schemas.microsoft.com/office/drawing/2014/main" id="{82D8B77A-8DBC-4DA4-BC7E-8246B6D3F60C}"/>
              </a:ext>
            </a:extLst>
          </p:cNvPr>
          <p:cNvGraphicFramePr>
            <a:graphicFrameLocks noGrp="1"/>
          </p:cNvGraphicFramePr>
          <p:nvPr>
            <p:extLst>
              <p:ext uri="{D42A27DB-BD31-4B8C-83A1-F6EECF244321}">
                <p14:modId xmlns:p14="http://schemas.microsoft.com/office/powerpoint/2010/main" val="1751828636"/>
              </p:ext>
            </p:extLst>
          </p:nvPr>
        </p:nvGraphicFramePr>
        <p:xfrm>
          <a:off x="511736" y="5159011"/>
          <a:ext cx="11331438" cy="853440"/>
        </p:xfrm>
        <a:graphic>
          <a:graphicData uri="http://schemas.openxmlformats.org/drawingml/2006/table">
            <a:tbl>
              <a:tblPr firstRow="1" bandRow="1">
                <a:tableStyleId>{C115FB49-3FBE-41CF-8DFC-A938FE5134F0}</a:tableStyleId>
              </a:tblPr>
              <a:tblGrid>
                <a:gridCol w="1188000">
                  <a:extLst>
                    <a:ext uri="{9D8B030D-6E8A-4147-A177-3AD203B41FA5}">
                      <a16:colId xmlns:a16="http://schemas.microsoft.com/office/drawing/2014/main" val="193858422"/>
                    </a:ext>
                  </a:extLst>
                </a:gridCol>
                <a:gridCol w="1388591">
                  <a:extLst>
                    <a:ext uri="{9D8B030D-6E8A-4147-A177-3AD203B41FA5}">
                      <a16:colId xmlns:a16="http://schemas.microsoft.com/office/drawing/2014/main" val="3744758464"/>
                    </a:ext>
                  </a:extLst>
                </a:gridCol>
                <a:gridCol w="603964">
                  <a:extLst>
                    <a:ext uri="{9D8B030D-6E8A-4147-A177-3AD203B41FA5}">
                      <a16:colId xmlns:a16="http://schemas.microsoft.com/office/drawing/2014/main" val="4214649668"/>
                    </a:ext>
                  </a:extLst>
                </a:gridCol>
                <a:gridCol w="1388591">
                  <a:extLst>
                    <a:ext uri="{9D8B030D-6E8A-4147-A177-3AD203B41FA5}">
                      <a16:colId xmlns:a16="http://schemas.microsoft.com/office/drawing/2014/main" val="1080582950"/>
                    </a:ext>
                  </a:extLst>
                </a:gridCol>
                <a:gridCol w="1388591">
                  <a:extLst>
                    <a:ext uri="{9D8B030D-6E8A-4147-A177-3AD203B41FA5}">
                      <a16:colId xmlns:a16="http://schemas.microsoft.com/office/drawing/2014/main" val="101898704"/>
                    </a:ext>
                  </a:extLst>
                </a:gridCol>
                <a:gridCol w="603964">
                  <a:extLst>
                    <a:ext uri="{9D8B030D-6E8A-4147-A177-3AD203B41FA5}">
                      <a16:colId xmlns:a16="http://schemas.microsoft.com/office/drawing/2014/main" val="2384330194"/>
                    </a:ext>
                  </a:extLst>
                </a:gridCol>
                <a:gridCol w="1388591">
                  <a:extLst>
                    <a:ext uri="{9D8B030D-6E8A-4147-A177-3AD203B41FA5}">
                      <a16:colId xmlns:a16="http://schemas.microsoft.com/office/drawing/2014/main" val="2693717264"/>
                    </a:ext>
                  </a:extLst>
                </a:gridCol>
                <a:gridCol w="1388591">
                  <a:extLst>
                    <a:ext uri="{9D8B030D-6E8A-4147-A177-3AD203B41FA5}">
                      <a16:colId xmlns:a16="http://schemas.microsoft.com/office/drawing/2014/main" val="3892694558"/>
                    </a:ext>
                  </a:extLst>
                </a:gridCol>
                <a:gridCol w="603964">
                  <a:extLst>
                    <a:ext uri="{9D8B030D-6E8A-4147-A177-3AD203B41FA5}">
                      <a16:colId xmlns:a16="http://schemas.microsoft.com/office/drawing/2014/main" val="1102044149"/>
                    </a:ext>
                  </a:extLst>
                </a:gridCol>
                <a:gridCol w="1388591">
                  <a:extLst>
                    <a:ext uri="{9D8B030D-6E8A-4147-A177-3AD203B41FA5}">
                      <a16:colId xmlns:a16="http://schemas.microsoft.com/office/drawing/2014/main" val="2383332952"/>
                    </a:ext>
                  </a:extLst>
                </a:gridCol>
              </a:tblGrid>
              <a:tr h="2185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dirty="0">
                          <a:ln>
                            <a:noFill/>
                          </a:ln>
                          <a:solidFill>
                            <a:srgbClr val="414549">
                              <a:lumMod val="75000"/>
                              <a:lumOff val="25000"/>
                            </a:srgbClr>
                          </a:solidFill>
                          <a:effectLst/>
                          <a:uLnTx/>
                          <a:uFillTx/>
                          <a:latin typeface="Lato"/>
                          <a:ea typeface="+mn-ea"/>
                          <a:cs typeface="+mn-cs"/>
                        </a:rPr>
                        <a:t>Rok</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dirty="0">
                          <a:ln>
                            <a:noFill/>
                          </a:ln>
                          <a:solidFill>
                            <a:srgbClr val="414549">
                              <a:lumMod val="75000"/>
                              <a:lumOff val="25000"/>
                            </a:srgbClr>
                          </a:solidFill>
                          <a:effectLst/>
                          <a:uLnTx/>
                          <a:uFillTx/>
                          <a:latin typeface="Lato"/>
                          <a:ea typeface="+mn-ea"/>
                          <a:cs typeface="+mn-cs"/>
                        </a:rPr>
                        <a:t>2017</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14549">
                              <a:lumMod val="75000"/>
                              <a:lumOff val="25000"/>
                            </a:srgbClr>
                          </a:solidFill>
                          <a:effectLst/>
                          <a:uLnTx/>
                          <a:uFillTx/>
                          <a:latin typeface="Lato"/>
                          <a:ea typeface="+mn-ea"/>
                          <a:cs typeface="+mn-cs"/>
                        </a:rPr>
                        <a:t>&gt;&gt;&gt;</a:t>
                      </a:r>
                      <a:endParaRPr kumimoji="0" lang="cs-CZ" sz="1000" b="0" i="0" u="none" strike="noStrike" kern="1200" cap="none" spc="0" normalizeH="0" baseline="0" noProof="0" dirty="0">
                        <a:ln>
                          <a:noFill/>
                        </a:ln>
                        <a:solidFill>
                          <a:srgbClr val="414549">
                            <a:lumMod val="75000"/>
                            <a:lumOff val="25000"/>
                          </a:srgbClr>
                        </a:solidFill>
                        <a:effectLst/>
                        <a:uLnTx/>
                        <a:uFillTx/>
                        <a:latin typeface="Lato"/>
                        <a:ea typeface="+mn-ea"/>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dirty="0">
                          <a:ln>
                            <a:noFill/>
                          </a:ln>
                          <a:solidFill>
                            <a:srgbClr val="414549">
                              <a:lumMod val="75000"/>
                              <a:lumOff val="25000"/>
                            </a:srgbClr>
                          </a:solidFill>
                          <a:effectLst/>
                          <a:uLnTx/>
                          <a:uFillTx/>
                          <a:latin typeface="Lato"/>
                          <a:ea typeface="+mn-ea"/>
                          <a:cs typeface="+mn-cs"/>
                        </a:rPr>
                        <a:t>2019</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dirty="0">
                          <a:ln>
                            <a:noFill/>
                          </a:ln>
                          <a:solidFill>
                            <a:srgbClr val="414549">
                              <a:lumMod val="75000"/>
                              <a:lumOff val="25000"/>
                            </a:srgbClr>
                          </a:solidFill>
                          <a:effectLst/>
                          <a:uLnTx/>
                          <a:uFillTx/>
                          <a:latin typeface="Lato"/>
                          <a:ea typeface="+mn-ea"/>
                          <a:cs typeface="+mn-cs"/>
                        </a:rPr>
                        <a:t>2017</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14549">
                              <a:lumMod val="75000"/>
                              <a:lumOff val="25000"/>
                            </a:srgbClr>
                          </a:solidFill>
                          <a:effectLst/>
                          <a:uLnTx/>
                          <a:uFillTx/>
                          <a:latin typeface="Lato"/>
                          <a:ea typeface="+mn-ea"/>
                          <a:cs typeface="+mn-cs"/>
                        </a:rPr>
                        <a:t>&gt;&gt;&gt;</a:t>
                      </a:r>
                      <a:endParaRPr kumimoji="0" lang="cs-CZ" sz="1000" b="0" i="0" u="none" strike="noStrike" kern="1200" cap="none" spc="0" normalizeH="0" baseline="0" noProof="0" dirty="0">
                        <a:ln>
                          <a:noFill/>
                        </a:ln>
                        <a:solidFill>
                          <a:srgbClr val="414549">
                            <a:lumMod val="75000"/>
                            <a:lumOff val="25000"/>
                          </a:srgbClr>
                        </a:solidFill>
                        <a:effectLst/>
                        <a:uLnTx/>
                        <a:uFillTx/>
                        <a:latin typeface="Lato"/>
                        <a:ea typeface="+mn-ea"/>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dirty="0">
                          <a:ln>
                            <a:noFill/>
                          </a:ln>
                          <a:solidFill>
                            <a:srgbClr val="414549">
                              <a:lumMod val="75000"/>
                              <a:lumOff val="25000"/>
                            </a:srgbClr>
                          </a:solidFill>
                          <a:effectLst/>
                          <a:uLnTx/>
                          <a:uFillTx/>
                          <a:latin typeface="Lato"/>
                          <a:ea typeface="+mn-ea"/>
                          <a:cs typeface="+mn-cs"/>
                        </a:rPr>
                        <a:t>2019</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dirty="0">
                          <a:ln>
                            <a:noFill/>
                          </a:ln>
                          <a:solidFill>
                            <a:srgbClr val="414549">
                              <a:lumMod val="75000"/>
                              <a:lumOff val="25000"/>
                            </a:srgbClr>
                          </a:solidFill>
                          <a:effectLst/>
                          <a:uLnTx/>
                          <a:uFillTx/>
                          <a:latin typeface="Lato"/>
                          <a:ea typeface="+mn-ea"/>
                          <a:cs typeface="+mn-cs"/>
                        </a:rPr>
                        <a:t>2017</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14549">
                              <a:lumMod val="75000"/>
                              <a:lumOff val="25000"/>
                            </a:srgbClr>
                          </a:solidFill>
                          <a:effectLst/>
                          <a:uLnTx/>
                          <a:uFillTx/>
                          <a:latin typeface="Lato"/>
                          <a:ea typeface="+mn-ea"/>
                          <a:cs typeface="+mn-cs"/>
                        </a:rPr>
                        <a:t>&gt;&gt;&gt;</a:t>
                      </a:r>
                      <a:endParaRPr kumimoji="0" lang="cs-CZ" sz="1000" b="0" i="0" u="none" strike="noStrike" kern="1200" cap="none" spc="0" normalizeH="0" baseline="0" noProof="0" dirty="0">
                        <a:ln>
                          <a:noFill/>
                        </a:ln>
                        <a:solidFill>
                          <a:srgbClr val="414549">
                            <a:lumMod val="75000"/>
                            <a:lumOff val="25000"/>
                          </a:srgbClr>
                        </a:solidFill>
                        <a:effectLst/>
                        <a:uLnTx/>
                        <a:uFillTx/>
                        <a:latin typeface="Lato"/>
                        <a:ea typeface="+mn-ea"/>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FF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dirty="0">
                          <a:ln>
                            <a:noFill/>
                          </a:ln>
                          <a:solidFill>
                            <a:srgbClr val="414549">
                              <a:lumMod val="75000"/>
                              <a:lumOff val="25000"/>
                            </a:srgbClr>
                          </a:solidFill>
                          <a:effectLst/>
                          <a:uLnTx/>
                          <a:uFillTx/>
                          <a:latin typeface="Lato"/>
                          <a:ea typeface="+mn-ea"/>
                          <a:cs typeface="+mn-cs"/>
                        </a:rPr>
                        <a:t>2019</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135633284"/>
                  </a:ext>
                </a:extLst>
              </a:tr>
              <a:tr h="23349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414549">
                              <a:lumMod val="75000"/>
                              <a:lumOff val="25000"/>
                            </a:srgbClr>
                          </a:solidFill>
                          <a:effectLst/>
                          <a:uLnTx/>
                          <a:uFillTx/>
                          <a:latin typeface="Lato"/>
                          <a:ea typeface="+mn-ea"/>
                          <a:cs typeface="+mn-cs"/>
                        </a:rPr>
                        <a:t>Ø měsíční platba:</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dirty="0">
                          <a:ln>
                            <a:noFill/>
                          </a:ln>
                          <a:solidFill>
                            <a:schemeClr val="tx1"/>
                          </a:solidFill>
                          <a:effectLst/>
                          <a:uLnTx/>
                          <a:uFillTx/>
                          <a:latin typeface="Lato"/>
                          <a:ea typeface="+mn-ea"/>
                          <a:cs typeface="+mn-cs"/>
                        </a:rPr>
                        <a:t>291 Kč</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14549">
                              <a:lumMod val="75000"/>
                              <a:lumOff val="25000"/>
                            </a:srgbClr>
                          </a:solidFill>
                          <a:effectLst/>
                          <a:uLnTx/>
                          <a:uFillTx/>
                          <a:latin typeface="Lato"/>
                          <a:ea typeface="+mn-ea"/>
                          <a:cs typeface="+mn-cs"/>
                        </a:rPr>
                        <a:t>&gt;&gt;&gt;</a:t>
                      </a:r>
                      <a:endParaRPr kumimoji="0" lang="cs-CZ" sz="1000" b="0" i="0" u="none" strike="noStrike" kern="1200" cap="none" spc="0" normalizeH="0" baseline="0" noProof="0" dirty="0">
                        <a:ln>
                          <a:noFill/>
                        </a:ln>
                        <a:solidFill>
                          <a:srgbClr val="414549">
                            <a:lumMod val="75000"/>
                            <a:lumOff val="25000"/>
                          </a:srgbClr>
                        </a:solidFill>
                        <a:effectLst/>
                        <a:uLnTx/>
                        <a:uFillTx/>
                        <a:latin typeface="Lato"/>
                        <a:ea typeface="+mn-ea"/>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schemeClr val="tx1"/>
                          </a:solidFill>
                          <a:effectLst/>
                          <a:uLnTx/>
                          <a:uFillTx/>
                          <a:latin typeface="Lato"/>
                          <a:ea typeface="+mn-ea"/>
                          <a:cs typeface="+mn-cs"/>
                        </a:rPr>
                        <a:t>286 Kč</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dirty="0">
                          <a:ln>
                            <a:noFill/>
                          </a:ln>
                          <a:solidFill>
                            <a:schemeClr val="tx1"/>
                          </a:solidFill>
                          <a:effectLst/>
                          <a:uLnTx/>
                          <a:uFillTx/>
                          <a:latin typeface="Lato"/>
                          <a:ea typeface="+mn-ea"/>
                          <a:cs typeface="+mn-cs"/>
                        </a:rPr>
                        <a:t>417 Kč</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14549">
                              <a:lumMod val="75000"/>
                              <a:lumOff val="25000"/>
                            </a:srgbClr>
                          </a:solidFill>
                          <a:effectLst/>
                          <a:uLnTx/>
                          <a:uFillTx/>
                          <a:latin typeface="Lato"/>
                          <a:ea typeface="+mn-ea"/>
                          <a:cs typeface="+mn-cs"/>
                        </a:rPr>
                        <a:t>&gt;&gt;&gt;</a:t>
                      </a:r>
                      <a:endParaRPr kumimoji="0" lang="cs-CZ" sz="1000" b="0" i="0" u="none" strike="noStrike" kern="1200" cap="none" spc="0" normalizeH="0" baseline="0" noProof="0" dirty="0">
                        <a:ln>
                          <a:noFill/>
                        </a:ln>
                        <a:solidFill>
                          <a:srgbClr val="414549">
                            <a:lumMod val="75000"/>
                            <a:lumOff val="25000"/>
                          </a:srgbClr>
                        </a:solidFill>
                        <a:effectLst/>
                        <a:uLnTx/>
                        <a:uFillTx/>
                        <a:latin typeface="Lato"/>
                        <a:ea typeface="+mn-ea"/>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kumimoji="0" lang="cs-CZ" sz="1400" b="1" i="0" u="none" strike="noStrike" kern="1200" cap="none" spc="0" normalizeH="0" baseline="0" dirty="0">
                          <a:ln>
                            <a:noFill/>
                          </a:ln>
                          <a:solidFill>
                            <a:schemeClr val="tx1"/>
                          </a:solidFill>
                          <a:effectLst/>
                          <a:uLnTx/>
                          <a:uFillTx/>
                          <a:latin typeface="Lato"/>
                          <a:ea typeface="+mn-ea"/>
                          <a:cs typeface="+mn-cs"/>
                        </a:rPr>
                        <a:t>406 Kč</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dirty="0">
                          <a:ln>
                            <a:noFill/>
                          </a:ln>
                          <a:solidFill>
                            <a:schemeClr val="tx1"/>
                          </a:solidFill>
                          <a:effectLst/>
                          <a:uLnTx/>
                          <a:uFillTx/>
                          <a:latin typeface="Lato"/>
                          <a:ea typeface="+mn-ea"/>
                          <a:cs typeface="+mn-cs"/>
                        </a:rPr>
                        <a:t>410 K</a:t>
                      </a:r>
                      <a:r>
                        <a:rPr kumimoji="0" lang="cs-CZ" sz="1400" b="1" i="0" u="none" strike="noStrike" kern="1200" cap="none" spc="0" normalizeH="0" baseline="0" dirty="0">
                          <a:ln>
                            <a:noFill/>
                          </a:ln>
                          <a:solidFill>
                            <a:schemeClr val="tx1"/>
                          </a:solidFill>
                          <a:effectLst/>
                          <a:uLnTx/>
                          <a:uFillTx/>
                          <a:latin typeface="Lato"/>
                          <a:ea typeface="+mn-ea"/>
                          <a:cs typeface="+mn-cs"/>
                        </a:rPr>
                        <a:t>č</a:t>
                      </a:r>
                    </a:p>
                  </a:txBody>
                  <a:tcPr anchor="ctr">
                    <a:lnL w="6350" cap="flat" cmpd="sng" algn="ctr">
                      <a:solidFill>
                        <a:schemeClr val="bg1">
                          <a:lumMod val="50000"/>
                        </a:schemeClr>
                      </a:solidFill>
                      <a:prstDash val="solid"/>
                      <a:round/>
                      <a:headEnd type="none" w="med" len="med"/>
                      <a:tailEnd type="none" w="med" len="med"/>
                    </a:lnL>
                    <a:lnR w="6350" cap="flat" cmpd="sng" algn="ctr">
                      <a:solidFill>
                        <a:srgbClr val="FF0000"/>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0000"/>
                          </a:solidFill>
                          <a:effectLst/>
                          <a:uLnTx/>
                          <a:uFillTx/>
                          <a:latin typeface="Lato"/>
                          <a:ea typeface="+mn-ea"/>
                          <a:cs typeface="+mn-cs"/>
                        </a:rPr>
                        <a:t>&gt;&gt;&gt;</a:t>
                      </a:r>
                      <a:endParaRPr kumimoji="0" lang="cs-CZ" sz="1000" b="0" i="0" u="none" strike="noStrike" kern="1200" cap="none" spc="0" normalizeH="0" baseline="0" noProof="0" dirty="0">
                        <a:ln>
                          <a:noFill/>
                        </a:ln>
                        <a:solidFill>
                          <a:srgbClr val="FF0000"/>
                        </a:solidFill>
                        <a:effectLst/>
                        <a:uLnTx/>
                        <a:uFillTx/>
                        <a:latin typeface="Lato"/>
                        <a:ea typeface="+mn-ea"/>
                        <a:cs typeface="+mn-cs"/>
                      </a:endParaRPr>
                    </a:p>
                  </a:txBody>
                  <a:tcPr anchor="ctr">
                    <a:lnL w="6350" cap="flat" cmpd="sng" algn="ctr">
                      <a:solidFill>
                        <a:srgbClr val="FF0000"/>
                      </a:solidFill>
                      <a:prstDash val="solid"/>
                      <a:round/>
                      <a:headEnd type="none" w="med" len="med"/>
                      <a:tailEnd type="none" w="med" len="med"/>
                    </a:lnL>
                    <a:lnR w="6350" cap="flat" cmpd="sng" algn="ctr">
                      <a:solidFill>
                        <a:srgbClr val="FF0000"/>
                      </a:solidFill>
                      <a:prstDash val="solid"/>
                      <a:round/>
                      <a:headEnd type="none" w="med" len="med"/>
                      <a:tailEnd type="none" w="med" len="med"/>
                    </a:lnR>
                    <a:lnT w="6350" cap="flat" cmpd="sng" algn="ctr">
                      <a:solidFill>
                        <a:srgbClr val="FF0000"/>
                      </a:solidFill>
                      <a:prstDash val="solid"/>
                      <a:round/>
                      <a:headEnd type="none" w="med" len="med"/>
                      <a:tailEnd type="none" w="med" len="med"/>
                    </a:lnT>
                    <a:lnB w="6350" cap="flat" cmpd="sng" algn="ctr">
                      <a:solidFill>
                        <a:srgbClr val="FF0000"/>
                      </a:solidFill>
                      <a:prstDash val="solid"/>
                      <a:round/>
                      <a:headEnd type="none" w="med" len="med"/>
                      <a:tailEnd type="none" w="med" len="med"/>
                    </a:lnB>
                  </a:tcPr>
                </a:tc>
                <a:tc>
                  <a:txBody>
                    <a:bodyPr/>
                    <a:lstStyle/>
                    <a:p>
                      <a:pPr algn="ctr"/>
                      <a:r>
                        <a:rPr kumimoji="0" lang="cs-CZ" sz="1400" b="1" i="0" u="none" strike="noStrike" kern="1200" cap="none" spc="0" normalizeH="0" baseline="0" dirty="0">
                          <a:ln>
                            <a:noFill/>
                          </a:ln>
                          <a:solidFill>
                            <a:srgbClr val="FF0000"/>
                          </a:solidFill>
                          <a:effectLst/>
                          <a:uLnTx/>
                          <a:uFillTx/>
                          <a:latin typeface="Lato"/>
                          <a:ea typeface="+mn-ea"/>
                          <a:cs typeface="+mn-cs"/>
                        </a:rPr>
                        <a:t>362 Kč</a:t>
                      </a:r>
                    </a:p>
                  </a:txBody>
                  <a:tcPr anchor="ctr">
                    <a:lnL w="6350" cap="flat" cmpd="sng" algn="ctr">
                      <a:solidFill>
                        <a:srgbClr val="FF0000"/>
                      </a:solidFill>
                      <a:prstDash val="solid"/>
                      <a:round/>
                      <a:headEnd type="none" w="med" len="med"/>
                      <a:tailEnd type="none" w="med" len="med"/>
                    </a:lnL>
                    <a:lnR w="6350" cap="flat" cmpd="sng" algn="ctr">
                      <a:solidFill>
                        <a:srgbClr val="FF0000"/>
                      </a:solidFill>
                      <a:prstDash val="solid"/>
                      <a:round/>
                      <a:headEnd type="none" w="med" len="med"/>
                      <a:tailEnd type="none" w="med" len="med"/>
                    </a:lnR>
                    <a:lnT w="6350" cap="flat" cmpd="sng" algn="ctr">
                      <a:solidFill>
                        <a:srgbClr val="FF0000"/>
                      </a:solidFill>
                      <a:prstDash val="solid"/>
                      <a:round/>
                      <a:headEnd type="none" w="med" len="med"/>
                      <a:tailEnd type="none" w="med" len="med"/>
                    </a:lnT>
                    <a:lnB w="635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027306188"/>
                  </a:ext>
                </a:extLst>
              </a:tr>
              <a:tr h="2185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414549">
                              <a:lumMod val="75000"/>
                              <a:lumOff val="25000"/>
                            </a:srgbClr>
                          </a:solidFill>
                          <a:effectLst/>
                          <a:uLnTx/>
                          <a:uFillTx/>
                          <a:latin typeface="+mn-lt"/>
                          <a:ea typeface="+mn-ea"/>
                          <a:cs typeface="+mn-cs"/>
                        </a:rPr>
                        <a:t>Ø počet kanálů:</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dirty="0">
                          <a:ln>
                            <a:noFill/>
                          </a:ln>
                          <a:solidFill>
                            <a:schemeClr val="tx1"/>
                          </a:solidFill>
                          <a:effectLst/>
                          <a:uLnTx/>
                          <a:uFillTx/>
                          <a:latin typeface="Lato"/>
                          <a:ea typeface="+mn-ea"/>
                          <a:cs typeface="+mn-cs"/>
                        </a:rPr>
                        <a:t>84</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14549">
                              <a:lumMod val="75000"/>
                              <a:lumOff val="25000"/>
                            </a:srgbClr>
                          </a:solidFill>
                          <a:effectLst/>
                          <a:uLnTx/>
                          <a:uFillTx/>
                          <a:latin typeface="Lato"/>
                          <a:ea typeface="+mn-ea"/>
                          <a:cs typeface="+mn-cs"/>
                        </a:rPr>
                        <a:t>&gt;&gt;&gt;</a:t>
                      </a:r>
                      <a:endParaRPr kumimoji="0" lang="cs-CZ" sz="1000" b="0" i="0" u="none" strike="noStrike" kern="1200" cap="none" spc="0" normalizeH="0" baseline="0" noProof="0" dirty="0">
                        <a:ln>
                          <a:noFill/>
                        </a:ln>
                        <a:solidFill>
                          <a:srgbClr val="414549">
                            <a:lumMod val="75000"/>
                            <a:lumOff val="25000"/>
                          </a:srgbClr>
                        </a:solidFill>
                        <a:effectLst/>
                        <a:uLnTx/>
                        <a:uFillTx/>
                        <a:latin typeface="Lato"/>
                        <a:ea typeface="+mn-ea"/>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schemeClr val="tx1"/>
                          </a:solidFill>
                          <a:effectLst/>
                          <a:uLnTx/>
                          <a:uFillTx/>
                          <a:latin typeface="Lato"/>
                          <a:ea typeface="+mn-ea"/>
                          <a:cs typeface="+mn-cs"/>
                        </a:rPr>
                        <a:t>83</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dirty="0">
                          <a:ln>
                            <a:noFill/>
                          </a:ln>
                          <a:solidFill>
                            <a:schemeClr val="tx1"/>
                          </a:solidFill>
                          <a:effectLst/>
                          <a:uLnTx/>
                          <a:uFillTx/>
                          <a:latin typeface="Lato"/>
                          <a:ea typeface="+mn-ea"/>
                          <a:cs typeface="+mn-cs"/>
                        </a:rPr>
                        <a:t>74</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14549">
                              <a:lumMod val="75000"/>
                              <a:lumOff val="25000"/>
                            </a:srgbClr>
                          </a:solidFill>
                          <a:effectLst/>
                          <a:uLnTx/>
                          <a:uFillTx/>
                          <a:latin typeface="Lato"/>
                          <a:ea typeface="+mn-ea"/>
                          <a:cs typeface="+mn-cs"/>
                        </a:rPr>
                        <a:t>&gt;&gt;&gt;</a:t>
                      </a:r>
                      <a:endParaRPr kumimoji="0" lang="cs-CZ" sz="1000" b="0" i="0" u="none" strike="noStrike" kern="1200" cap="none" spc="0" normalizeH="0" baseline="0" noProof="0" dirty="0">
                        <a:ln>
                          <a:noFill/>
                        </a:ln>
                        <a:solidFill>
                          <a:srgbClr val="414549">
                            <a:lumMod val="75000"/>
                            <a:lumOff val="25000"/>
                          </a:srgbClr>
                        </a:solidFill>
                        <a:effectLst/>
                        <a:uLnTx/>
                        <a:uFillTx/>
                        <a:latin typeface="Lato"/>
                        <a:ea typeface="+mn-ea"/>
                        <a:cs typeface="+mn-cs"/>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kumimoji="0" lang="cs-CZ" sz="1400" b="1" i="0" u="none" strike="noStrike" kern="1200" cap="none" spc="0" normalizeH="0" baseline="0" dirty="0">
                          <a:ln>
                            <a:noFill/>
                          </a:ln>
                          <a:solidFill>
                            <a:schemeClr val="tx1"/>
                          </a:solidFill>
                          <a:effectLst/>
                          <a:uLnTx/>
                          <a:uFillTx/>
                          <a:latin typeface="Lato"/>
                          <a:ea typeface="+mn-ea"/>
                          <a:cs typeface="+mn-cs"/>
                        </a:rPr>
                        <a:t>79</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dirty="0">
                          <a:ln>
                            <a:noFill/>
                          </a:ln>
                          <a:solidFill>
                            <a:schemeClr val="tx1"/>
                          </a:solidFill>
                          <a:effectLst/>
                          <a:uLnTx/>
                          <a:uFillTx/>
                          <a:latin typeface="Lato"/>
                          <a:ea typeface="+mn-ea"/>
                          <a:cs typeface="+mn-cs"/>
                        </a:rPr>
                        <a:t>71</a:t>
                      </a:r>
                    </a:p>
                  </a:txBody>
                  <a:tcPr anchor="ctr">
                    <a:lnL w="6350" cap="flat" cmpd="sng" algn="ctr">
                      <a:solidFill>
                        <a:schemeClr val="bg1">
                          <a:lumMod val="50000"/>
                        </a:schemeClr>
                      </a:solidFill>
                      <a:prstDash val="solid"/>
                      <a:round/>
                      <a:headEnd type="none" w="med" len="med"/>
                      <a:tailEnd type="none" w="med" len="med"/>
                    </a:lnL>
                    <a:lnR w="6350" cap="flat" cmpd="sng" algn="ctr">
                      <a:solidFill>
                        <a:srgbClr val="00B050"/>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B050"/>
                          </a:solidFill>
                          <a:effectLst/>
                          <a:uLnTx/>
                          <a:uFillTx/>
                          <a:latin typeface="Lato"/>
                          <a:ea typeface="+mn-ea"/>
                          <a:cs typeface="+mn-cs"/>
                        </a:rPr>
                        <a:t>&gt;&gt;&gt;</a:t>
                      </a:r>
                      <a:endParaRPr kumimoji="0" lang="cs-CZ" sz="1000" b="0" i="0" u="none" strike="noStrike" kern="1200" cap="none" spc="0" normalizeH="0" baseline="0" noProof="0" dirty="0">
                        <a:ln>
                          <a:noFill/>
                        </a:ln>
                        <a:solidFill>
                          <a:srgbClr val="00B050"/>
                        </a:solidFill>
                        <a:effectLst/>
                        <a:uLnTx/>
                        <a:uFillTx/>
                        <a:latin typeface="Lato"/>
                        <a:ea typeface="+mn-ea"/>
                        <a:cs typeface="+mn-cs"/>
                      </a:endParaRPr>
                    </a:p>
                  </a:txBody>
                  <a:tcPr anchor="ctr">
                    <a:lnL w="6350" cap="flat" cmpd="sng" algn="ctr">
                      <a:solidFill>
                        <a:srgbClr val="00B050"/>
                      </a:solidFill>
                      <a:prstDash val="solid"/>
                      <a:round/>
                      <a:headEnd type="none" w="med" len="med"/>
                      <a:tailEnd type="none" w="med" len="med"/>
                    </a:lnL>
                    <a:lnR w="6350" cap="flat" cmpd="sng" algn="ctr">
                      <a:solidFill>
                        <a:srgbClr val="00B050"/>
                      </a:solidFill>
                      <a:prstDash val="solid"/>
                      <a:round/>
                      <a:headEnd type="none" w="med" len="med"/>
                      <a:tailEnd type="none" w="med" len="med"/>
                    </a:lnR>
                    <a:lnT w="6350" cap="flat" cmpd="sng" algn="ctr">
                      <a:solidFill>
                        <a:srgbClr val="FF0000"/>
                      </a:solidFill>
                      <a:prstDash val="solid"/>
                      <a:round/>
                      <a:headEnd type="none" w="med" len="med"/>
                      <a:tailEnd type="none" w="med" len="med"/>
                    </a:lnT>
                    <a:lnB w="6350" cap="flat" cmpd="sng" algn="ctr">
                      <a:solidFill>
                        <a:srgbClr val="00B050"/>
                      </a:solidFill>
                      <a:prstDash val="solid"/>
                      <a:round/>
                      <a:headEnd type="none" w="med" len="med"/>
                      <a:tailEnd type="none" w="med" len="med"/>
                    </a:lnB>
                  </a:tcPr>
                </a:tc>
                <a:tc>
                  <a:txBody>
                    <a:bodyPr/>
                    <a:lstStyle/>
                    <a:p>
                      <a:pPr algn="ctr"/>
                      <a:r>
                        <a:rPr kumimoji="0" lang="cs-CZ" sz="1400" b="1" i="0" u="none" strike="noStrike" kern="1200" cap="none" spc="0" normalizeH="0" baseline="0" dirty="0">
                          <a:ln>
                            <a:noFill/>
                          </a:ln>
                          <a:solidFill>
                            <a:srgbClr val="00B050"/>
                          </a:solidFill>
                          <a:effectLst/>
                          <a:uLnTx/>
                          <a:uFillTx/>
                          <a:latin typeface="Lato"/>
                          <a:ea typeface="+mn-ea"/>
                          <a:cs typeface="+mn-cs"/>
                        </a:rPr>
                        <a:t>81</a:t>
                      </a:r>
                    </a:p>
                  </a:txBody>
                  <a:tcPr anchor="ctr">
                    <a:lnL w="6350" cap="flat" cmpd="sng" algn="ctr">
                      <a:solidFill>
                        <a:srgbClr val="00B050"/>
                      </a:solidFill>
                      <a:prstDash val="solid"/>
                      <a:round/>
                      <a:headEnd type="none" w="med" len="med"/>
                      <a:tailEnd type="none" w="med" len="med"/>
                    </a:lnL>
                    <a:lnR w="6350" cap="flat" cmpd="sng" algn="ctr">
                      <a:solidFill>
                        <a:srgbClr val="00B050"/>
                      </a:solidFill>
                      <a:prstDash val="solid"/>
                      <a:round/>
                      <a:headEnd type="none" w="med" len="med"/>
                      <a:tailEnd type="none" w="med" len="med"/>
                    </a:lnR>
                    <a:lnT w="6350" cap="flat" cmpd="sng" algn="ctr">
                      <a:solidFill>
                        <a:srgbClr val="FF0000"/>
                      </a:solidFill>
                      <a:prstDash val="solid"/>
                      <a:round/>
                      <a:headEnd type="none" w="med" len="med"/>
                      <a:tailEnd type="none" w="med" len="med"/>
                    </a:lnT>
                    <a:lnB w="6350" cap="flat" cmpd="sng" algn="ctr">
                      <a:solidFill>
                        <a:srgbClr val="00B050"/>
                      </a:solidFill>
                      <a:prstDash val="solid"/>
                      <a:round/>
                      <a:headEnd type="none" w="med" len="med"/>
                      <a:tailEnd type="none" w="med" len="med"/>
                    </a:lnB>
                  </a:tcPr>
                </a:tc>
                <a:extLst>
                  <a:ext uri="{0D108BD9-81ED-4DB2-BD59-A6C34878D82A}">
                    <a16:rowId xmlns:a16="http://schemas.microsoft.com/office/drawing/2014/main" val="1595912096"/>
                  </a:ext>
                </a:extLst>
              </a:tr>
            </a:tbl>
          </a:graphicData>
        </a:graphic>
      </p:graphicFrame>
    </p:spTree>
    <p:extLst>
      <p:ext uri="{BB962C8B-B14F-4D97-AF65-F5344CB8AC3E}">
        <p14:creationId xmlns:p14="http://schemas.microsoft.com/office/powerpoint/2010/main" val="867073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Internet od poskytovatele a průměrná měsíční platba (za TV)</a:t>
            </a:r>
          </a:p>
        </p:txBody>
      </p:sp>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38</a:t>
            </a:fld>
            <a:endParaRPr lang="en-US"/>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B04. </a:t>
            </a:r>
            <a:r>
              <a:rPr lang="cs-CZ" dirty="0"/>
              <a:t>Která či které z těchto společností jsou poskytovatelem služeb placené televize ve Vaší domácnosti?</a:t>
            </a:r>
          </a:p>
          <a:p>
            <a:r>
              <a:rPr lang="cs-CZ" b="1" dirty="0"/>
              <a:t>V % | Báze: </a:t>
            </a:r>
            <a:r>
              <a:rPr lang="cs-CZ" dirty="0"/>
              <a:t>uživatelé daného typu příjmu; </a:t>
            </a:r>
            <a:r>
              <a:rPr lang="cs-CZ" b="1" dirty="0"/>
              <a:t>n=variabilní </a:t>
            </a:r>
            <a:r>
              <a:rPr lang="cs-CZ" dirty="0"/>
              <a:t>| </a:t>
            </a:r>
            <a:r>
              <a:rPr lang="cs-CZ" b="1" dirty="0"/>
              <a:t>Řazeno dle</a:t>
            </a:r>
            <a:r>
              <a:rPr lang="cs-CZ" dirty="0"/>
              <a:t>: frekvence 2019</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02332"/>
            <a:ext cx="10759931" cy="617328"/>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Výše poplatku se mezi typy příjmu liší. U satelitní televize se nejčastěji pohybuje mezi 200 a 399 Kč. Nezanedbatelný podíl uživatelů (30 %) se nicméně vejde do 200 Kč. V případě kabelové televize velký podíl uživatelů platí 400 – 599 Kč. Internetová televize je v tomto poměrně rozrůzněná – řada uživatelů jí má za hubičku (do 200 Kč – 29 %), zároveň 34 % platí více než 400 Kč. V počtu dostupných kanálů jsou minimální rozdíly. </a:t>
            </a:r>
          </a:p>
        </p:txBody>
      </p:sp>
      <p:cxnSp>
        <p:nvCxnSpPr>
          <p:cNvPr id="52" name="Straight Connector 51">
            <a:extLst>
              <a:ext uri="{FF2B5EF4-FFF2-40B4-BE49-F238E27FC236}">
                <a16:creationId xmlns:a16="http://schemas.microsoft.com/office/drawing/2014/main" id="{F01F4734-590A-47FB-BC95-25F089F661EB}"/>
              </a:ext>
            </a:extLst>
          </p:cNvPr>
          <p:cNvCxnSpPr>
            <a:cxnSpLocks/>
          </p:cNvCxnSpPr>
          <p:nvPr/>
        </p:nvCxnSpPr>
        <p:spPr>
          <a:xfrm>
            <a:off x="6951678" y="2332777"/>
            <a:ext cx="0" cy="350596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26" name="Content Placeholder 13">
            <a:extLst>
              <a:ext uri="{FF2B5EF4-FFF2-40B4-BE49-F238E27FC236}">
                <a16:creationId xmlns:a16="http://schemas.microsoft.com/office/drawing/2014/main" id="{E87607E6-BCCC-4E16-B963-2C624D10331E}"/>
              </a:ext>
            </a:extLst>
          </p:cNvPr>
          <p:cNvGraphicFramePr>
            <a:graphicFrameLocks noGrp="1"/>
          </p:cNvGraphicFramePr>
          <p:nvPr>
            <p:ph idx="1"/>
            <p:extLst>
              <p:ext uri="{D42A27DB-BD31-4B8C-83A1-F6EECF244321}">
                <p14:modId xmlns:p14="http://schemas.microsoft.com/office/powerpoint/2010/main" val="1333726596"/>
              </p:ext>
            </p:extLst>
          </p:nvPr>
        </p:nvGraphicFramePr>
        <p:xfrm>
          <a:off x="1047766" y="2245495"/>
          <a:ext cx="5903908" cy="38831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Content Placeholder 13">
            <a:extLst>
              <a:ext uri="{FF2B5EF4-FFF2-40B4-BE49-F238E27FC236}">
                <a16:creationId xmlns:a16="http://schemas.microsoft.com/office/drawing/2014/main" id="{F854F036-ED21-4BFD-B2A3-D8F62868587E}"/>
              </a:ext>
            </a:extLst>
          </p:cNvPr>
          <p:cNvGraphicFramePr>
            <a:graphicFrameLocks/>
          </p:cNvGraphicFramePr>
          <p:nvPr>
            <p:extLst>
              <p:ext uri="{D42A27DB-BD31-4B8C-83A1-F6EECF244321}">
                <p14:modId xmlns:p14="http://schemas.microsoft.com/office/powerpoint/2010/main" val="3408764611"/>
              </p:ext>
            </p:extLst>
          </p:nvPr>
        </p:nvGraphicFramePr>
        <p:xfrm>
          <a:off x="5885818" y="2245495"/>
          <a:ext cx="5903908" cy="38831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75674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Proč uživatel nemá internet od stejného poskytovatele, jako TV</a:t>
            </a:r>
          </a:p>
        </p:txBody>
      </p:sp>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39</a:t>
            </a:fld>
            <a:endParaRPr lang="en-US"/>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IPTV2. </a:t>
            </a:r>
            <a:r>
              <a:rPr lang="cs-CZ" dirty="0"/>
              <a:t>Z jakého důvodu využíváte placenou televizi a internet od různých poskytovatelů?</a:t>
            </a:r>
          </a:p>
          <a:p>
            <a:r>
              <a:rPr lang="cs-CZ" b="1" dirty="0"/>
              <a:t>V % | Báze: </a:t>
            </a:r>
            <a:r>
              <a:rPr lang="cs-CZ" dirty="0"/>
              <a:t>nevyužívá internet od svého poskytovatele placené TV; </a:t>
            </a:r>
            <a:r>
              <a:rPr lang="cs-CZ" b="1" dirty="0"/>
              <a:t>n=266 </a:t>
            </a:r>
            <a:r>
              <a:rPr lang="cs-CZ" dirty="0"/>
              <a:t>| </a:t>
            </a:r>
            <a:r>
              <a:rPr lang="cs-CZ" b="1" dirty="0"/>
              <a:t>Řazeno dle</a:t>
            </a:r>
            <a:r>
              <a:rPr lang="cs-CZ" dirty="0"/>
              <a:t>: frekvence 2019</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02332"/>
            <a:ext cx="10309123" cy="617328"/>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Situace, kdy zákazník neodebírá od svého poskytovatele (nebo žádného ze svých poskytovatelů) TV také internet nastává nejčastěji v případě satelitního příjmu (nebo kombinace satelitního příjmu s terestrickým). Dva dominantní poskytovatelé satelitního příjmu – Skylink a freeSAT – internet ani nenabízí. Přesto důvodem výběru jiného poskytovatele internetu je nejčastěji cena. Druhým nejčastějším důvodem je, že k tomu tak došlo, protože se internet a televize řešily zvlášť a v různou dobu.</a:t>
            </a:r>
          </a:p>
        </p:txBody>
      </p:sp>
      <p:graphicFrame>
        <p:nvGraphicFramePr>
          <p:cNvPr id="12" name="Content Placeholder 11">
            <a:extLst>
              <a:ext uri="{FF2B5EF4-FFF2-40B4-BE49-F238E27FC236}">
                <a16:creationId xmlns:a16="http://schemas.microsoft.com/office/drawing/2014/main" id="{19E07558-F071-416B-99AB-0A8F995CC3C7}"/>
              </a:ext>
            </a:extLst>
          </p:cNvPr>
          <p:cNvGraphicFramePr>
            <a:graphicFrameLocks noGrp="1"/>
          </p:cNvGraphicFramePr>
          <p:nvPr>
            <p:ph idx="1"/>
            <p:extLst>
              <p:ext uri="{D42A27DB-BD31-4B8C-83A1-F6EECF244321}">
                <p14:modId xmlns:p14="http://schemas.microsoft.com/office/powerpoint/2010/main" val="2075043015"/>
              </p:ext>
            </p:extLst>
          </p:nvPr>
        </p:nvGraphicFramePr>
        <p:xfrm>
          <a:off x="436227" y="2516697"/>
          <a:ext cx="8548992" cy="36575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13">
            <a:extLst>
              <a:ext uri="{FF2B5EF4-FFF2-40B4-BE49-F238E27FC236}">
                <a16:creationId xmlns:a16="http://schemas.microsoft.com/office/drawing/2014/main" id="{542B4273-85BA-40EA-A09E-25857246BA44}"/>
              </a:ext>
            </a:extLst>
          </p:cNvPr>
          <p:cNvGraphicFramePr>
            <a:graphicFrameLocks/>
          </p:cNvGraphicFramePr>
          <p:nvPr>
            <p:extLst>
              <p:ext uri="{D42A27DB-BD31-4B8C-83A1-F6EECF244321}">
                <p14:modId xmlns:p14="http://schemas.microsoft.com/office/powerpoint/2010/main" val="1003602096"/>
              </p:ext>
            </p:extLst>
          </p:nvPr>
        </p:nvGraphicFramePr>
        <p:xfrm>
          <a:off x="7336579" y="2516697"/>
          <a:ext cx="4122781" cy="3883114"/>
        </p:xfrm>
        <a:graphic>
          <a:graphicData uri="http://schemas.openxmlformats.org/drawingml/2006/chart">
            <c:chart xmlns:c="http://schemas.openxmlformats.org/drawingml/2006/chart" xmlns:r="http://schemas.openxmlformats.org/officeDocument/2006/relationships" r:id="rId3"/>
          </a:graphicData>
        </a:graphic>
      </p:graphicFrame>
      <p:sp>
        <p:nvSpPr>
          <p:cNvPr id="11" name="Speech Bubble: Rectangle 10">
            <a:extLst>
              <a:ext uri="{FF2B5EF4-FFF2-40B4-BE49-F238E27FC236}">
                <a16:creationId xmlns:a16="http://schemas.microsoft.com/office/drawing/2014/main" id="{15A606CB-E47B-41C8-AE81-80964FE04492}"/>
              </a:ext>
            </a:extLst>
          </p:cNvPr>
          <p:cNvSpPr/>
          <p:nvPr/>
        </p:nvSpPr>
        <p:spPr>
          <a:xfrm>
            <a:off x="8119672" y="5603846"/>
            <a:ext cx="3155131" cy="570450"/>
          </a:xfrm>
          <a:prstGeom prst="wedgeRectCallout">
            <a:avLst>
              <a:gd name="adj1" fmla="val 19923"/>
              <a:gd name="adj2" fmla="val -13666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Kombinace typů příjmů v tomto případě znamená nejčastěji satelitní + terestrický příjem.</a:t>
            </a:r>
          </a:p>
        </p:txBody>
      </p:sp>
    </p:spTree>
    <p:extLst>
      <p:ext uri="{BB962C8B-B14F-4D97-AF65-F5344CB8AC3E}">
        <p14:creationId xmlns:p14="http://schemas.microsoft.com/office/powerpoint/2010/main" val="585010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E3EFBFD5-163A-43AA-9874-F287AE069DA6}"/>
              </a:ext>
            </a:extLst>
          </p:cNvPr>
          <p:cNvSpPr/>
          <p:nvPr/>
        </p:nvSpPr>
        <p:spPr>
          <a:xfrm>
            <a:off x="5343785" y="0"/>
            <a:ext cx="5310233" cy="6858000"/>
          </a:xfrm>
          <a:prstGeom prst="parallelogram">
            <a:avLst/>
          </a:prstGeom>
          <a:solidFill>
            <a:srgbClr val="5E646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 name="Zástupný symbol pro datum 1">
            <a:extLst>
              <a:ext uri="{FF2B5EF4-FFF2-40B4-BE49-F238E27FC236}">
                <a16:creationId xmlns:a16="http://schemas.microsoft.com/office/drawing/2014/main" id="{B0886D32-639F-490C-A4F5-513244BA2E27}"/>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AE184383-EEAF-42D7-B218-1D2DB122897E}"/>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445CAB9A-0CC7-4930-A437-6A672AF47B77}"/>
              </a:ext>
            </a:extLst>
          </p:cNvPr>
          <p:cNvSpPr>
            <a:spLocks noGrp="1"/>
          </p:cNvSpPr>
          <p:nvPr>
            <p:ph type="sldNum" sz="quarter" idx="16"/>
          </p:nvPr>
        </p:nvSpPr>
        <p:spPr/>
        <p:txBody>
          <a:bodyPr/>
          <a:lstStyle/>
          <a:p>
            <a:fld id="{5F3E29E4-0979-4FCA-B4C5-5FC6044C982A}" type="slidenum">
              <a:rPr lang="en-US" smtClean="0"/>
              <a:t>4</a:t>
            </a:fld>
            <a:endParaRPr lang="en-US"/>
          </a:p>
        </p:txBody>
      </p:sp>
      <p:sp>
        <p:nvSpPr>
          <p:cNvPr id="18" name="Nadpis 17">
            <a:extLst>
              <a:ext uri="{FF2B5EF4-FFF2-40B4-BE49-F238E27FC236}">
                <a16:creationId xmlns:a16="http://schemas.microsoft.com/office/drawing/2014/main" id="{DC39FADC-98FC-4D57-81B9-3C72B8A58A23}"/>
              </a:ext>
            </a:extLst>
          </p:cNvPr>
          <p:cNvSpPr>
            <a:spLocks noGrp="1"/>
          </p:cNvSpPr>
          <p:nvPr>
            <p:ph type="title"/>
          </p:nvPr>
        </p:nvSpPr>
        <p:spPr/>
        <p:txBody>
          <a:bodyPr/>
          <a:lstStyle/>
          <a:p>
            <a:r>
              <a:rPr lang="cs-CZ" dirty="0"/>
              <a:t>Hlavní zjištění </a:t>
            </a:r>
            <a:br>
              <a:rPr lang="cs-CZ" dirty="0"/>
            </a:br>
            <a:r>
              <a:rPr lang="cs-CZ" dirty="0"/>
              <a:t>a doporučení </a:t>
            </a:r>
            <a:endParaRPr lang="en-GB" dirty="0"/>
          </a:p>
        </p:txBody>
      </p:sp>
    </p:spTree>
    <p:extLst>
      <p:ext uri="{BB962C8B-B14F-4D97-AF65-F5344CB8AC3E}">
        <p14:creationId xmlns:p14="http://schemas.microsoft.com/office/powerpoint/2010/main" val="12602550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C843B48F-0549-4B80-8A38-D19F1A7FEE05}"/>
              </a:ext>
            </a:extLst>
          </p:cNvPr>
          <p:cNvSpPr>
            <a:spLocks noGrp="1"/>
          </p:cNvSpPr>
          <p:nvPr>
            <p:ph type="dt" sz="half" idx="14"/>
          </p:nvPr>
        </p:nvSpPr>
        <p:spPr/>
        <p:txBody>
          <a:bodyPr/>
          <a:lstStyle/>
          <a:p>
            <a:r>
              <a:rPr lang="cs-CZ"/>
              <a:t>18. 11. 2019</a:t>
            </a:r>
            <a:endParaRPr lang="en-US"/>
          </a:p>
        </p:txBody>
      </p:sp>
      <p:sp>
        <p:nvSpPr>
          <p:cNvPr id="4" name="Zástupný symbol pro zápatí 3">
            <a:extLst>
              <a:ext uri="{FF2B5EF4-FFF2-40B4-BE49-F238E27FC236}">
                <a16:creationId xmlns:a16="http://schemas.microsoft.com/office/drawing/2014/main" id="{008FC066-2B1B-404A-A432-EC4FB3372C9D}"/>
              </a:ext>
            </a:extLst>
          </p:cNvPr>
          <p:cNvSpPr>
            <a:spLocks noGrp="1"/>
          </p:cNvSpPr>
          <p:nvPr>
            <p:ph type="ftr" sz="quarter" idx="15"/>
          </p:nvPr>
        </p:nvSpPr>
        <p:spPr/>
        <p:txBody>
          <a:bodyPr/>
          <a:lstStyle/>
          <a:p>
            <a:r>
              <a:rPr lang="pt-BR"/>
              <a:t>U&amp;A: Výzkum trhu placené TV v ČR 2019</a:t>
            </a:r>
            <a:endParaRPr lang="en-US" dirty="0"/>
          </a:p>
        </p:txBody>
      </p:sp>
      <p:sp>
        <p:nvSpPr>
          <p:cNvPr id="5" name="Zástupný symbol pro číslo snímku 4">
            <a:extLst>
              <a:ext uri="{FF2B5EF4-FFF2-40B4-BE49-F238E27FC236}">
                <a16:creationId xmlns:a16="http://schemas.microsoft.com/office/drawing/2014/main" id="{F24830BD-F4F0-415D-977A-A1165EDEC4AC}"/>
              </a:ext>
            </a:extLst>
          </p:cNvPr>
          <p:cNvSpPr>
            <a:spLocks noGrp="1"/>
          </p:cNvSpPr>
          <p:nvPr>
            <p:ph type="sldNum" sz="quarter" idx="16"/>
          </p:nvPr>
        </p:nvSpPr>
        <p:spPr/>
        <p:txBody>
          <a:bodyPr/>
          <a:lstStyle/>
          <a:p>
            <a:fld id="{5F3E29E4-0979-4FCA-B4C5-5FC6044C982A}" type="slidenum">
              <a:rPr lang="en-US" smtClean="0"/>
              <a:pPr/>
              <a:t>40</a:t>
            </a:fld>
            <a:endParaRPr lang="en-US"/>
          </a:p>
        </p:txBody>
      </p:sp>
      <p:sp>
        <p:nvSpPr>
          <p:cNvPr id="6" name="Nadpis 5">
            <a:extLst>
              <a:ext uri="{FF2B5EF4-FFF2-40B4-BE49-F238E27FC236}">
                <a16:creationId xmlns:a16="http://schemas.microsoft.com/office/drawing/2014/main" id="{6AB407AA-2079-4837-B092-BD5E647B066F}"/>
              </a:ext>
            </a:extLst>
          </p:cNvPr>
          <p:cNvSpPr>
            <a:spLocks noGrp="1"/>
          </p:cNvSpPr>
          <p:nvPr>
            <p:ph type="title"/>
          </p:nvPr>
        </p:nvSpPr>
        <p:spPr>
          <a:xfrm>
            <a:off x="8086987" y="2835479"/>
            <a:ext cx="3733537" cy="2176789"/>
          </a:xfrm>
        </p:spPr>
        <p:txBody>
          <a:bodyPr/>
          <a:lstStyle/>
          <a:p>
            <a:r>
              <a:rPr lang="cs-CZ" dirty="0"/>
              <a:t>Preference ve vztahu k nastavení služby placené TV</a:t>
            </a:r>
            <a:endParaRPr lang="en-GB" dirty="0"/>
          </a:p>
        </p:txBody>
      </p:sp>
      <p:pic>
        <p:nvPicPr>
          <p:cNvPr id="14" name="Picture Placeholder 13">
            <a:extLst>
              <a:ext uri="{FF2B5EF4-FFF2-40B4-BE49-F238E27FC236}">
                <a16:creationId xmlns:a16="http://schemas.microsoft.com/office/drawing/2014/main" id="{FBAE83A4-DC44-4B7A-8533-ADABD6C4C7B6}"/>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2084" r="2084"/>
          <a:stretch>
            <a:fillRect/>
          </a:stretch>
        </p:blipFill>
        <p:spPr/>
      </p:pic>
    </p:spTree>
    <p:extLst>
      <p:ext uri="{BB962C8B-B14F-4D97-AF65-F5344CB8AC3E}">
        <p14:creationId xmlns:p14="http://schemas.microsoft.com/office/powerpoint/2010/main" val="19402564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Zájem začít odebírat služby placené televize</a:t>
            </a:r>
          </a:p>
        </p:txBody>
      </p:sp>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41</a:t>
            </a:fld>
            <a:endParaRPr lang="en-US"/>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B08. </a:t>
            </a:r>
            <a:r>
              <a:rPr lang="cs-CZ" dirty="0"/>
              <a:t>Měl/a byste zájem v nejbližší době začít využívat služeb placené televize?</a:t>
            </a:r>
          </a:p>
          <a:p>
            <a:r>
              <a:rPr lang="cs-CZ" b="1" dirty="0"/>
              <a:t>V % | Báze: </a:t>
            </a:r>
            <a:r>
              <a:rPr lang="cs-CZ" dirty="0"/>
              <a:t>nevyužívá placenou TV</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02332"/>
            <a:ext cx="10309123" cy="617328"/>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Ochota začít odebírat služby v řadách stávajících neuživatelů placené TV se od loňska významně zvýšila. Pořízení placené TV v horizontu jednoho roku nevylučuje 40 % zákazníků, přičemž k největšímu nárůstu došlo v krátkodobém horizontu (do 6 </a:t>
            </a:r>
            <a:r>
              <a:rPr lang="cs-CZ" sz="1400" dirty="0" err="1"/>
              <a:t>měs</a:t>
            </a:r>
            <a:r>
              <a:rPr lang="cs-CZ" sz="1400" dirty="0"/>
              <a:t>.).</a:t>
            </a:r>
          </a:p>
        </p:txBody>
      </p:sp>
      <p:graphicFrame>
        <p:nvGraphicFramePr>
          <p:cNvPr id="13" name="Content Placeholder 11">
            <a:extLst>
              <a:ext uri="{FF2B5EF4-FFF2-40B4-BE49-F238E27FC236}">
                <a16:creationId xmlns:a16="http://schemas.microsoft.com/office/drawing/2014/main" id="{79686C5B-15D3-4454-87FE-D3CD7C897AE8}"/>
              </a:ext>
            </a:extLst>
          </p:cNvPr>
          <p:cNvGraphicFramePr>
            <a:graphicFrameLocks noGrp="1"/>
          </p:cNvGraphicFramePr>
          <p:nvPr>
            <p:ph idx="1"/>
            <p:extLst>
              <p:ext uri="{D42A27DB-BD31-4B8C-83A1-F6EECF244321}">
                <p14:modId xmlns:p14="http://schemas.microsoft.com/office/powerpoint/2010/main" val="1477835483"/>
              </p:ext>
            </p:extLst>
          </p:nvPr>
        </p:nvGraphicFramePr>
        <p:xfrm>
          <a:off x="704675" y="1936599"/>
          <a:ext cx="10481994" cy="3219682"/>
        </p:xfrm>
        <a:graphic>
          <a:graphicData uri="http://schemas.openxmlformats.org/drawingml/2006/chart">
            <c:chart xmlns:c="http://schemas.openxmlformats.org/drawingml/2006/chart" xmlns:r="http://schemas.openxmlformats.org/officeDocument/2006/relationships" r:id="rId5"/>
          </a:graphicData>
        </a:graphic>
      </p:graphicFrame>
      <p:sp>
        <p:nvSpPr>
          <p:cNvPr id="14" name="Speech Bubble: Rectangle 13">
            <a:extLst>
              <a:ext uri="{FF2B5EF4-FFF2-40B4-BE49-F238E27FC236}">
                <a16:creationId xmlns:a16="http://schemas.microsoft.com/office/drawing/2014/main" id="{100897C7-C9B4-4C80-A0A6-33124667481B}"/>
              </a:ext>
            </a:extLst>
          </p:cNvPr>
          <p:cNvSpPr/>
          <p:nvPr/>
        </p:nvSpPr>
        <p:spPr>
          <a:xfrm>
            <a:off x="1677798" y="4985696"/>
            <a:ext cx="4806892" cy="728619"/>
          </a:xfrm>
          <a:prstGeom prst="wedgeRectCallout">
            <a:avLst>
              <a:gd name="adj1" fmla="val -27015"/>
              <a:gd name="adj2" fmla="val 3342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Pořízení služeb placené TV zvažují nejčastěji lidé ve věku 18 – 39 let – cca 50 %. Nejčastěji se jedná také o lidi, kteří v rámci terestrického nebo jiného příjmu zdarma 4-5 hodin.</a:t>
            </a:r>
          </a:p>
        </p:txBody>
      </p:sp>
      <p:sp>
        <p:nvSpPr>
          <p:cNvPr id="15" name="Freeform 106">
            <a:extLst>
              <a:ext uri="{FF2B5EF4-FFF2-40B4-BE49-F238E27FC236}">
                <a16:creationId xmlns:a16="http://schemas.microsoft.com/office/drawing/2014/main" id="{831AB3DB-72BD-41C5-8FC8-00B8016744FD}"/>
              </a:ext>
            </a:extLst>
          </p:cNvPr>
          <p:cNvSpPr>
            <a:spLocks noChangeAspect="1"/>
          </p:cNvSpPr>
          <p:nvPr>
            <p:custDataLst>
              <p:tags r:id="rId1"/>
            </p:custDataLst>
          </p:nvPr>
        </p:nvSpPr>
        <p:spPr bwMode="auto">
          <a:xfrm>
            <a:off x="1859554" y="5083059"/>
            <a:ext cx="429472" cy="533892"/>
          </a:xfrm>
          <a:custGeom>
            <a:avLst/>
            <a:gdLst>
              <a:gd name="T0" fmla="*/ 335 w 1680"/>
              <a:gd name="T1" fmla="*/ 632 h 2089"/>
              <a:gd name="T2" fmla="*/ 320 w 1680"/>
              <a:gd name="T3" fmla="*/ 392 h 2089"/>
              <a:gd name="T4" fmla="*/ 324 w 1680"/>
              <a:gd name="T5" fmla="*/ 322 h 2089"/>
              <a:gd name="T6" fmla="*/ 472 w 1680"/>
              <a:gd name="T7" fmla="*/ 87 h 2089"/>
              <a:gd name="T8" fmla="*/ 738 w 1680"/>
              <a:gd name="T9" fmla="*/ 1 h 2089"/>
              <a:gd name="T10" fmla="*/ 953 w 1680"/>
              <a:gd name="T11" fmla="*/ 56 h 2089"/>
              <a:gd name="T12" fmla="*/ 1062 w 1680"/>
              <a:gd name="T13" fmla="*/ 42 h 2089"/>
              <a:gd name="T14" fmla="*/ 1329 w 1680"/>
              <a:gd name="T15" fmla="*/ 239 h 2089"/>
              <a:gd name="T16" fmla="*/ 1360 w 1680"/>
              <a:gd name="T17" fmla="*/ 389 h 2089"/>
              <a:gd name="T18" fmla="*/ 1344 w 1680"/>
              <a:gd name="T19" fmla="*/ 632 h 2089"/>
              <a:gd name="T20" fmla="*/ 1259 w 1680"/>
              <a:gd name="T21" fmla="*/ 871 h 2089"/>
              <a:gd name="T22" fmla="*/ 1120 w 1680"/>
              <a:gd name="T23" fmla="*/ 1145 h 2089"/>
              <a:gd name="T24" fmla="*/ 1132 w 1680"/>
              <a:gd name="T25" fmla="*/ 1253 h 2089"/>
              <a:gd name="T26" fmla="*/ 1178 w 1680"/>
              <a:gd name="T27" fmla="*/ 1334 h 2089"/>
              <a:gd name="T28" fmla="*/ 1305 w 1680"/>
              <a:gd name="T29" fmla="*/ 1388 h 2089"/>
              <a:gd name="T30" fmla="*/ 1541 w 1680"/>
              <a:gd name="T31" fmla="*/ 1496 h 2089"/>
              <a:gd name="T32" fmla="*/ 1642 w 1680"/>
              <a:gd name="T33" fmla="*/ 1651 h 2089"/>
              <a:gd name="T34" fmla="*/ 1680 w 1680"/>
              <a:gd name="T35" fmla="*/ 1841 h 2089"/>
              <a:gd name="T36" fmla="*/ 1438 w 1680"/>
              <a:gd name="T37" fmla="*/ 2026 h 2089"/>
              <a:gd name="T38" fmla="*/ 840 w 1680"/>
              <a:gd name="T39" fmla="*/ 2089 h 2089"/>
              <a:gd name="T40" fmla="*/ 242 w 1680"/>
              <a:gd name="T41" fmla="*/ 2026 h 2089"/>
              <a:gd name="T42" fmla="*/ 0 w 1680"/>
              <a:gd name="T43" fmla="*/ 1841 h 2089"/>
              <a:gd name="T44" fmla="*/ 37 w 1680"/>
              <a:gd name="T45" fmla="*/ 1651 h 2089"/>
              <a:gd name="T46" fmla="*/ 138 w 1680"/>
              <a:gd name="T47" fmla="*/ 1496 h 2089"/>
              <a:gd name="T48" fmla="*/ 374 w 1680"/>
              <a:gd name="T49" fmla="*/ 1388 h 2089"/>
              <a:gd name="T50" fmla="*/ 500 w 1680"/>
              <a:gd name="T51" fmla="*/ 1334 h 2089"/>
              <a:gd name="T52" fmla="*/ 547 w 1680"/>
              <a:gd name="T53" fmla="*/ 1254 h 2089"/>
              <a:gd name="T54" fmla="*/ 560 w 1680"/>
              <a:gd name="T55" fmla="*/ 1145 h 2089"/>
              <a:gd name="T56" fmla="*/ 420 w 1680"/>
              <a:gd name="T57" fmla="*/ 871 h 2089"/>
              <a:gd name="T58" fmla="*/ 335 w 1680"/>
              <a:gd name="T59" fmla="*/ 632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0" h="2089">
                <a:moveTo>
                  <a:pt x="335" y="632"/>
                </a:moveTo>
                <a:cubicBezTo>
                  <a:pt x="320" y="392"/>
                  <a:pt x="320" y="392"/>
                  <a:pt x="320" y="392"/>
                </a:cubicBezTo>
                <a:cubicBezTo>
                  <a:pt x="318" y="371"/>
                  <a:pt x="321" y="343"/>
                  <a:pt x="324" y="322"/>
                </a:cubicBezTo>
                <a:cubicBezTo>
                  <a:pt x="340" y="222"/>
                  <a:pt x="396" y="142"/>
                  <a:pt x="472" y="87"/>
                </a:cubicBezTo>
                <a:cubicBezTo>
                  <a:pt x="546" y="33"/>
                  <a:pt x="641" y="3"/>
                  <a:pt x="738" y="1"/>
                </a:cubicBezTo>
                <a:cubicBezTo>
                  <a:pt x="819" y="0"/>
                  <a:pt x="884" y="13"/>
                  <a:pt x="953" y="56"/>
                </a:cubicBezTo>
                <a:cubicBezTo>
                  <a:pt x="989" y="42"/>
                  <a:pt x="1026" y="38"/>
                  <a:pt x="1062" y="42"/>
                </a:cubicBezTo>
                <a:cubicBezTo>
                  <a:pt x="1176" y="52"/>
                  <a:pt x="1280" y="138"/>
                  <a:pt x="1329" y="239"/>
                </a:cubicBezTo>
                <a:cubicBezTo>
                  <a:pt x="1352" y="286"/>
                  <a:pt x="1364" y="338"/>
                  <a:pt x="1360" y="389"/>
                </a:cubicBezTo>
                <a:cubicBezTo>
                  <a:pt x="1344" y="632"/>
                  <a:pt x="1344" y="632"/>
                  <a:pt x="1344" y="632"/>
                </a:cubicBezTo>
                <a:cubicBezTo>
                  <a:pt x="1366" y="719"/>
                  <a:pt x="1338" y="822"/>
                  <a:pt x="1259" y="871"/>
                </a:cubicBezTo>
                <a:cubicBezTo>
                  <a:pt x="1232" y="959"/>
                  <a:pt x="1182" y="1076"/>
                  <a:pt x="1120" y="1145"/>
                </a:cubicBezTo>
                <a:cubicBezTo>
                  <a:pt x="1121" y="1178"/>
                  <a:pt x="1124" y="1217"/>
                  <a:pt x="1132" y="1253"/>
                </a:cubicBezTo>
                <a:cubicBezTo>
                  <a:pt x="1140" y="1288"/>
                  <a:pt x="1154" y="1319"/>
                  <a:pt x="1178" y="1334"/>
                </a:cubicBezTo>
                <a:cubicBezTo>
                  <a:pt x="1228" y="1360"/>
                  <a:pt x="1250" y="1371"/>
                  <a:pt x="1305" y="1388"/>
                </a:cubicBezTo>
                <a:cubicBezTo>
                  <a:pt x="1379" y="1410"/>
                  <a:pt x="1490" y="1446"/>
                  <a:pt x="1541" y="1496"/>
                </a:cubicBezTo>
                <a:cubicBezTo>
                  <a:pt x="1585" y="1539"/>
                  <a:pt x="1619" y="1593"/>
                  <a:pt x="1642" y="1651"/>
                </a:cubicBezTo>
                <a:cubicBezTo>
                  <a:pt x="1667" y="1712"/>
                  <a:pt x="1680" y="1778"/>
                  <a:pt x="1680" y="1841"/>
                </a:cubicBezTo>
                <a:cubicBezTo>
                  <a:pt x="1680" y="1931"/>
                  <a:pt x="1578" y="1989"/>
                  <a:pt x="1438" y="2026"/>
                </a:cubicBezTo>
                <a:cubicBezTo>
                  <a:pt x="1252" y="2074"/>
                  <a:pt x="992" y="2089"/>
                  <a:pt x="840" y="2089"/>
                </a:cubicBezTo>
                <a:cubicBezTo>
                  <a:pt x="687" y="2089"/>
                  <a:pt x="428" y="2074"/>
                  <a:pt x="242" y="2026"/>
                </a:cubicBezTo>
                <a:cubicBezTo>
                  <a:pt x="101" y="1989"/>
                  <a:pt x="0" y="1931"/>
                  <a:pt x="0" y="1841"/>
                </a:cubicBezTo>
                <a:cubicBezTo>
                  <a:pt x="0" y="1778"/>
                  <a:pt x="12" y="1712"/>
                  <a:pt x="37" y="1651"/>
                </a:cubicBezTo>
                <a:cubicBezTo>
                  <a:pt x="60" y="1593"/>
                  <a:pt x="94" y="1539"/>
                  <a:pt x="138" y="1496"/>
                </a:cubicBezTo>
                <a:cubicBezTo>
                  <a:pt x="190" y="1446"/>
                  <a:pt x="300" y="1410"/>
                  <a:pt x="374" y="1388"/>
                </a:cubicBezTo>
                <a:cubicBezTo>
                  <a:pt x="425" y="1372"/>
                  <a:pt x="454" y="1361"/>
                  <a:pt x="500" y="1334"/>
                </a:cubicBezTo>
                <a:cubicBezTo>
                  <a:pt x="523" y="1321"/>
                  <a:pt x="538" y="1290"/>
                  <a:pt x="547" y="1254"/>
                </a:cubicBezTo>
                <a:cubicBezTo>
                  <a:pt x="555" y="1216"/>
                  <a:pt x="559" y="1183"/>
                  <a:pt x="560" y="1145"/>
                </a:cubicBezTo>
                <a:cubicBezTo>
                  <a:pt x="498" y="1076"/>
                  <a:pt x="447" y="959"/>
                  <a:pt x="420" y="871"/>
                </a:cubicBezTo>
                <a:cubicBezTo>
                  <a:pt x="342" y="822"/>
                  <a:pt x="313" y="719"/>
                  <a:pt x="335" y="632"/>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16" name="Speech Bubble: Rectangle 15">
            <a:extLst>
              <a:ext uri="{FF2B5EF4-FFF2-40B4-BE49-F238E27FC236}">
                <a16:creationId xmlns:a16="http://schemas.microsoft.com/office/drawing/2014/main" id="{2E60D163-C48B-4D1D-8ABD-B1C1B8D580D7}"/>
              </a:ext>
            </a:extLst>
          </p:cNvPr>
          <p:cNvSpPr/>
          <p:nvPr/>
        </p:nvSpPr>
        <p:spPr>
          <a:xfrm>
            <a:off x="6666446" y="4985695"/>
            <a:ext cx="4247631" cy="728619"/>
          </a:xfrm>
          <a:prstGeom prst="wedgeRectCallout">
            <a:avLst>
              <a:gd name="adj1" fmla="val -27015"/>
              <a:gd name="adj2" fmla="val 3342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620000"/>
            <a:r>
              <a:rPr lang="cs-CZ" dirty="0"/>
              <a:t>Vyšší ochota pořídit si služby placené        TV je v řadách segmentů </a:t>
            </a:r>
            <a:r>
              <a:rPr lang="cs-CZ" b="1" dirty="0"/>
              <a:t>Hračičků</a:t>
            </a:r>
            <a:r>
              <a:rPr lang="cs-CZ" dirty="0"/>
              <a:t>             a </a:t>
            </a:r>
            <a:r>
              <a:rPr lang="cs-CZ" b="1" dirty="0"/>
              <a:t>Nelineárních diváků</a:t>
            </a:r>
            <a:r>
              <a:rPr lang="cs-CZ" dirty="0"/>
              <a:t>.</a:t>
            </a:r>
          </a:p>
        </p:txBody>
      </p:sp>
      <p:grpSp>
        <p:nvGrpSpPr>
          <p:cNvPr id="20" name="Group 19">
            <a:extLst>
              <a:ext uri="{FF2B5EF4-FFF2-40B4-BE49-F238E27FC236}">
                <a16:creationId xmlns:a16="http://schemas.microsoft.com/office/drawing/2014/main" id="{467FEEE4-D990-4485-A4B6-20937496CB9F}"/>
              </a:ext>
            </a:extLst>
          </p:cNvPr>
          <p:cNvGrpSpPr/>
          <p:nvPr/>
        </p:nvGrpSpPr>
        <p:grpSpPr>
          <a:xfrm>
            <a:off x="9306081" y="6138388"/>
            <a:ext cx="1440219" cy="461665"/>
            <a:chOff x="9306081" y="6138388"/>
            <a:chExt cx="1440219" cy="461665"/>
          </a:xfrm>
        </p:grpSpPr>
        <p:sp>
          <p:nvSpPr>
            <p:cNvPr id="21" name="Obdélník 9">
              <a:extLst>
                <a:ext uri="{FF2B5EF4-FFF2-40B4-BE49-F238E27FC236}">
                  <a16:creationId xmlns:a16="http://schemas.microsoft.com/office/drawing/2014/main" id="{6FFA2396-F13F-40BD-AD56-F33619498736}"/>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délník 15">
              <a:extLst>
                <a:ext uri="{FF2B5EF4-FFF2-40B4-BE49-F238E27FC236}">
                  <a16:creationId xmlns:a16="http://schemas.microsoft.com/office/drawing/2014/main" id="{D5D235B8-E11F-419C-907B-3ACC45FAAEAE}"/>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ovéPole 16">
              <a:extLst>
                <a:ext uri="{FF2B5EF4-FFF2-40B4-BE49-F238E27FC236}">
                  <a16:creationId xmlns:a16="http://schemas.microsoft.com/office/drawing/2014/main" id="{58D6D31B-3B51-4397-A5A2-80C1D9402EAB}"/>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grpSp>
      <p:grpSp>
        <p:nvGrpSpPr>
          <p:cNvPr id="17" name="Group 16">
            <a:extLst>
              <a:ext uri="{FF2B5EF4-FFF2-40B4-BE49-F238E27FC236}">
                <a16:creationId xmlns:a16="http://schemas.microsoft.com/office/drawing/2014/main" id="{72B9BFC2-5B8B-4A86-AB1A-5734E1DA72F4}"/>
              </a:ext>
            </a:extLst>
          </p:cNvPr>
          <p:cNvGrpSpPr>
            <a:grpSpLocks noChangeAspect="1"/>
          </p:cNvGrpSpPr>
          <p:nvPr>
            <p:custDataLst>
              <p:tags r:id="rId2"/>
            </p:custDataLst>
          </p:nvPr>
        </p:nvGrpSpPr>
        <p:grpSpPr>
          <a:xfrm>
            <a:off x="7635166" y="5140140"/>
            <a:ext cx="429916" cy="429916"/>
            <a:chOff x="328396" y="2082800"/>
            <a:chExt cx="720000" cy="720000"/>
          </a:xfrm>
          <a:solidFill>
            <a:schemeClr val="bg1"/>
          </a:solidFill>
        </p:grpSpPr>
        <p:sp>
          <p:nvSpPr>
            <p:cNvPr id="18" name="Rectangle 17">
              <a:extLst>
                <a:ext uri="{FF2B5EF4-FFF2-40B4-BE49-F238E27FC236}">
                  <a16:creationId xmlns:a16="http://schemas.microsoft.com/office/drawing/2014/main" id="{3083B5A3-8569-43A9-A0AD-F74AC30E33A5}"/>
                </a:ext>
              </a:extLst>
            </p:cNvPr>
            <p:cNvSpPr/>
            <p:nvPr/>
          </p:nvSpPr>
          <p:spPr bwMode="gray">
            <a:xfrm>
              <a:off x="328396" y="2082800"/>
              <a:ext cx="720000" cy="720000"/>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400"/>
                </a:spcBef>
              </a:pPr>
              <a:endParaRPr lang="en-US" sz="1333" dirty="0">
                <a:solidFill>
                  <a:schemeClr val="tx1"/>
                </a:solidFill>
                <a:latin typeface="Arial" pitchFamily="34" charset="0"/>
                <a:cs typeface="Arial" pitchFamily="34" charset="0"/>
              </a:endParaRPr>
            </a:p>
          </p:txBody>
        </p:sp>
        <p:sp>
          <p:nvSpPr>
            <p:cNvPr id="19" name="Freeform 6">
              <a:extLst>
                <a:ext uri="{FF2B5EF4-FFF2-40B4-BE49-F238E27FC236}">
                  <a16:creationId xmlns:a16="http://schemas.microsoft.com/office/drawing/2014/main" id="{B366D75D-BCC6-4768-8417-0ED35272CC90}"/>
                </a:ext>
              </a:extLst>
            </p:cNvPr>
            <p:cNvSpPr>
              <a:spLocks noChangeAspect="1" noEditPoints="1"/>
            </p:cNvSpPr>
            <p:nvPr/>
          </p:nvSpPr>
          <p:spPr bwMode="auto">
            <a:xfrm>
              <a:off x="526357" y="2245144"/>
              <a:ext cx="324077" cy="396000"/>
            </a:xfrm>
            <a:custGeom>
              <a:avLst/>
              <a:gdLst>
                <a:gd name="T0" fmla="*/ 1440 w 1440"/>
                <a:gd name="T1" fmla="*/ 160 h 1760"/>
                <a:gd name="T2" fmla="*/ 1440 w 1440"/>
                <a:gd name="T3" fmla="*/ 1600 h 1760"/>
                <a:gd name="T4" fmla="*/ 1280 w 1440"/>
                <a:gd name="T5" fmla="*/ 1760 h 1760"/>
                <a:gd name="T6" fmla="*/ 1040 w 1440"/>
                <a:gd name="T7" fmla="*/ 1760 h 1760"/>
                <a:gd name="T8" fmla="*/ 880 w 1440"/>
                <a:gd name="T9" fmla="*/ 1600 h 1760"/>
                <a:gd name="T10" fmla="*/ 880 w 1440"/>
                <a:gd name="T11" fmla="*/ 160 h 1760"/>
                <a:gd name="T12" fmla="*/ 1040 w 1440"/>
                <a:gd name="T13" fmla="*/ 0 h 1760"/>
                <a:gd name="T14" fmla="*/ 1280 w 1440"/>
                <a:gd name="T15" fmla="*/ 0 h 1760"/>
                <a:gd name="T16" fmla="*/ 1440 w 1440"/>
                <a:gd name="T17" fmla="*/ 160 h 1760"/>
                <a:gd name="T18" fmla="*/ 560 w 1440"/>
                <a:gd name="T19" fmla="*/ 160 h 1760"/>
                <a:gd name="T20" fmla="*/ 560 w 1440"/>
                <a:gd name="T21" fmla="*/ 1600 h 1760"/>
                <a:gd name="T22" fmla="*/ 400 w 1440"/>
                <a:gd name="T23" fmla="*/ 1760 h 1760"/>
                <a:gd name="T24" fmla="*/ 160 w 1440"/>
                <a:gd name="T25" fmla="*/ 1760 h 1760"/>
                <a:gd name="T26" fmla="*/ 0 w 1440"/>
                <a:gd name="T27" fmla="*/ 1600 h 1760"/>
                <a:gd name="T28" fmla="*/ 0 w 1440"/>
                <a:gd name="T29" fmla="*/ 160 h 1760"/>
                <a:gd name="T30" fmla="*/ 160 w 1440"/>
                <a:gd name="T31" fmla="*/ 0 h 1760"/>
                <a:gd name="T32" fmla="*/ 400 w 1440"/>
                <a:gd name="T33" fmla="*/ 0 h 1760"/>
                <a:gd name="T34" fmla="*/ 560 w 1440"/>
                <a:gd name="T35" fmla="*/ 160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0" h="1760">
                  <a:moveTo>
                    <a:pt x="1440" y="160"/>
                  </a:moveTo>
                  <a:cubicBezTo>
                    <a:pt x="1440" y="1600"/>
                    <a:pt x="1440" y="1600"/>
                    <a:pt x="1440" y="1600"/>
                  </a:cubicBezTo>
                  <a:cubicBezTo>
                    <a:pt x="1440" y="1688"/>
                    <a:pt x="1368" y="1760"/>
                    <a:pt x="1280" y="1760"/>
                  </a:cubicBezTo>
                  <a:cubicBezTo>
                    <a:pt x="1040" y="1760"/>
                    <a:pt x="1040" y="1760"/>
                    <a:pt x="1040" y="1760"/>
                  </a:cubicBezTo>
                  <a:cubicBezTo>
                    <a:pt x="952" y="1760"/>
                    <a:pt x="880" y="1688"/>
                    <a:pt x="880" y="1600"/>
                  </a:cubicBezTo>
                  <a:cubicBezTo>
                    <a:pt x="880" y="160"/>
                    <a:pt x="880" y="160"/>
                    <a:pt x="880" y="160"/>
                  </a:cubicBezTo>
                  <a:cubicBezTo>
                    <a:pt x="880" y="72"/>
                    <a:pt x="952" y="0"/>
                    <a:pt x="1040" y="0"/>
                  </a:cubicBezTo>
                  <a:cubicBezTo>
                    <a:pt x="1280" y="0"/>
                    <a:pt x="1280" y="0"/>
                    <a:pt x="1280" y="0"/>
                  </a:cubicBezTo>
                  <a:cubicBezTo>
                    <a:pt x="1368" y="0"/>
                    <a:pt x="1440" y="72"/>
                    <a:pt x="1440" y="160"/>
                  </a:cubicBezTo>
                  <a:close/>
                  <a:moveTo>
                    <a:pt x="560" y="160"/>
                  </a:moveTo>
                  <a:cubicBezTo>
                    <a:pt x="560" y="1600"/>
                    <a:pt x="560" y="1600"/>
                    <a:pt x="560" y="1600"/>
                  </a:cubicBezTo>
                  <a:cubicBezTo>
                    <a:pt x="560" y="1688"/>
                    <a:pt x="488" y="1760"/>
                    <a:pt x="400" y="1760"/>
                  </a:cubicBezTo>
                  <a:cubicBezTo>
                    <a:pt x="160" y="1760"/>
                    <a:pt x="160" y="1760"/>
                    <a:pt x="160" y="1760"/>
                  </a:cubicBezTo>
                  <a:cubicBezTo>
                    <a:pt x="72" y="1760"/>
                    <a:pt x="0" y="1688"/>
                    <a:pt x="0" y="1600"/>
                  </a:cubicBezTo>
                  <a:cubicBezTo>
                    <a:pt x="0" y="160"/>
                    <a:pt x="0" y="160"/>
                    <a:pt x="0" y="160"/>
                  </a:cubicBezTo>
                  <a:cubicBezTo>
                    <a:pt x="0" y="72"/>
                    <a:pt x="72" y="0"/>
                    <a:pt x="160" y="0"/>
                  </a:cubicBezTo>
                  <a:cubicBezTo>
                    <a:pt x="400" y="0"/>
                    <a:pt x="400" y="0"/>
                    <a:pt x="400" y="0"/>
                  </a:cubicBezTo>
                  <a:cubicBezTo>
                    <a:pt x="488" y="0"/>
                    <a:pt x="560" y="72"/>
                    <a:pt x="560" y="160"/>
                  </a:cubicBezTo>
                  <a:close/>
                </a:path>
              </a:pathLst>
            </a:custGeom>
            <a:solidFill>
              <a:srgbClr val="A6A6A6"/>
            </a:solidFill>
            <a:ln>
              <a:noFill/>
            </a:ln>
          </p:spPr>
          <p:txBody>
            <a:bodyPr vert="horz" wrap="square" lIns="121920" tIns="60960" rIns="121920" bIns="60960" numCol="1" anchor="t" anchorCtr="0" compatLnSpc="1">
              <a:prstTxWarp prst="textNoShape">
                <a:avLst/>
              </a:prstTxWarp>
            </a:bodyPr>
            <a:lstStyle/>
            <a:p>
              <a:endParaRPr lang="en-US" sz="1333"/>
            </a:p>
          </p:txBody>
        </p:sp>
      </p:grpSp>
      <p:grpSp>
        <p:nvGrpSpPr>
          <p:cNvPr id="25" name="Group 40">
            <a:extLst>
              <a:ext uri="{FF2B5EF4-FFF2-40B4-BE49-F238E27FC236}">
                <a16:creationId xmlns:a16="http://schemas.microsoft.com/office/drawing/2014/main" id="{7B71BA2C-990A-4E2D-96D0-72B82F5E8867}"/>
              </a:ext>
            </a:extLst>
          </p:cNvPr>
          <p:cNvGrpSpPr>
            <a:grpSpLocks noChangeAspect="1"/>
          </p:cNvGrpSpPr>
          <p:nvPr>
            <p:custDataLst>
              <p:tags r:id="rId3"/>
            </p:custDataLst>
          </p:nvPr>
        </p:nvGrpSpPr>
        <p:grpSpPr bwMode="auto">
          <a:xfrm>
            <a:off x="6841786" y="5140140"/>
            <a:ext cx="551877" cy="371764"/>
            <a:chOff x="417" y="501"/>
            <a:chExt cx="4927" cy="3319"/>
          </a:xfrm>
          <a:solidFill>
            <a:schemeClr val="bg1"/>
          </a:solidFill>
        </p:grpSpPr>
        <p:sp>
          <p:nvSpPr>
            <p:cNvPr id="26" name="Freeform 41">
              <a:extLst>
                <a:ext uri="{FF2B5EF4-FFF2-40B4-BE49-F238E27FC236}">
                  <a16:creationId xmlns:a16="http://schemas.microsoft.com/office/drawing/2014/main" id="{8D18E638-BA10-4A08-9403-EDC6D761CBC5}"/>
                </a:ext>
              </a:extLst>
            </p:cNvPr>
            <p:cNvSpPr>
              <a:spLocks noEditPoints="1"/>
            </p:cNvSpPr>
            <p:nvPr/>
          </p:nvSpPr>
          <p:spPr bwMode="auto">
            <a:xfrm>
              <a:off x="1645" y="501"/>
              <a:ext cx="2294" cy="1674"/>
            </a:xfrm>
            <a:custGeom>
              <a:avLst/>
              <a:gdLst>
                <a:gd name="T0" fmla="*/ 131 w 971"/>
                <a:gd name="T1" fmla="*/ 709 h 709"/>
                <a:gd name="T2" fmla="*/ 273 w 971"/>
                <a:gd name="T3" fmla="*/ 592 h 709"/>
                <a:gd name="T4" fmla="*/ 336 w 971"/>
                <a:gd name="T5" fmla="*/ 522 h 709"/>
                <a:gd name="T6" fmla="*/ 388 w 971"/>
                <a:gd name="T7" fmla="*/ 537 h 709"/>
                <a:gd name="T8" fmla="*/ 485 w 971"/>
                <a:gd name="T9" fmla="*/ 560 h 709"/>
                <a:gd name="T10" fmla="*/ 588 w 971"/>
                <a:gd name="T11" fmla="*/ 536 h 709"/>
                <a:gd name="T12" fmla="*/ 635 w 971"/>
                <a:gd name="T13" fmla="*/ 522 h 709"/>
                <a:gd name="T14" fmla="*/ 694 w 971"/>
                <a:gd name="T15" fmla="*/ 589 h 709"/>
                <a:gd name="T16" fmla="*/ 840 w 971"/>
                <a:gd name="T17" fmla="*/ 709 h 709"/>
                <a:gd name="T18" fmla="*/ 949 w 971"/>
                <a:gd name="T19" fmla="*/ 556 h 709"/>
                <a:gd name="T20" fmla="*/ 971 w 971"/>
                <a:gd name="T21" fmla="*/ 261 h 709"/>
                <a:gd name="T22" fmla="*/ 896 w 971"/>
                <a:gd name="T23" fmla="*/ 76 h 709"/>
                <a:gd name="T24" fmla="*/ 719 w 971"/>
                <a:gd name="T25" fmla="*/ 0 h 709"/>
                <a:gd name="T26" fmla="*/ 578 w 971"/>
                <a:gd name="T27" fmla="*/ 21 h 709"/>
                <a:gd name="T28" fmla="*/ 485 w 971"/>
                <a:gd name="T29" fmla="*/ 37 h 709"/>
                <a:gd name="T30" fmla="*/ 393 w 971"/>
                <a:gd name="T31" fmla="*/ 21 h 709"/>
                <a:gd name="T32" fmla="*/ 252 w 971"/>
                <a:gd name="T33" fmla="*/ 0 h 709"/>
                <a:gd name="T34" fmla="*/ 74 w 971"/>
                <a:gd name="T35" fmla="*/ 76 h 709"/>
                <a:gd name="T36" fmla="*/ 0 w 971"/>
                <a:gd name="T37" fmla="*/ 261 h 709"/>
                <a:gd name="T38" fmla="*/ 21 w 971"/>
                <a:gd name="T39" fmla="*/ 556 h 709"/>
                <a:gd name="T40" fmla="*/ 131 w 971"/>
                <a:gd name="T41" fmla="*/ 709 h 709"/>
                <a:gd name="T42" fmla="*/ 728 w 971"/>
                <a:gd name="T43" fmla="*/ 429 h 709"/>
                <a:gd name="T44" fmla="*/ 672 w 971"/>
                <a:gd name="T45" fmla="*/ 373 h 709"/>
                <a:gd name="T46" fmla="*/ 728 w 971"/>
                <a:gd name="T47" fmla="*/ 317 h 709"/>
                <a:gd name="T48" fmla="*/ 784 w 971"/>
                <a:gd name="T49" fmla="*/ 373 h 709"/>
                <a:gd name="T50" fmla="*/ 728 w 971"/>
                <a:gd name="T51" fmla="*/ 429 h 709"/>
                <a:gd name="T52" fmla="*/ 877 w 971"/>
                <a:gd name="T53" fmla="*/ 261 h 709"/>
                <a:gd name="T54" fmla="*/ 821 w 971"/>
                <a:gd name="T55" fmla="*/ 317 h 709"/>
                <a:gd name="T56" fmla="*/ 765 w 971"/>
                <a:gd name="T57" fmla="*/ 261 h 709"/>
                <a:gd name="T58" fmla="*/ 821 w 971"/>
                <a:gd name="T59" fmla="*/ 205 h 709"/>
                <a:gd name="T60" fmla="*/ 877 w 971"/>
                <a:gd name="T61" fmla="*/ 261 h 709"/>
                <a:gd name="T62" fmla="*/ 728 w 971"/>
                <a:gd name="T63" fmla="*/ 93 h 709"/>
                <a:gd name="T64" fmla="*/ 784 w 971"/>
                <a:gd name="T65" fmla="*/ 149 h 709"/>
                <a:gd name="T66" fmla="*/ 768 w 971"/>
                <a:gd name="T67" fmla="*/ 189 h 709"/>
                <a:gd name="T68" fmla="*/ 766 w 971"/>
                <a:gd name="T69" fmla="*/ 190 h 709"/>
                <a:gd name="T70" fmla="*/ 728 w 971"/>
                <a:gd name="T71" fmla="*/ 205 h 709"/>
                <a:gd name="T72" fmla="*/ 672 w 971"/>
                <a:gd name="T73" fmla="*/ 149 h 709"/>
                <a:gd name="T74" fmla="*/ 728 w 971"/>
                <a:gd name="T75" fmla="*/ 93 h 709"/>
                <a:gd name="T76" fmla="*/ 635 w 971"/>
                <a:gd name="T77" fmla="*/ 205 h 709"/>
                <a:gd name="T78" fmla="*/ 691 w 971"/>
                <a:gd name="T79" fmla="*/ 261 h 709"/>
                <a:gd name="T80" fmla="*/ 635 w 971"/>
                <a:gd name="T81" fmla="*/ 317 h 709"/>
                <a:gd name="T82" fmla="*/ 579 w 971"/>
                <a:gd name="T83" fmla="*/ 261 h 709"/>
                <a:gd name="T84" fmla="*/ 635 w 971"/>
                <a:gd name="T85" fmla="*/ 205 h 709"/>
                <a:gd name="T86" fmla="*/ 261 w 971"/>
                <a:gd name="T87" fmla="*/ 112 h 709"/>
                <a:gd name="T88" fmla="*/ 411 w 971"/>
                <a:gd name="T89" fmla="*/ 261 h 709"/>
                <a:gd name="T90" fmla="*/ 261 w 971"/>
                <a:gd name="T91" fmla="*/ 410 h 709"/>
                <a:gd name="T92" fmla="*/ 112 w 971"/>
                <a:gd name="T93" fmla="*/ 261 h 709"/>
                <a:gd name="T94" fmla="*/ 261 w 971"/>
                <a:gd name="T95" fmla="*/ 11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1" h="709">
                  <a:moveTo>
                    <a:pt x="131" y="709"/>
                  </a:moveTo>
                  <a:cubicBezTo>
                    <a:pt x="216" y="709"/>
                    <a:pt x="246" y="647"/>
                    <a:pt x="273" y="592"/>
                  </a:cubicBezTo>
                  <a:cubicBezTo>
                    <a:pt x="291" y="555"/>
                    <a:pt x="307" y="522"/>
                    <a:pt x="336" y="522"/>
                  </a:cubicBezTo>
                  <a:cubicBezTo>
                    <a:pt x="348" y="522"/>
                    <a:pt x="367" y="529"/>
                    <a:pt x="388" y="537"/>
                  </a:cubicBezTo>
                  <a:cubicBezTo>
                    <a:pt x="418" y="547"/>
                    <a:pt x="453" y="560"/>
                    <a:pt x="485" y="560"/>
                  </a:cubicBezTo>
                  <a:cubicBezTo>
                    <a:pt x="523" y="560"/>
                    <a:pt x="558" y="547"/>
                    <a:pt x="588" y="536"/>
                  </a:cubicBezTo>
                  <a:cubicBezTo>
                    <a:pt x="607" y="529"/>
                    <a:pt x="624" y="522"/>
                    <a:pt x="635" y="522"/>
                  </a:cubicBezTo>
                  <a:cubicBezTo>
                    <a:pt x="660" y="522"/>
                    <a:pt x="676" y="554"/>
                    <a:pt x="694" y="589"/>
                  </a:cubicBezTo>
                  <a:cubicBezTo>
                    <a:pt x="722" y="645"/>
                    <a:pt x="754" y="709"/>
                    <a:pt x="840" y="709"/>
                  </a:cubicBezTo>
                  <a:cubicBezTo>
                    <a:pt x="898" y="709"/>
                    <a:pt x="931" y="646"/>
                    <a:pt x="949" y="556"/>
                  </a:cubicBezTo>
                  <a:cubicBezTo>
                    <a:pt x="966" y="472"/>
                    <a:pt x="971" y="364"/>
                    <a:pt x="971" y="261"/>
                  </a:cubicBezTo>
                  <a:cubicBezTo>
                    <a:pt x="971" y="190"/>
                    <a:pt x="943" y="124"/>
                    <a:pt x="896" y="76"/>
                  </a:cubicBezTo>
                  <a:cubicBezTo>
                    <a:pt x="852" y="29"/>
                    <a:pt x="789" y="0"/>
                    <a:pt x="719" y="0"/>
                  </a:cubicBezTo>
                  <a:cubicBezTo>
                    <a:pt x="644" y="0"/>
                    <a:pt x="610" y="11"/>
                    <a:pt x="578" y="21"/>
                  </a:cubicBezTo>
                  <a:cubicBezTo>
                    <a:pt x="553" y="29"/>
                    <a:pt x="529" y="37"/>
                    <a:pt x="485" y="37"/>
                  </a:cubicBezTo>
                  <a:cubicBezTo>
                    <a:pt x="442" y="37"/>
                    <a:pt x="418" y="29"/>
                    <a:pt x="393" y="21"/>
                  </a:cubicBezTo>
                  <a:cubicBezTo>
                    <a:pt x="361" y="11"/>
                    <a:pt x="326" y="0"/>
                    <a:pt x="252" y="0"/>
                  </a:cubicBezTo>
                  <a:cubicBezTo>
                    <a:pt x="181" y="0"/>
                    <a:pt x="119" y="29"/>
                    <a:pt x="74" y="76"/>
                  </a:cubicBezTo>
                  <a:cubicBezTo>
                    <a:pt x="28" y="124"/>
                    <a:pt x="0" y="190"/>
                    <a:pt x="0" y="261"/>
                  </a:cubicBezTo>
                  <a:cubicBezTo>
                    <a:pt x="0" y="364"/>
                    <a:pt x="5" y="472"/>
                    <a:pt x="21" y="556"/>
                  </a:cubicBezTo>
                  <a:cubicBezTo>
                    <a:pt x="40" y="646"/>
                    <a:pt x="73" y="709"/>
                    <a:pt x="131" y="709"/>
                  </a:cubicBezTo>
                  <a:close/>
                  <a:moveTo>
                    <a:pt x="728" y="429"/>
                  </a:moveTo>
                  <a:cubicBezTo>
                    <a:pt x="697" y="429"/>
                    <a:pt x="672" y="404"/>
                    <a:pt x="672" y="373"/>
                  </a:cubicBezTo>
                  <a:cubicBezTo>
                    <a:pt x="672" y="342"/>
                    <a:pt x="697" y="317"/>
                    <a:pt x="728" y="317"/>
                  </a:cubicBezTo>
                  <a:cubicBezTo>
                    <a:pt x="759" y="317"/>
                    <a:pt x="784" y="342"/>
                    <a:pt x="784" y="373"/>
                  </a:cubicBezTo>
                  <a:cubicBezTo>
                    <a:pt x="784" y="404"/>
                    <a:pt x="759" y="429"/>
                    <a:pt x="728" y="429"/>
                  </a:cubicBezTo>
                  <a:close/>
                  <a:moveTo>
                    <a:pt x="877" y="261"/>
                  </a:moveTo>
                  <a:cubicBezTo>
                    <a:pt x="877" y="292"/>
                    <a:pt x="852" y="317"/>
                    <a:pt x="821" y="317"/>
                  </a:cubicBezTo>
                  <a:cubicBezTo>
                    <a:pt x="790" y="317"/>
                    <a:pt x="765" y="292"/>
                    <a:pt x="765" y="261"/>
                  </a:cubicBezTo>
                  <a:cubicBezTo>
                    <a:pt x="765" y="230"/>
                    <a:pt x="790" y="205"/>
                    <a:pt x="821" y="205"/>
                  </a:cubicBezTo>
                  <a:cubicBezTo>
                    <a:pt x="852" y="205"/>
                    <a:pt x="877" y="230"/>
                    <a:pt x="877" y="261"/>
                  </a:cubicBezTo>
                  <a:close/>
                  <a:moveTo>
                    <a:pt x="728" y="93"/>
                  </a:moveTo>
                  <a:cubicBezTo>
                    <a:pt x="759" y="93"/>
                    <a:pt x="784" y="118"/>
                    <a:pt x="784" y="149"/>
                  </a:cubicBezTo>
                  <a:cubicBezTo>
                    <a:pt x="784" y="165"/>
                    <a:pt x="778" y="179"/>
                    <a:pt x="768" y="189"/>
                  </a:cubicBezTo>
                  <a:cubicBezTo>
                    <a:pt x="767" y="189"/>
                    <a:pt x="767" y="189"/>
                    <a:pt x="766" y="190"/>
                  </a:cubicBezTo>
                  <a:cubicBezTo>
                    <a:pt x="756" y="199"/>
                    <a:pt x="743" y="205"/>
                    <a:pt x="728" y="205"/>
                  </a:cubicBezTo>
                  <a:cubicBezTo>
                    <a:pt x="697" y="205"/>
                    <a:pt x="672" y="180"/>
                    <a:pt x="672" y="149"/>
                  </a:cubicBezTo>
                  <a:cubicBezTo>
                    <a:pt x="672" y="118"/>
                    <a:pt x="697" y="93"/>
                    <a:pt x="728" y="93"/>
                  </a:cubicBezTo>
                  <a:close/>
                  <a:moveTo>
                    <a:pt x="635" y="205"/>
                  </a:moveTo>
                  <a:cubicBezTo>
                    <a:pt x="666" y="205"/>
                    <a:pt x="691" y="230"/>
                    <a:pt x="691" y="261"/>
                  </a:cubicBezTo>
                  <a:cubicBezTo>
                    <a:pt x="691" y="292"/>
                    <a:pt x="665" y="317"/>
                    <a:pt x="635" y="317"/>
                  </a:cubicBezTo>
                  <a:cubicBezTo>
                    <a:pt x="604" y="317"/>
                    <a:pt x="579" y="292"/>
                    <a:pt x="579" y="261"/>
                  </a:cubicBezTo>
                  <a:cubicBezTo>
                    <a:pt x="579" y="230"/>
                    <a:pt x="604" y="205"/>
                    <a:pt x="635" y="205"/>
                  </a:cubicBezTo>
                  <a:close/>
                  <a:moveTo>
                    <a:pt x="261" y="112"/>
                  </a:moveTo>
                  <a:cubicBezTo>
                    <a:pt x="344" y="112"/>
                    <a:pt x="411" y="179"/>
                    <a:pt x="411" y="261"/>
                  </a:cubicBezTo>
                  <a:cubicBezTo>
                    <a:pt x="411" y="344"/>
                    <a:pt x="344" y="410"/>
                    <a:pt x="261" y="410"/>
                  </a:cubicBezTo>
                  <a:cubicBezTo>
                    <a:pt x="179" y="410"/>
                    <a:pt x="112" y="344"/>
                    <a:pt x="112" y="261"/>
                  </a:cubicBezTo>
                  <a:cubicBezTo>
                    <a:pt x="112" y="179"/>
                    <a:pt x="179" y="112"/>
                    <a:pt x="261"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7" name="Freeform 42">
              <a:extLst>
                <a:ext uri="{FF2B5EF4-FFF2-40B4-BE49-F238E27FC236}">
                  <a16:creationId xmlns:a16="http://schemas.microsoft.com/office/drawing/2014/main" id="{77D7E62A-2603-42B8-923F-D79EC8156C31}"/>
                </a:ext>
              </a:extLst>
            </p:cNvPr>
            <p:cNvSpPr>
              <a:spLocks/>
            </p:cNvSpPr>
            <p:nvPr/>
          </p:nvSpPr>
          <p:spPr bwMode="auto">
            <a:xfrm>
              <a:off x="4605" y="2341"/>
              <a:ext cx="739" cy="1479"/>
            </a:xfrm>
            <a:custGeom>
              <a:avLst/>
              <a:gdLst>
                <a:gd name="T0" fmla="*/ 0 w 313"/>
                <a:gd name="T1" fmla="*/ 0 h 626"/>
                <a:gd name="T2" fmla="*/ 0 w 313"/>
                <a:gd name="T3" fmla="*/ 626 h 626"/>
                <a:gd name="T4" fmla="*/ 313 w 313"/>
                <a:gd name="T5" fmla="*/ 626 h 626"/>
                <a:gd name="T6" fmla="*/ 313 w 313"/>
                <a:gd name="T7" fmla="*/ 0 h 626"/>
                <a:gd name="T8" fmla="*/ 0 w 313"/>
                <a:gd name="T9" fmla="*/ 0 h 626"/>
              </a:gdLst>
              <a:ahLst/>
              <a:cxnLst>
                <a:cxn ang="0">
                  <a:pos x="T0" y="T1"/>
                </a:cxn>
                <a:cxn ang="0">
                  <a:pos x="T2" y="T3"/>
                </a:cxn>
                <a:cxn ang="0">
                  <a:pos x="T4" y="T5"/>
                </a:cxn>
                <a:cxn ang="0">
                  <a:pos x="T6" y="T7"/>
                </a:cxn>
                <a:cxn ang="0">
                  <a:pos x="T8" y="T9"/>
                </a:cxn>
              </a:cxnLst>
              <a:rect l="0" t="0" r="r" b="b"/>
              <a:pathLst>
                <a:path w="313" h="626">
                  <a:moveTo>
                    <a:pt x="0" y="0"/>
                  </a:moveTo>
                  <a:cubicBezTo>
                    <a:pt x="0" y="208"/>
                    <a:pt x="0" y="417"/>
                    <a:pt x="0" y="626"/>
                  </a:cubicBezTo>
                  <a:cubicBezTo>
                    <a:pt x="104" y="626"/>
                    <a:pt x="208" y="626"/>
                    <a:pt x="313" y="626"/>
                  </a:cubicBezTo>
                  <a:cubicBezTo>
                    <a:pt x="313" y="417"/>
                    <a:pt x="313" y="208"/>
                    <a:pt x="313" y="0"/>
                  </a:cubicBezTo>
                  <a:cubicBezTo>
                    <a:pt x="208" y="0"/>
                    <a:pt x="10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8" name="Freeform 43">
              <a:extLst>
                <a:ext uri="{FF2B5EF4-FFF2-40B4-BE49-F238E27FC236}">
                  <a16:creationId xmlns:a16="http://schemas.microsoft.com/office/drawing/2014/main" id="{74558631-A65E-4A7F-A6C4-493FD61DC168}"/>
                </a:ext>
              </a:extLst>
            </p:cNvPr>
            <p:cNvSpPr>
              <a:spLocks noEditPoints="1"/>
            </p:cNvSpPr>
            <p:nvPr/>
          </p:nvSpPr>
          <p:spPr bwMode="auto">
            <a:xfrm>
              <a:off x="417" y="2341"/>
              <a:ext cx="4065" cy="1479"/>
            </a:xfrm>
            <a:custGeom>
              <a:avLst/>
              <a:gdLst>
                <a:gd name="T0" fmla="*/ 0 w 1721"/>
                <a:gd name="T1" fmla="*/ 626 h 626"/>
                <a:gd name="T2" fmla="*/ 1721 w 1721"/>
                <a:gd name="T3" fmla="*/ 626 h 626"/>
                <a:gd name="T4" fmla="*/ 1721 w 1721"/>
                <a:gd name="T5" fmla="*/ 0 h 626"/>
                <a:gd name="T6" fmla="*/ 0 w 1721"/>
                <a:gd name="T7" fmla="*/ 0 h 626"/>
                <a:gd name="T8" fmla="*/ 0 w 1721"/>
                <a:gd name="T9" fmla="*/ 626 h 626"/>
                <a:gd name="T10" fmla="*/ 623 w 1721"/>
                <a:gd name="T11" fmla="*/ 289 h 626"/>
                <a:gd name="T12" fmla="*/ 1640 w 1721"/>
                <a:gd name="T13" fmla="*/ 289 h 626"/>
                <a:gd name="T14" fmla="*/ 1640 w 1721"/>
                <a:gd name="T15" fmla="*/ 336 h 626"/>
                <a:gd name="T16" fmla="*/ 623 w 1721"/>
                <a:gd name="T17" fmla="*/ 336 h 626"/>
                <a:gd name="T18" fmla="*/ 623 w 1721"/>
                <a:gd name="T19" fmla="*/ 289 h 626"/>
                <a:gd name="T20" fmla="*/ 417 w 1721"/>
                <a:gd name="T21" fmla="*/ 209 h 626"/>
                <a:gd name="T22" fmla="*/ 521 w 1721"/>
                <a:gd name="T23" fmla="*/ 313 h 626"/>
                <a:gd name="T24" fmla="*/ 417 w 1721"/>
                <a:gd name="T25" fmla="*/ 417 h 626"/>
                <a:gd name="T26" fmla="*/ 313 w 1721"/>
                <a:gd name="T27" fmla="*/ 313 h 626"/>
                <a:gd name="T28" fmla="*/ 417 w 1721"/>
                <a:gd name="T29" fmla="*/ 209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1" h="626">
                  <a:moveTo>
                    <a:pt x="0" y="626"/>
                  </a:moveTo>
                  <a:cubicBezTo>
                    <a:pt x="1721" y="626"/>
                    <a:pt x="1721" y="626"/>
                    <a:pt x="1721" y="626"/>
                  </a:cubicBezTo>
                  <a:cubicBezTo>
                    <a:pt x="1721" y="0"/>
                    <a:pt x="1721" y="0"/>
                    <a:pt x="1721" y="0"/>
                  </a:cubicBezTo>
                  <a:cubicBezTo>
                    <a:pt x="0" y="0"/>
                    <a:pt x="0" y="0"/>
                    <a:pt x="0" y="0"/>
                  </a:cubicBezTo>
                  <a:cubicBezTo>
                    <a:pt x="0" y="209"/>
                    <a:pt x="0" y="417"/>
                    <a:pt x="0" y="626"/>
                  </a:cubicBezTo>
                  <a:close/>
                  <a:moveTo>
                    <a:pt x="623" y="289"/>
                  </a:moveTo>
                  <a:cubicBezTo>
                    <a:pt x="962" y="289"/>
                    <a:pt x="1301" y="289"/>
                    <a:pt x="1640" y="289"/>
                  </a:cubicBezTo>
                  <a:cubicBezTo>
                    <a:pt x="1640" y="305"/>
                    <a:pt x="1640" y="321"/>
                    <a:pt x="1640" y="336"/>
                  </a:cubicBezTo>
                  <a:cubicBezTo>
                    <a:pt x="1301" y="336"/>
                    <a:pt x="962" y="336"/>
                    <a:pt x="623" y="336"/>
                  </a:cubicBezTo>
                  <a:cubicBezTo>
                    <a:pt x="623" y="321"/>
                    <a:pt x="623" y="305"/>
                    <a:pt x="623" y="289"/>
                  </a:cubicBezTo>
                  <a:close/>
                  <a:moveTo>
                    <a:pt x="417" y="209"/>
                  </a:moveTo>
                  <a:cubicBezTo>
                    <a:pt x="474" y="209"/>
                    <a:pt x="521" y="256"/>
                    <a:pt x="521" y="313"/>
                  </a:cubicBezTo>
                  <a:cubicBezTo>
                    <a:pt x="521" y="370"/>
                    <a:pt x="474" y="417"/>
                    <a:pt x="417" y="417"/>
                  </a:cubicBezTo>
                  <a:cubicBezTo>
                    <a:pt x="360" y="417"/>
                    <a:pt x="313" y="370"/>
                    <a:pt x="313" y="313"/>
                  </a:cubicBezTo>
                  <a:cubicBezTo>
                    <a:pt x="313" y="256"/>
                    <a:pt x="360" y="209"/>
                    <a:pt x="417"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5678211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Zájem změnit dodavatele placené televize</a:t>
            </a:r>
          </a:p>
        </p:txBody>
      </p:sp>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42</a:t>
            </a:fld>
            <a:endParaRPr lang="en-US"/>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B10. </a:t>
            </a:r>
            <a:r>
              <a:rPr lang="cs-CZ" dirty="0"/>
              <a:t>Uvažujete v příštím roce o změně poskytovatele služeb placené televize? </a:t>
            </a:r>
          </a:p>
          <a:p>
            <a:r>
              <a:rPr lang="cs-CZ" b="1" dirty="0"/>
              <a:t>V % | Báze: </a:t>
            </a:r>
            <a:r>
              <a:rPr lang="cs-CZ" dirty="0"/>
              <a:t>využívá placenou TV</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02332"/>
            <a:ext cx="10309123" cy="617328"/>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Dvě třetiny (67%) stávajících uživatelů placené TV neplánují v příštím roce žádnou změnu. 13 % uvažuje o změně, polovina z nich by rovnou změnila i typ příjmu.</a:t>
            </a:r>
          </a:p>
        </p:txBody>
      </p:sp>
      <p:graphicFrame>
        <p:nvGraphicFramePr>
          <p:cNvPr id="13" name="Content Placeholder 11">
            <a:extLst>
              <a:ext uri="{FF2B5EF4-FFF2-40B4-BE49-F238E27FC236}">
                <a16:creationId xmlns:a16="http://schemas.microsoft.com/office/drawing/2014/main" id="{79686C5B-15D3-4454-87FE-D3CD7C897AE8}"/>
              </a:ext>
            </a:extLst>
          </p:cNvPr>
          <p:cNvGraphicFramePr>
            <a:graphicFrameLocks noGrp="1"/>
          </p:cNvGraphicFramePr>
          <p:nvPr>
            <p:ph idx="1"/>
            <p:extLst>
              <p:ext uri="{D42A27DB-BD31-4B8C-83A1-F6EECF244321}">
                <p14:modId xmlns:p14="http://schemas.microsoft.com/office/powerpoint/2010/main" val="1163946595"/>
              </p:ext>
            </p:extLst>
          </p:nvPr>
        </p:nvGraphicFramePr>
        <p:xfrm>
          <a:off x="704675" y="1936599"/>
          <a:ext cx="10481994" cy="3219682"/>
        </p:xfrm>
        <a:graphic>
          <a:graphicData uri="http://schemas.openxmlformats.org/drawingml/2006/chart">
            <c:chart xmlns:c="http://schemas.openxmlformats.org/drawingml/2006/chart" xmlns:r="http://schemas.openxmlformats.org/officeDocument/2006/relationships" r:id="rId3"/>
          </a:graphicData>
        </a:graphic>
      </p:graphicFrame>
      <p:sp>
        <p:nvSpPr>
          <p:cNvPr id="14" name="Speech Bubble: Rectangle 13">
            <a:extLst>
              <a:ext uri="{FF2B5EF4-FFF2-40B4-BE49-F238E27FC236}">
                <a16:creationId xmlns:a16="http://schemas.microsoft.com/office/drawing/2014/main" id="{100897C7-C9B4-4C80-A0A6-33124667481B}"/>
              </a:ext>
            </a:extLst>
          </p:cNvPr>
          <p:cNvSpPr/>
          <p:nvPr/>
        </p:nvSpPr>
        <p:spPr>
          <a:xfrm>
            <a:off x="1677797" y="4985696"/>
            <a:ext cx="9243727" cy="728619"/>
          </a:xfrm>
          <a:prstGeom prst="wedgeRectCallout">
            <a:avLst>
              <a:gd name="adj1" fmla="val -27015"/>
              <a:gd name="adj2" fmla="val 3342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Mírně častěji o změně poskytovatele i typu příjmu uvažují muži, lidé využívající kombinaci typů příjmu a zákazníci </a:t>
            </a:r>
            <a:r>
              <a:rPr lang="cs-CZ" dirty="0" err="1"/>
              <a:t>Skylinku</a:t>
            </a:r>
            <a:r>
              <a:rPr lang="cs-CZ" dirty="0"/>
              <a:t> (jakožto největšího dodavatele mírně antikvovaného typu příjmu) – ve všech případech 10 %.</a:t>
            </a:r>
          </a:p>
        </p:txBody>
      </p:sp>
      <p:grpSp>
        <p:nvGrpSpPr>
          <p:cNvPr id="20" name="Group 19">
            <a:extLst>
              <a:ext uri="{FF2B5EF4-FFF2-40B4-BE49-F238E27FC236}">
                <a16:creationId xmlns:a16="http://schemas.microsoft.com/office/drawing/2014/main" id="{467FEEE4-D990-4485-A4B6-20937496CB9F}"/>
              </a:ext>
            </a:extLst>
          </p:cNvPr>
          <p:cNvGrpSpPr/>
          <p:nvPr/>
        </p:nvGrpSpPr>
        <p:grpSpPr>
          <a:xfrm>
            <a:off x="9306081" y="6138388"/>
            <a:ext cx="1440219" cy="461665"/>
            <a:chOff x="9306081" y="6138388"/>
            <a:chExt cx="1440219" cy="461665"/>
          </a:xfrm>
        </p:grpSpPr>
        <p:sp>
          <p:nvSpPr>
            <p:cNvPr id="21" name="Obdélník 9">
              <a:extLst>
                <a:ext uri="{FF2B5EF4-FFF2-40B4-BE49-F238E27FC236}">
                  <a16:creationId xmlns:a16="http://schemas.microsoft.com/office/drawing/2014/main" id="{6FFA2396-F13F-40BD-AD56-F33619498736}"/>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délník 15">
              <a:extLst>
                <a:ext uri="{FF2B5EF4-FFF2-40B4-BE49-F238E27FC236}">
                  <a16:creationId xmlns:a16="http://schemas.microsoft.com/office/drawing/2014/main" id="{D5D235B8-E11F-419C-907B-3ACC45FAAEAE}"/>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ovéPole 16">
              <a:extLst>
                <a:ext uri="{FF2B5EF4-FFF2-40B4-BE49-F238E27FC236}">
                  <a16:creationId xmlns:a16="http://schemas.microsoft.com/office/drawing/2014/main" id="{58D6D31B-3B51-4397-A5A2-80C1D9402EAB}"/>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grpSp>
      <p:sp>
        <p:nvSpPr>
          <p:cNvPr id="17" name="Freeform 460">
            <a:extLst>
              <a:ext uri="{FF2B5EF4-FFF2-40B4-BE49-F238E27FC236}">
                <a16:creationId xmlns:a16="http://schemas.microsoft.com/office/drawing/2014/main" id="{780D202D-FEE2-4AFF-AA33-358CC9207342}"/>
              </a:ext>
            </a:extLst>
          </p:cNvPr>
          <p:cNvSpPr>
            <a:spLocks noChangeAspect="1" noEditPoints="1"/>
          </p:cNvSpPr>
          <p:nvPr>
            <p:custDataLst>
              <p:tags r:id="rId1"/>
            </p:custDataLst>
          </p:nvPr>
        </p:nvSpPr>
        <p:spPr bwMode="auto">
          <a:xfrm>
            <a:off x="1847320" y="5062005"/>
            <a:ext cx="463909" cy="576000"/>
          </a:xfrm>
          <a:custGeom>
            <a:avLst/>
            <a:gdLst>
              <a:gd name="T0" fmla="*/ 334 w 1680"/>
              <a:gd name="T1" fmla="*/ 672 h 2086"/>
              <a:gd name="T2" fmla="*/ 316 w 1680"/>
              <a:gd name="T3" fmla="*/ 572 h 2086"/>
              <a:gd name="T4" fmla="*/ 335 w 1680"/>
              <a:gd name="T5" fmla="*/ 284 h 2086"/>
              <a:gd name="T6" fmla="*/ 582 w 1680"/>
              <a:gd name="T7" fmla="*/ 88 h 2086"/>
              <a:gd name="T8" fmla="*/ 897 w 1680"/>
              <a:gd name="T9" fmla="*/ 8 h 2086"/>
              <a:gd name="T10" fmla="*/ 1228 w 1680"/>
              <a:gd name="T11" fmla="*/ 138 h 2086"/>
              <a:gd name="T12" fmla="*/ 1357 w 1680"/>
              <a:gd name="T13" fmla="*/ 371 h 2086"/>
              <a:gd name="T14" fmla="*/ 1346 w 1680"/>
              <a:gd name="T15" fmla="*/ 672 h 2086"/>
              <a:gd name="T16" fmla="*/ 1260 w 1680"/>
              <a:gd name="T17" fmla="*/ 908 h 2086"/>
              <a:gd name="T18" fmla="*/ 1160 w 1680"/>
              <a:gd name="T19" fmla="*/ 1142 h 2086"/>
              <a:gd name="T20" fmla="*/ 1157 w 1680"/>
              <a:gd name="T21" fmla="*/ 1192 h 2086"/>
              <a:gd name="T22" fmla="*/ 1153 w 1680"/>
              <a:gd name="T23" fmla="*/ 1259 h 2086"/>
              <a:gd name="T24" fmla="*/ 1181 w 1680"/>
              <a:gd name="T25" fmla="*/ 1332 h 2086"/>
              <a:gd name="T26" fmla="*/ 1305 w 1680"/>
              <a:gd name="T27" fmla="*/ 1384 h 2086"/>
              <a:gd name="T28" fmla="*/ 1541 w 1680"/>
              <a:gd name="T29" fmla="*/ 1492 h 2086"/>
              <a:gd name="T30" fmla="*/ 1680 w 1680"/>
              <a:gd name="T31" fmla="*/ 1838 h 2086"/>
              <a:gd name="T32" fmla="*/ 1438 w 1680"/>
              <a:gd name="T33" fmla="*/ 2022 h 2086"/>
              <a:gd name="T34" fmla="*/ 840 w 1680"/>
              <a:gd name="T35" fmla="*/ 2086 h 2086"/>
              <a:gd name="T36" fmla="*/ 242 w 1680"/>
              <a:gd name="T37" fmla="*/ 2022 h 2086"/>
              <a:gd name="T38" fmla="*/ 0 w 1680"/>
              <a:gd name="T39" fmla="*/ 1838 h 2086"/>
              <a:gd name="T40" fmla="*/ 139 w 1680"/>
              <a:gd name="T41" fmla="*/ 1492 h 2086"/>
              <a:gd name="T42" fmla="*/ 375 w 1680"/>
              <a:gd name="T43" fmla="*/ 1384 h 2086"/>
              <a:gd name="T44" fmla="*/ 500 w 1680"/>
              <a:gd name="T45" fmla="*/ 1331 h 2086"/>
              <a:gd name="T46" fmla="*/ 526 w 1680"/>
              <a:gd name="T47" fmla="*/ 1260 h 2086"/>
              <a:gd name="T48" fmla="*/ 523 w 1680"/>
              <a:gd name="T49" fmla="*/ 1183 h 2086"/>
              <a:gd name="T50" fmla="*/ 520 w 1680"/>
              <a:gd name="T51" fmla="*/ 1142 h 2086"/>
              <a:gd name="T52" fmla="*/ 424 w 1680"/>
              <a:gd name="T53" fmla="*/ 920 h 2086"/>
              <a:gd name="T54" fmla="*/ 420 w 1680"/>
              <a:gd name="T55" fmla="*/ 908 h 2086"/>
              <a:gd name="T56" fmla="*/ 334 w 1680"/>
              <a:gd name="T57" fmla="*/ 672 h 2086"/>
              <a:gd name="T58" fmla="*/ 575 w 1680"/>
              <a:gd name="T59" fmla="*/ 1371 h 2086"/>
              <a:gd name="T60" fmla="*/ 679 w 1680"/>
              <a:gd name="T61" fmla="*/ 1501 h 2086"/>
              <a:gd name="T62" fmla="*/ 736 w 1680"/>
              <a:gd name="T63" fmla="*/ 1424 h 2086"/>
              <a:gd name="T64" fmla="*/ 587 w 1680"/>
              <a:gd name="T65" fmla="*/ 1351 h 2086"/>
              <a:gd name="T66" fmla="*/ 575 w 1680"/>
              <a:gd name="T67" fmla="*/ 1371 h 2086"/>
              <a:gd name="T68" fmla="*/ 760 w 1680"/>
              <a:gd name="T69" fmla="*/ 1526 h 2086"/>
              <a:gd name="T70" fmla="*/ 681 w 1680"/>
              <a:gd name="T71" fmla="*/ 1631 h 2086"/>
              <a:gd name="T72" fmla="*/ 510 w 1680"/>
              <a:gd name="T73" fmla="*/ 1418 h 2086"/>
              <a:gd name="T74" fmla="*/ 398 w 1680"/>
              <a:gd name="T75" fmla="*/ 1461 h 2086"/>
              <a:gd name="T76" fmla="*/ 194 w 1680"/>
              <a:gd name="T77" fmla="*/ 1550 h 2086"/>
              <a:gd name="T78" fmla="*/ 80 w 1680"/>
              <a:gd name="T79" fmla="*/ 1838 h 2086"/>
              <a:gd name="T80" fmla="*/ 262 w 1680"/>
              <a:gd name="T81" fmla="*/ 1945 h 2086"/>
              <a:gd name="T82" fmla="*/ 720 w 1680"/>
              <a:gd name="T83" fmla="*/ 2003 h 2086"/>
              <a:gd name="T84" fmla="*/ 800 w 1680"/>
              <a:gd name="T85" fmla="*/ 1566 h 2086"/>
              <a:gd name="T86" fmla="*/ 760 w 1680"/>
              <a:gd name="T87" fmla="*/ 1526 h 2086"/>
              <a:gd name="T88" fmla="*/ 922 w 1680"/>
              <a:gd name="T89" fmla="*/ 1528 h 2086"/>
              <a:gd name="T90" fmla="*/ 880 w 1680"/>
              <a:gd name="T91" fmla="*/ 1566 h 2086"/>
              <a:gd name="T92" fmla="*/ 960 w 1680"/>
              <a:gd name="T93" fmla="*/ 2003 h 2086"/>
              <a:gd name="T94" fmla="*/ 1418 w 1680"/>
              <a:gd name="T95" fmla="*/ 1945 h 2086"/>
              <a:gd name="T96" fmla="*/ 1600 w 1680"/>
              <a:gd name="T97" fmla="*/ 1838 h 2086"/>
              <a:gd name="T98" fmla="*/ 1486 w 1680"/>
              <a:gd name="T99" fmla="*/ 1550 h 2086"/>
              <a:gd name="T100" fmla="*/ 1282 w 1680"/>
              <a:gd name="T101" fmla="*/ 1461 h 2086"/>
              <a:gd name="T102" fmla="*/ 1170 w 1680"/>
              <a:gd name="T103" fmla="*/ 1418 h 2086"/>
              <a:gd name="T104" fmla="*/ 999 w 1680"/>
              <a:gd name="T105" fmla="*/ 1631 h 2086"/>
              <a:gd name="T106" fmla="*/ 922 w 1680"/>
              <a:gd name="T107" fmla="*/ 1528 h 2086"/>
              <a:gd name="T108" fmla="*/ 944 w 1680"/>
              <a:gd name="T109" fmla="*/ 1424 h 2086"/>
              <a:gd name="T110" fmla="*/ 1001 w 1680"/>
              <a:gd name="T111" fmla="*/ 1501 h 2086"/>
              <a:gd name="T112" fmla="*/ 1105 w 1680"/>
              <a:gd name="T113" fmla="*/ 1371 h 2086"/>
              <a:gd name="T114" fmla="*/ 1092 w 1680"/>
              <a:gd name="T115" fmla="*/ 1352 h 2086"/>
              <a:gd name="T116" fmla="*/ 944 w 1680"/>
              <a:gd name="T117" fmla="*/ 1424 h 2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0" h="2086">
                <a:moveTo>
                  <a:pt x="334" y="672"/>
                </a:moveTo>
                <a:cubicBezTo>
                  <a:pt x="327" y="640"/>
                  <a:pt x="320" y="606"/>
                  <a:pt x="316" y="572"/>
                </a:cubicBezTo>
                <a:cubicBezTo>
                  <a:pt x="301" y="472"/>
                  <a:pt x="302" y="370"/>
                  <a:pt x="335" y="284"/>
                </a:cubicBezTo>
                <a:cubicBezTo>
                  <a:pt x="377" y="171"/>
                  <a:pt x="464" y="109"/>
                  <a:pt x="582" y="88"/>
                </a:cubicBezTo>
                <a:cubicBezTo>
                  <a:pt x="652" y="26"/>
                  <a:pt x="774" y="0"/>
                  <a:pt x="897" y="8"/>
                </a:cubicBezTo>
                <a:cubicBezTo>
                  <a:pt x="1022" y="17"/>
                  <a:pt x="1151" y="60"/>
                  <a:pt x="1228" y="138"/>
                </a:cubicBezTo>
                <a:cubicBezTo>
                  <a:pt x="1294" y="203"/>
                  <a:pt x="1337" y="280"/>
                  <a:pt x="1357" y="371"/>
                </a:cubicBezTo>
                <a:cubicBezTo>
                  <a:pt x="1376" y="458"/>
                  <a:pt x="1373" y="557"/>
                  <a:pt x="1346" y="672"/>
                </a:cubicBezTo>
                <a:cubicBezTo>
                  <a:pt x="1366" y="758"/>
                  <a:pt x="1337" y="859"/>
                  <a:pt x="1260" y="908"/>
                </a:cubicBezTo>
                <a:cubicBezTo>
                  <a:pt x="1238" y="990"/>
                  <a:pt x="1218" y="1076"/>
                  <a:pt x="1160" y="1142"/>
                </a:cubicBezTo>
                <a:cubicBezTo>
                  <a:pt x="1160" y="1158"/>
                  <a:pt x="1158" y="1174"/>
                  <a:pt x="1157" y="1192"/>
                </a:cubicBezTo>
                <a:cubicBezTo>
                  <a:pt x="1155" y="1214"/>
                  <a:pt x="1153" y="1238"/>
                  <a:pt x="1153" y="1259"/>
                </a:cubicBezTo>
                <a:cubicBezTo>
                  <a:pt x="1154" y="1281"/>
                  <a:pt x="1159" y="1318"/>
                  <a:pt x="1181" y="1332"/>
                </a:cubicBezTo>
                <a:cubicBezTo>
                  <a:pt x="1227" y="1361"/>
                  <a:pt x="1263" y="1372"/>
                  <a:pt x="1305" y="1384"/>
                </a:cubicBezTo>
                <a:cubicBezTo>
                  <a:pt x="1378" y="1406"/>
                  <a:pt x="1489" y="1442"/>
                  <a:pt x="1541" y="1492"/>
                </a:cubicBezTo>
                <a:cubicBezTo>
                  <a:pt x="1631" y="1580"/>
                  <a:pt x="1680" y="1714"/>
                  <a:pt x="1680" y="1838"/>
                </a:cubicBezTo>
                <a:cubicBezTo>
                  <a:pt x="1680" y="1928"/>
                  <a:pt x="1578" y="1986"/>
                  <a:pt x="1438" y="2022"/>
                </a:cubicBezTo>
                <a:cubicBezTo>
                  <a:pt x="1252" y="2071"/>
                  <a:pt x="993" y="2086"/>
                  <a:pt x="840" y="2086"/>
                </a:cubicBezTo>
                <a:cubicBezTo>
                  <a:pt x="687" y="2086"/>
                  <a:pt x="428" y="2071"/>
                  <a:pt x="242" y="2022"/>
                </a:cubicBezTo>
                <a:cubicBezTo>
                  <a:pt x="102" y="1986"/>
                  <a:pt x="0" y="1928"/>
                  <a:pt x="0" y="1838"/>
                </a:cubicBezTo>
                <a:cubicBezTo>
                  <a:pt x="0" y="1714"/>
                  <a:pt x="49" y="1580"/>
                  <a:pt x="139" y="1492"/>
                </a:cubicBezTo>
                <a:cubicBezTo>
                  <a:pt x="190" y="1443"/>
                  <a:pt x="301" y="1406"/>
                  <a:pt x="375" y="1384"/>
                </a:cubicBezTo>
                <a:cubicBezTo>
                  <a:pt x="426" y="1369"/>
                  <a:pt x="454" y="1358"/>
                  <a:pt x="500" y="1331"/>
                </a:cubicBezTo>
                <a:cubicBezTo>
                  <a:pt x="524" y="1318"/>
                  <a:pt x="523" y="1275"/>
                  <a:pt x="526" y="1260"/>
                </a:cubicBezTo>
                <a:cubicBezTo>
                  <a:pt x="527" y="1235"/>
                  <a:pt x="525" y="1208"/>
                  <a:pt x="523" y="1183"/>
                </a:cubicBezTo>
                <a:cubicBezTo>
                  <a:pt x="522" y="1169"/>
                  <a:pt x="521" y="1155"/>
                  <a:pt x="520" y="1142"/>
                </a:cubicBezTo>
                <a:cubicBezTo>
                  <a:pt x="466" y="1080"/>
                  <a:pt x="444" y="998"/>
                  <a:pt x="424" y="920"/>
                </a:cubicBezTo>
                <a:cubicBezTo>
                  <a:pt x="423" y="917"/>
                  <a:pt x="422" y="914"/>
                  <a:pt x="420" y="908"/>
                </a:cubicBezTo>
                <a:cubicBezTo>
                  <a:pt x="343" y="859"/>
                  <a:pt x="314" y="758"/>
                  <a:pt x="334" y="672"/>
                </a:cubicBezTo>
                <a:close/>
                <a:moveTo>
                  <a:pt x="575" y="1371"/>
                </a:moveTo>
                <a:cubicBezTo>
                  <a:pt x="679" y="1501"/>
                  <a:pt x="679" y="1501"/>
                  <a:pt x="679" y="1501"/>
                </a:cubicBezTo>
                <a:cubicBezTo>
                  <a:pt x="736" y="1424"/>
                  <a:pt x="736" y="1424"/>
                  <a:pt x="736" y="1424"/>
                </a:cubicBezTo>
                <a:cubicBezTo>
                  <a:pt x="682" y="1412"/>
                  <a:pt x="629" y="1388"/>
                  <a:pt x="587" y="1351"/>
                </a:cubicBezTo>
                <a:cubicBezTo>
                  <a:pt x="584" y="1358"/>
                  <a:pt x="580" y="1364"/>
                  <a:pt x="575" y="1371"/>
                </a:cubicBezTo>
                <a:close/>
                <a:moveTo>
                  <a:pt x="760" y="1526"/>
                </a:moveTo>
                <a:cubicBezTo>
                  <a:pt x="681" y="1631"/>
                  <a:pt x="681" y="1631"/>
                  <a:pt x="681" y="1631"/>
                </a:cubicBezTo>
                <a:cubicBezTo>
                  <a:pt x="510" y="1418"/>
                  <a:pt x="510" y="1418"/>
                  <a:pt x="510" y="1418"/>
                </a:cubicBezTo>
                <a:cubicBezTo>
                  <a:pt x="470" y="1439"/>
                  <a:pt x="436" y="1449"/>
                  <a:pt x="398" y="1461"/>
                </a:cubicBezTo>
                <a:cubicBezTo>
                  <a:pt x="341" y="1478"/>
                  <a:pt x="234" y="1511"/>
                  <a:pt x="194" y="1550"/>
                </a:cubicBezTo>
                <a:cubicBezTo>
                  <a:pt x="119" y="1622"/>
                  <a:pt x="80" y="1735"/>
                  <a:pt x="80" y="1838"/>
                </a:cubicBezTo>
                <a:cubicBezTo>
                  <a:pt x="80" y="1882"/>
                  <a:pt x="156" y="1918"/>
                  <a:pt x="262" y="1945"/>
                </a:cubicBezTo>
                <a:cubicBezTo>
                  <a:pt x="398" y="1981"/>
                  <a:pt x="577" y="1998"/>
                  <a:pt x="720" y="2003"/>
                </a:cubicBezTo>
                <a:cubicBezTo>
                  <a:pt x="721" y="1882"/>
                  <a:pt x="729" y="1708"/>
                  <a:pt x="800" y="1566"/>
                </a:cubicBezTo>
                <a:lnTo>
                  <a:pt x="760" y="1526"/>
                </a:lnTo>
                <a:close/>
                <a:moveTo>
                  <a:pt x="922" y="1528"/>
                </a:moveTo>
                <a:cubicBezTo>
                  <a:pt x="906" y="1542"/>
                  <a:pt x="890" y="1556"/>
                  <a:pt x="880" y="1566"/>
                </a:cubicBezTo>
                <a:cubicBezTo>
                  <a:pt x="951" y="1708"/>
                  <a:pt x="959" y="1882"/>
                  <a:pt x="960" y="2003"/>
                </a:cubicBezTo>
                <a:cubicBezTo>
                  <a:pt x="1103" y="1998"/>
                  <a:pt x="1282" y="1981"/>
                  <a:pt x="1418" y="1945"/>
                </a:cubicBezTo>
                <a:cubicBezTo>
                  <a:pt x="1524" y="1918"/>
                  <a:pt x="1600" y="1882"/>
                  <a:pt x="1600" y="1838"/>
                </a:cubicBezTo>
                <a:cubicBezTo>
                  <a:pt x="1600" y="1735"/>
                  <a:pt x="1561" y="1623"/>
                  <a:pt x="1486" y="1550"/>
                </a:cubicBezTo>
                <a:cubicBezTo>
                  <a:pt x="1446" y="1512"/>
                  <a:pt x="1339" y="1478"/>
                  <a:pt x="1282" y="1461"/>
                </a:cubicBezTo>
                <a:cubicBezTo>
                  <a:pt x="1244" y="1449"/>
                  <a:pt x="1210" y="1439"/>
                  <a:pt x="1170" y="1418"/>
                </a:cubicBezTo>
                <a:cubicBezTo>
                  <a:pt x="999" y="1631"/>
                  <a:pt x="999" y="1631"/>
                  <a:pt x="999" y="1631"/>
                </a:cubicBezTo>
                <a:lnTo>
                  <a:pt x="922" y="1528"/>
                </a:lnTo>
                <a:close/>
                <a:moveTo>
                  <a:pt x="944" y="1424"/>
                </a:moveTo>
                <a:cubicBezTo>
                  <a:pt x="1001" y="1501"/>
                  <a:pt x="1001" y="1501"/>
                  <a:pt x="1001" y="1501"/>
                </a:cubicBezTo>
                <a:cubicBezTo>
                  <a:pt x="1105" y="1371"/>
                  <a:pt x="1105" y="1371"/>
                  <a:pt x="1105" y="1371"/>
                </a:cubicBezTo>
                <a:cubicBezTo>
                  <a:pt x="1100" y="1365"/>
                  <a:pt x="1096" y="1358"/>
                  <a:pt x="1092" y="1352"/>
                </a:cubicBezTo>
                <a:cubicBezTo>
                  <a:pt x="1050" y="1388"/>
                  <a:pt x="998" y="1412"/>
                  <a:pt x="944" y="14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3273566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pl-PL" dirty="0"/>
              <a:t>Atraktivita atributů placené TV v očích stávajících neuživatelů</a:t>
            </a:r>
            <a:endParaRPr lang="cs-CZ" dirty="0"/>
          </a:p>
        </p:txBody>
      </p:sp>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43</a:t>
            </a:fld>
            <a:endParaRPr lang="en-US"/>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9"/>
          </p:nvPr>
        </p:nvSpPr>
        <p:spPr/>
        <p:txBody>
          <a:bodyPr/>
          <a:lstStyle/>
          <a:p>
            <a:r>
              <a:rPr lang="cs-CZ" b="1" dirty="0"/>
              <a:t>B09a. </a:t>
            </a:r>
            <a:r>
              <a:rPr lang="cs-CZ" dirty="0"/>
              <a:t>Uvedl/a jste, že byste v budoucnu měl/a zájem začít využívat služeb placené televize. Co vás motivuje začít využívat placenou televizi?</a:t>
            </a:r>
          </a:p>
          <a:p>
            <a:r>
              <a:rPr lang="cs-CZ" b="1" dirty="0"/>
              <a:t>V % | Báze: </a:t>
            </a:r>
            <a:r>
              <a:rPr lang="cs-CZ" dirty="0"/>
              <a:t>neuživatelé placené TV se zájmem o její pořízení |</a:t>
            </a:r>
            <a:r>
              <a:rPr lang="cs-CZ" b="1" dirty="0"/>
              <a:t> n=151 </a:t>
            </a:r>
            <a:r>
              <a:rPr lang="cs-CZ" dirty="0"/>
              <a:t>| </a:t>
            </a:r>
            <a:r>
              <a:rPr lang="cs-CZ" b="1" dirty="0"/>
              <a:t>Řazeno dle</a:t>
            </a:r>
            <a:r>
              <a:rPr lang="cs-CZ" dirty="0"/>
              <a:t>: frekvence 2019</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02332"/>
            <a:ext cx="10309123" cy="1029434"/>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Dva největší motivátory pro pořízení placené televize jsou velké množství kanálů (což lze považovat za tradiční atribut placené TV) a archiv již odvysílaných pořadů (což je inovativní funkcionalita). Dále motivuje možnost přeskakovat reklamy a možnost sledovat na více zařízeních (opět inovativní funkce spojené s IPTV/OTT). 40 % ještě přesahují dva „tradiční“ atributy, a to vysoká kvalita obrazu a atraktivní a exkluzivní obsah (např. sportovní přenosy). </a:t>
            </a:r>
          </a:p>
        </p:txBody>
      </p:sp>
      <p:graphicFrame>
        <p:nvGraphicFramePr>
          <p:cNvPr id="16" name="Content Placeholder 11">
            <a:extLst>
              <a:ext uri="{FF2B5EF4-FFF2-40B4-BE49-F238E27FC236}">
                <a16:creationId xmlns:a16="http://schemas.microsoft.com/office/drawing/2014/main" id="{81E716AE-9AB1-4890-A260-196AA4131420}"/>
              </a:ext>
            </a:extLst>
          </p:cNvPr>
          <p:cNvGraphicFramePr>
            <a:graphicFrameLocks noGrp="1"/>
          </p:cNvGraphicFramePr>
          <p:nvPr>
            <p:ph idx="1"/>
            <p:extLst>
              <p:ext uri="{D42A27DB-BD31-4B8C-83A1-F6EECF244321}">
                <p14:modId xmlns:p14="http://schemas.microsoft.com/office/powerpoint/2010/main" val="610575348"/>
              </p:ext>
            </p:extLst>
          </p:nvPr>
        </p:nvGraphicFramePr>
        <p:xfrm>
          <a:off x="436227" y="2516697"/>
          <a:ext cx="8548992" cy="3657599"/>
        </p:xfrm>
        <a:graphic>
          <a:graphicData uri="http://schemas.openxmlformats.org/drawingml/2006/chart">
            <c:chart xmlns:c="http://schemas.openxmlformats.org/drawingml/2006/chart" xmlns:r="http://schemas.openxmlformats.org/officeDocument/2006/relationships" r:id="rId4"/>
          </a:graphicData>
        </a:graphic>
      </p:graphicFrame>
      <p:sp>
        <p:nvSpPr>
          <p:cNvPr id="28" name="Speech Bubble: Rectangle 27">
            <a:extLst>
              <a:ext uri="{FF2B5EF4-FFF2-40B4-BE49-F238E27FC236}">
                <a16:creationId xmlns:a16="http://schemas.microsoft.com/office/drawing/2014/main" id="{BD72B60E-06D3-49CB-AD95-404CBC91B609}"/>
              </a:ext>
            </a:extLst>
          </p:cNvPr>
          <p:cNvSpPr/>
          <p:nvPr/>
        </p:nvSpPr>
        <p:spPr>
          <a:xfrm>
            <a:off x="8560166" y="2978332"/>
            <a:ext cx="3274503" cy="923345"/>
          </a:xfrm>
          <a:prstGeom prst="wedgeRectCallout">
            <a:avLst>
              <a:gd name="adj1" fmla="val -22627"/>
              <a:gd name="adj2" fmla="val 4432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Přeskakování reklam a kvalita obrazu jsou obzvlášť důležité pro muže.</a:t>
            </a:r>
          </a:p>
        </p:txBody>
      </p:sp>
      <p:sp>
        <p:nvSpPr>
          <p:cNvPr id="29" name="Freeform 460">
            <a:extLst>
              <a:ext uri="{FF2B5EF4-FFF2-40B4-BE49-F238E27FC236}">
                <a16:creationId xmlns:a16="http://schemas.microsoft.com/office/drawing/2014/main" id="{D58792E8-7B95-4ABB-A352-D960BFDAD9BD}"/>
              </a:ext>
            </a:extLst>
          </p:cNvPr>
          <p:cNvSpPr>
            <a:spLocks noChangeAspect="1" noEditPoints="1"/>
          </p:cNvSpPr>
          <p:nvPr>
            <p:custDataLst>
              <p:tags r:id="rId1"/>
            </p:custDataLst>
          </p:nvPr>
        </p:nvSpPr>
        <p:spPr bwMode="auto">
          <a:xfrm>
            <a:off x="8717534" y="3175491"/>
            <a:ext cx="463909" cy="576000"/>
          </a:xfrm>
          <a:custGeom>
            <a:avLst/>
            <a:gdLst>
              <a:gd name="T0" fmla="*/ 334 w 1680"/>
              <a:gd name="T1" fmla="*/ 672 h 2086"/>
              <a:gd name="T2" fmla="*/ 316 w 1680"/>
              <a:gd name="T3" fmla="*/ 572 h 2086"/>
              <a:gd name="T4" fmla="*/ 335 w 1680"/>
              <a:gd name="T5" fmla="*/ 284 h 2086"/>
              <a:gd name="T6" fmla="*/ 582 w 1680"/>
              <a:gd name="T7" fmla="*/ 88 h 2086"/>
              <a:gd name="T8" fmla="*/ 897 w 1680"/>
              <a:gd name="T9" fmla="*/ 8 h 2086"/>
              <a:gd name="T10" fmla="*/ 1228 w 1680"/>
              <a:gd name="T11" fmla="*/ 138 h 2086"/>
              <a:gd name="T12" fmla="*/ 1357 w 1680"/>
              <a:gd name="T13" fmla="*/ 371 h 2086"/>
              <a:gd name="T14" fmla="*/ 1346 w 1680"/>
              <a:gd name="T15" fmla="*/ 672 h 2086"/>
              <a:gd name="T16" fmla="*/ 1260 w 1680"/>
              <a:gd name="T17" fmla="*/ 908 h 2086"/>
              <a:gd name="T18" fmla="*/ 1160 w 1680"/>
              <a:gd name="T19" fmla="*/ 1142 h 2086"/>
              <a:gd name="T20" fmla="*/ 1157 w 1680"/>
              <a:gd name="T21" fmla="*/ 1192 h 2086"/>
              <a:gd name="T22" fmla="*/ 1153 w 1680"/>
              <a:gd name="T23" fmla="*/ 1259 h 2086"/>
              <a:gd name="T24" fmla="*/ 1181 w 1680"/>
              <a:gd name="T25" fmla="*/ 1332 h 2086"/>
              <a:gd name="T26" fmla="*/ 1305 w 1680"/>
              <a:gd name="T27" fmla="*/ 1384 h 2086"/>
              <a:gd name="T28" fmla="*/ 1541 w 1680"/>
              <a:gd name="T29" fmla="*/ 1492 h 2086"/>
              <a:gd name="T30" fmla="*/ 1680 w 1680"/>
              <a:gd name="T31" fmla="*/ 1838 h 2086"/>
              <a:gd name="T32" fmla="*/ 1438 w 1680"/>
              <a:gd name="T33" fmla="*/ 2022 h 2086"/>
              <a:gd name="T34" fmla="*/ 840 w 1680"/>
              <a:gd name="T35" fmla="*/ 2086 h 2086"/>
              <a:gd name="T36" fmla="*/ 242 w 1680"/>
              <a:gd name="T37" fmla="*/ 2022 h 2086"/>
              <a:gd name="T38" fmla="*/ 0 w 1680"/>
              <a:gd name="T39" fmla="*/ 1838 h 2086"/>
              <a:gd name="T40" fmla="*/ 139 w 1680"/>
              <a:gd name="T41" fmla="*/ 1492 h 2086"/>
              <a:gd name="T42" fmla="*/ 375 w 1680"/>
              <a:gd name="T43" fmla="*/ 1384 h 2086"/>
              <a:gd name="T44" fmla="*/ 500 w 1680"/>
              <a:gd name="T45" fmla="*/ 1331 h 2086"/>
              <a:gd name="T46" fmla="*/ 526 w 1680"/>
              <a:gd name="T47" fmla="*/ 1260 h 2086"/>
              <a:gd name="T48" fmla="*/ 523 w 1680"/>
              <a:gd name="T49" fmla="*/ 1183 h 2086"/>
              <a:gd name="T50" fmla="*/ 520 w 1680"/>
              <a:gd name="T51" fmla="*/ 1142 h 2086"/>
              <a:gd name="T52" fmla="*/ 424 w 1680"/>
              <a:gd name="T53" fmla="*/ 920 h 2086"/>
              <a:gd name="T54" fmla="*/ 420 w 1680"/>
              <a:gd name="T55" fmla="*/ 908 h 2086"/>
              <a:gd name="T56" fmla="*/ 334 w 1680"/>
              <a:gd name="T57" fmla="*/ 672 h 2086"/>
              <a:gd name="T58" fmla="*/ 575 w 1680"/>
              <a:gd name="T59" fmla="*/ 1371 h 2086"/>
              <a:gd name="T60" fmla="*/ 679 w 1680"/>
              <a:gd name="T61" fmla="*/ 1501 h 2086"/>
              <a:gd name="T62" fmla="*/ 736 w 1680"/>
              <a:gd name="T63" fmla="*/ 1424 h 2086"/>
              <a:gd name="T64" fmla="*/ 587 w 1680"/>
              <a:gd name="T65" fmla="*/ 1351 h 2086"/>
              <a:gd name="T66" fmla="*/ 575 w 1680"/>
              <a:gd name="T67" fmla="*/ 1371 h 2086"/>
              <a:gd name="T68" fmla="*/ 760 w 1680"/>
              <a:gd name="T69" fmla="*/ 1526 h 2086"/>
              <a:gd name="T70" fmla="*/ 681 w 1680"/>
              <a:gd name="T71" fmla="*/ 1631 h 2086"/>
              <a:gd name="T72" fmla="*/ 510 w 1680"/>
              <a:gd name="T73" fmla="*/ 1418 h 2086"/>
              <a:gd name="T74" fmla="*/ 398 w 1680"/>
              <a:gd name="T75" fmla="*/ 1461 h 2086"/>
              <a:gd name="T76" fmla="*/ 194 w 1680"/>
              <a:gd name="T77" fmla="*/ 1550 h 2086"/>
              <a:gd name="T78" fmla="*/ 80 w 1680"/>
              <a:gd name="T79" fmla="*/ 1838 h 2086"/>
              <a:gd name="T80" fmla="*/ 262 w 1680"/>
              <a:gd name="T81" fmla="*/ 1945 h 2086"/>
              <a:gd name="T82" fmla="*/ 720 w 1680"/>
              <a:gd name="T83" fmla="*/ 2003 h 2086"/>
              <a:gd name="T84" fmla="*/ 800 w 1680"/>
              <a:gd name="T85" fmla="*/ 1566 h 2086"/>
              <a:gd name="T86" fmla="*/ 760 w 1680"/>
              <a:gd name="T87" fmla="*/ 1526 h 2086"/>
              <a:gd name="T88" fmla="*/ 922 w 1680"/>
              <a:gd name="T89" fmla="*/ 1528 h 2086"/>
              <a:gd name="T90" fmla="*/ 880 w 1680"/>
              <a:gd name="T91" fmla="*/ 1566 h 2086"/>
              <a:gd name="T92" fmla="*/ 960 w 1680"/>
              <a:gd name="T93" fmla="*/ 2003 h 2086"/>
              <a:gd name="T94" fmla="*/ 1418 w 1680"/>
              <a:gd name="T95" fmla="*/ 1945 h 2086"/>
              <a:gd name="T96" fmla="*/ 1600 w 1680"/>
              <a:gd name="T97" fmla="*/ 1838 h 2086"/>
              <a:gd name="T98" fmla="*/ 1486 w 1680"/>
              <a:gd name="T99" fmla="*/ 1550 h 2086"/>
              <a:gd name="T100" fmla="*/ 1282 w 1680"/>
              <a:gd name="T101" fmla="*/ 1461 h 2086"/>
              <a:gd name="T102" fmla="*/ 1170 w 1680"/>
              <a:gd name="T103" fmla="*/ 1418 h 2086"/>
              <a:gd name="T104" fmla="*/ 999 w 1680"/>
              <a:gd name="T105" fmla="*/ 1631 h 2086"/>
              <a:gd name="T106" fmla="*/ 922 w 1680"/>
              <a:gd name="T107" fmla="*/ 1528 h 2086"/>
              <a:gd name="T108" fmla="*/ 944 w 1680"/>
              <a:gd name="T109" fmla="*/ 1424 h 2086"/>
              <a:gd name="T110" fmla="*/ 1001 w 1680"/>
              <a:gd name="T111" fmla="*/ 1501 h 2086"/>
              <a:gd name="T112" fmla="*/ 1105 w 1680"/>
              <a:gd name="T113" fmla="*/ 1371 h 2086"/>
              <a:gd name="T114" fmla="*/ 1092 w 1680"/>
              <a:gd name="T115" fmla="*/ 1352 h 2086"/>
              <a:gd name="T116" fmla="*/ 944 w 1680"/>
              <a:gd name="T117" fmla="*/ 1424 h 2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0" h="2086">
                <a:moveTo>
                  <a:pt x="334" y="672"/>
                </a:moveTo>
                <a:cubicBezTo>
                  <a:pt x="327" y="640"/>
                  <a:pt x="320" y="606"/>
                  <a:pt x="316" y="572"/>
                </a:cubicBezTo>
                <a:cubicBezTo>
                  <a:pt x="301" y="472"/>
                  <a:pt x="302" y="370"/>
                  <a:pt x="335" y="284"/>
                </a:cubicBezTo>
                <a:cubicBezTo>
                  <a:pt x="377" y="171"/>
                  <a:pt x="464" y="109"/>
                  <a:pt x="582" y="88"/>
                </a:cubicBezTo>
                <a:cubicBezTo>
                  <a:pt x="652" y="26"/>
                  <a:pt x="774" y="0"/>
                  <a:pt x="897" y="8"/>
                </a:cubicBezTo>
                <a:cubicBezTo>
                  <a:pt x="1022" y="17"/>
                  <a:pt x="1151" y="60"/>
                  <a:pt x="1228" y="138"/>
                </a:cubicBezTo>
                <a:cubicBezTo>
                  <a:pt x="1294" y="203"/>
                  <a:pt x="1337" y="280"/>
                  <a:pt x="1357" y="371"/>
                </a:cubicBezTo>
                <a:cubicBezTo>
                  <a:pt x="1376" y="458"/>
                  <a:pt x="1373" y="557"/>
                  <a:pt x="1346" y="672"/>
                </a:cubicBezTo>
                <a:cubicBezTo>
                  <a:pt x="1366" y="758"/>
                  <a:pt x="1337" y="859"/>
                  <a:pt x="1260" y="908"/>
                </a:cubicBezTo>
                <a:cubicBezTo>
                  <a:pt x="1238" y="990"/>
                  <a:pt x="1218" y="1076"/>
                  <a:pt x="1160" y="1142"/>
                </a:cubicBezTo>
                <a:cubicBezTo>
                  <a:pt x="1160" y="1158"/>
                  <a:pt x="1158" y="1174"/>
                  <a:pt x="1157" y="1192"/>
                </a:cubicBezTo>
                <a:cubicBezTo>
                  <a:pt x="1155" y="1214"/>
                  <a:pt x="1153" y="1238"/>
                  <a:pt x="1153" y="1259"/>
                </a:cubicBezTo>
                <a:cubicBezTo>
                  <a:pt x="1154" y="1281"/>
                  <a:pt x="1159" y="1318"/>
                  <a:pt x="1181" y="1332"/>
                </a:cubicBezTo>
                <a:cubicBezTo>
                  <a:pt x="1227" y="1361"/>
                  <a:pt x="1263" y="1372"/>
                  <a:pt x="1305" y="1384"/>
                </a:cubicBezTo>
                <a:cubicBezTo>
                  <a:pt x="1378" y="1406"/>
                  <a:pt x="1489" y="1442"/>
                  <a:pt x="1541" y="1492"/>
                </a:cubicBezTo>
                <a:cubicBezTo>
                  <a:pt x="1631" y="1580"/>
                  <a:pt x="1680" y="1714"/>
                  <a:pt x="1680" y="1838"/>
                </a:cubicBezTo>
                <a:cubicBezTo>
                  <a:pt x="1680" y="1928"/>
                  <a:pt x="1578" y="1986"/>
                  <a:pt x="1438" y="2022"/>
                </a:cubicBezTo>
                <a:cubicBezTo>
                  <a:pt x="1252" y="2071"/>
                  <a:pt x="993" y="2086"/>
                  <a:pt x="840" y="2086"/>
                </a:cubicBezTo>
                <a:cubicBezTo>
                  <a:pt x="687" y="2086"/>
                  <a:pt x="428" y="2071"/>
                  <a:pt x="242" y="2022"/>
                </a:cubicBezTo>
                <a:cubicBezTo>
                  <a:pt x="102" y="1986"/>
                  <a:pt x="0" y="1928"/>
                  <a:pt x="0" y="1838"/>
                </a:cubicBezTo>
                <a:cubicBezTo>
                  <a:pt x="0" y="1714"/>
                  <a:pt x="49" y="1580"/>
                  <a:pt x="139" y="1492"/>
                </a:cubicBezTo>
                <a:cubicBezTo>
                  <a:pt x="190" y="1443"/>
                  <a:pt x="301" y="1406"/>
                  <a:pt x="375" y="1384"/>
                </a:cubicBezTo>
                <a:cubicBezTo>
                  <a:pt x="426" y="1369"/>
                  <a:pt x="454" y="1358"/>
                  <a:pt x="500" y="1331"/>
                </a:cubicBezTo>
                <a:cubicBezTo>
                  <a:pt x="524" y="1318"/>
                  <a:pt x="523" y="1275"/>
                  <a:pt x="526" y="1260"/>
                </a:cubicBezTo>
                <a:cubicBezTo>
                  <a:pt x="527" y="1235"/>
                  <a:pt x="525" y="1208"/>
                  <a:pt x="523" y="1183"/>
                </a:cubicBezTo>
                <a:cubicBezTo>
                  <a:pt x="522" y="1169"/>
                  <a:pt x="521" y="1155"/>
                  <a:pt x="520" y="1142"/>
                </a:cubicBezTo>
                <a:cubicBezTo>
                  <a:pt x="466" y="1080"/>
                  <a:pt x="444" y="998"/>
                  <a:pt x="424" y="920"/>
                </a:cubicBezTo>
                <a:cubicBezTo>
                  <a:pt x="423" y="917"/>
                  <a:pt x="422" y="914"/>
                  <a:pt x="420" y="908"/>
                </a:cubicBezTo>
                <a:cubicBezTo>
                  <a:pt x="343" y="859"/>
                  <a:pt x="314" y="758"/>
                  <a:pt x="334" y="672"/>
                </a:cubicBezTo>
                <a:close/>
                <a:moveTo>
                  <a:pt x="575" y="1371"/>
                </a:moveTo>
                <a:cubicBezTo>
                  <a:pt x="679" y="1501"/>
                  <a:pt x="679" y="1501"/>
                  <a:pt x="679" y="1501"/>
                </a:cubicBezTo>
                <a:cubicBezTo>
                  <a:pt x="736" y="1424"/>
                  <a:pt x="736" y="1424"/>
                  <a:pt x="736" y="1424"/>
                </a:cubicBezTo>
                <a:cubicBezTo>
                  <a:pt x="682" y="1412"/>
                  <a:pt x="629" y="1388"/>
                  <a:pt x="587" y="1351"/>
                </a:cubicBezTo>
                <a:cubicBezTo>
                  <a:pt x="584" y="1358"/>
                  <a:pt x="580" y="1364"/>
                  <a:pt x="575" y="1371"/>
                </a:cubicBezTo>
                <a:close/>
                <a:moveTo>
                  <a:pt x="760" y="1526"/>
                </a:moveTo>
                <a:cubicBezTo>
                  <a:pt x="681" y="1631"/>
                  <a:pt x="681" y="1631"/>
                  <a:pt x="681" y="1631"/>
                </a:cubicBezTo>
                <a:cubicBezTo>
                  <a:pt x="510" y="1418"/>
                  <a:pt x="510" y="1418"/>
                  <a:pt x="510" y="1418"/>
                </a:cubicBezTo>
                <a:cubicBezTo>
                  <a:pt x="470" y="1439"/>
                  <a:pt x="436" y="1449"/>
                  <a:pt x="398" y="1461"/>
                </a:cubicBezTo>
                <a:cubicBezTo>
                  <a:pt x="341" y="1478"/>
                  <a:pt x="234" y="1511"/>
                  <a:pt x="194" y="1550"/>
                </a:cubicBezTo>
                <a:cubicBezTo>
                  <a:pt x="119" y="1622"/>
                  <a:pt x="80" y="1735"/>
                  <a:pt x="80" y="1838"/>
                </a:cubicBezTo>
                <a:cubicBezTo>
                  <a:pt x="80" y="1882"/>
                  <a:pt x="156" y="1918"/>
                  <a:pt x="262" y="1945"/>
                </a:cubicBezTo>
                <a:cubicBezTo>
                  <a:pt x="398" y="1981"/>
                  <a:pt x="577" y="1998"/>
                  <a:pt x="720" y="2003"/>
                </a:cubicBezTo>
                <a:cubicBezTo>
                  <a:pt x="721" y="1882"/>
                  <a:pt x="729" y="1708"/>
                  <a:pt x="800" y="1566"/>
                </a:cubicBezTo>
                <a:lnTo>
                  <a:pt x="760" y="1526"/>
                </a:lnTo>
                <a:close/>
                <a:moveTo>
                  <a:pt x="922" y="1528"/>
                </a:moveTo>
                <a:cubicBezTo>
                  <a:pt x="906" y="1542"/>
                  <a:pt x="890" y="1556"/>
                  <a:pt x="880" y="1566"/>
                </a:cubicBezTo>
                <a:cubicBezTo>
                  <a:pt x="951" y="1708"/>
                  <a:pt x="959" y="1882"/>
                  <a:pt x="960" y="2003"/>
                </a:cubicBezTo>
                <a:cubicBezTo>
                  <a:pt x="1103" y="1998"/>
                  <a:pt x="1282" y="1981"/>
                  <a:pt x="1418" y="1945"/>
                </a:cubicBezTo>
                <a:cubicBezTo>
                  <a:pt x="1524" y="1918"/>
                  <a:pt x="1600" y="1882"/>
                  <a:pt x="1600" y="1838"/>
                </a:cubicBezTo>
                <a:cubicBezTo>
                  <a:pt x="1600" y="1735"/>
                  <a:pt x="1561" y="1623"/>
                  <a:pt x="1486" y="1550"/>
                </a:cubicBezTo>
                <a:cubicBezTo>
                  <a:pt x="1446" y="1512"/>
                  <a:pt x="1339" y="1478"/>
                  <a:pt x="1282" y="1461"/>
                </a:cubicBezTo>
                <a:cubicBezTo>
                  <a:pt x="1244" y="1449"/>
                  <a:pt x="1210" y="1439"/>
                  <a:pt x="1170" y="1418"/>
                </a:cubicBezTo>
                <a:cubicBezTo>
                  <a:pt x="999" y="1631"/>
                  <a:pt x="999" y="1631"/>
                  <a:pt x="999" y="1631"/>
                </a:cubicBezTo>
                <a:lnTo>
                  <a:pt x="922" y="1528"/>
                </a:lnTo>
                <a:close/>
                <a:moveTo>
                  <a:pt x="944" y="1424"/>
                </a:moveTo>
                <a:cubicBezTo>
                  <a:pt x="1001" y="1501"/>
                  <a:pt x="1001" y="1501"/>
                  <a:pt x="1001" y="1501"/>
                </a:cubicBezTo>
                <a:cubicBezTo>
                  <a:pt x="1105" y="1371"/>
                  <a:pt x="1105" y="1371"/>
                  <a:pt x="1105" y="1371"/>
                </a:cubicBezTo>
                <a:cubicBezTo>
                  <a:pt x="1100" y="1365"/>
                  <a:pt x="1096" y="1358"/>
                  <a:pt x="1092" y="1352"/>
                </a:cubicBezTo>
                <a:cubicBezTo>
                  <a:pt x="1050" y="1388"/>
                  <a:pt x="998" y="1412"/>
                  <a:pt x="944" y="14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1" name="Speech Bubble: Rectangle 30">
            <a:extLst>
              <a:ext uri="{FF2B5EF4-FFF2-40B4-BE49-F238E27FC236}">
                <a16:creationId xmlns:a16="http://schemas.microsoft.com/office/drawing/2014/main" id="{71447E1F-AAF5-4640-BE96-99892AEB458D}"/>
              </a:ext>
            </a:extLst>
          </p:cNvPr>
          <p:cNvSpPr/>
          <p:nvPr/>
        </p:nvSpPr>
        <p:spPr>
          <a:xfrm>
            <a:off x="8560165" y="4035046"/>
            <a:ext cx="3274503" cy="923345"/>
          </a:xfrm>
          <a:prstGeom prst="wedgeRectCallout">
            <a:avLst>
              <a:gd name="adj1" fmla="val -22627"/>
              <a:gd name="adj2" fmla="val 4432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dirty="0"/>
              <a:t>Mladí (18-29 let) častěji oceňují videotéku, možnost přeskakovat reklamy, exkluzivní obsah a možnost měnit znění a titulky pořadů.</a:t>
            </a:r>
          </a:p>
        </p:txBody>
      </p:sp>
      <p:sp>
        <p:nvSpPr>
          <p:cNvPr id="30" name="Freeform 106">
            <a:extLst>
              <a:ext uri="{FF2B5EF4-FFF2-40B4-BE49-F238E27FC236}">
                <a16:creationId xmlns:a16="http://schemas.microsoft.com/office/drawing/2014/main" id="{F3759C4C-83F6-4789-98F8-F1FB043E5331}"/>
              </a:ext>
            </a:extLst>
          </p:cNvPr>
          <p:cNvSpPr>
            <a:spLocks noChangeAspect="1"/>
          </p:cNvSpPr>
          <p:nvPr>
            <p:custDataLst>
              <p:tags r:id="rId2"/>
            </p:custDataLst>
          </p:nvPr>
        </p:nvSpPr>
        <p:spPr bwMode="auto">
          <a:xfrm>
            <a:off x="8734752" y="4236185"/>
            <a:ext cx="429472" cy="533892"/>
          </a:xfrm>
          <a:custGeom>
            <a:avLst/>
            <a:gdLst>
              <a:gd name="T0" fmla="*/ 335 w 1680"/>
              <a:gd name="T1" fmla="*/ 632 h 2089"/>
              <a:gd name="T2" fmla="*/ 320 w 1680"/>
              <a:gd name="T3" fmla="*/ 392 h 2089"/>
              <a:gd name="T4" fmla="*/ 324 w 1680"/>
              <a:gd name="T5" fmla="*/ 322 h 2089"/>
              <a:gd name="T6" fmla="*/ 472 w 1680"/>
              <a:gd name="T7" fmla="*/ 87 h 2089"/>
              <a:gd name="T8" fmla="*/ 738 w 1680"/>
              <a:gd name="T9" fmla="*/ 1 h 2089"/>
              <a:gd name="T10" fmla="*/ 953 w 1680"/>
              <a:gd name="T11" fmla="*/ 56 h 2089"/>
              <a:gd name="T12" fmla="*/ 1062 w 1680"/>
              <a:gd name="T13" fmla="*/ 42 h 2089"/>
              <a:gd name="T14" fmla="*/ 1329 w 1680"/>
              <a:gd name="T15" fmla="*/ 239 h 2089"/>
              <a:gd name="T16" fmla="*/ 1360 w 1680"/>
              <a:gd name="T17" fmla="*/ 389 h 2089"/>
              <a:gd name="T18" fmla="*/ 1344 w 1680"/>
              <a:gd name="T19" fmla="*/ 632 h 2089"/>
              <a:gd name="T20" fmla="*/ 1259 w 1680"/>
              <a:gd name="T21" fmla="*/ 871 h 2089"/>
              <a:gd name="T22" fmla="*/ 1120 w 1680"/>
              <a:gd name="T23" fmla="*/ 1145 h 2089"/>
              <a:gd name="T24" fmla="*/ 1132 w 1680"/>
              <a:gd name="T25" fmla="*/ 1253 h 2089"/>
              <a:gd name="T26" fmla="*/ 1178 w 1680"/>
              <a:gd name="T27" fmla="*/ 1334 h 2089"/>
              <a:gd name="T28" fmla="*/ 1305 w 1680"/>
              <a:gd name="T29" fmla="*/ 1388 h 2089"/>
              <a:gd name="T30" fmla="*/ 1541 w 1680"/>
              <a:gd name="T31" fmla="*/ 1496 h 2089"/>
              <a:gd name="T32" fmla="*/ 1642 w 1680"/>
              <a:gd name="T33" fmla="*/ 1651 h 2089"/>
              <a:gd name="T34" fmla="*/ 1680 w 1680"/>
              <a:gd name="T35" fmla="*/ 1841 h 2089"/>
              <a:gd name="T36" fmla="*/ 1438 w 1680"/>
              <a:gd name="T37" fmla="*/ 2026 h 2089"/>
              <a:gd name="T38" fmla="*/ 840 w 1680"/>
              <a:gd name="T39" fmla="*/ 2089 h 2089"/>
              <a:gd name="T40" fmla="*/ 242 w 1680"/>
              <a:gd name="T41" fmla="*/ 2026 h 2089"/>
              <a:gd name="T42" fmla="*/ 0 w 1680"/>
              <a:gd name="T43" fmla="*/ 1841 h 2089"/>
              <a:gd name="T44" fmla="*/ 37 w 1680"/>
              <a:gd name="T45" fmla="*/ 1651 h 2089"/>
              <a:gd name="T46" fmla="*/ 138 w 1680"/>
              <a:gd name="T47" fmla="*/ 1496 h 2089"/>
              <a:gd name="T48" fmla="*/ 374 w 1680"/>
              <a:gd name="T49" fmla="*/ 1388 h 2089"/>
              <a:gd name="T50" fmla="*/ 500 w 1680"/>
              <a:gd name="T51" fmla="*/ 1334 h 2089"/>
              <a:gd name="T52" fmla="*/ 547 w 1680"/>
              <a:gd name="T53" fmla="*/ 1254 h 2089"/>
              <a:gd name="T54" fmla="*/ 560 w 1680"/>
              <a:gd name="T55" fmla="*/ 1145 h 2089"/>
              <a:gd name="T56" fmla="*/ 420 w 1680"/>
              <a:gd name="T57" fmla="*/ 871 h 2089"/>
              <a:gd name="T58" fmla="*/ 335 w 1680"/>
              <a:gd name="T59" fmla="*/ 632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0" h="2089">
                <a:moveTo>
                  <a:pt x="335" y="632"/>
                </a:moveTo>
                <a:cubicBezTo>
                  <a:pt x="320" y="392"/>
                  <a:pt x="320" y="392"/>
                  <a:pt x="320" y="392"/>
                </a:cubicBezTo>
                <a:cubicBezTo>
                  <a:pt x="318" y="371"/>
                  <a:pt x="321" y="343"/>
                  <a:pt x="324" y="322"/>
                </a:cubicBezTo>
                <a:cubicBezTo>
                  <a:pt x="340" y="222"/>
                  <a:pt x="396" y="142"/>
                  <a:pt x="472" y="87"/>
                </a:cubicBezTo>
                <a:cubicBezTo>
                  <a:pt x="546" y="33"/>
                  <a:pt x="641" y="3"/>
                  <a:pt x="738" y="1"/>
                </a:cubicBezTo>
                <a:cubicBezTo>
                  <a:pt x="819" y="0"/>
                  <a:pt x="884" y="13"/>
                  <a:pt x="953" y="56"/>
                </a:cubicBezTo>
                <a:cubicBezTo>
                  <a:pt x="989" y="42"/>
                  <a:pt x="1026" y="38"/>
                  <a:pt x="1062" y="42"/>
                </a:cubicBezTo>
                <a:cubicBezTo>
                  <a:pt x="1176" y="52"/>
                  <a:pt x="1280" y="138"/>
                  <a:pt x="1329" y="239"/>
                </a:cubicBezTo>
                <a:cubicBezTo>
                  <a:pt x="1352" y="286"/>
                  <a:pt x="1364" y="338"/>
                  <a:pt x="1360" y="389"/>
                </a:cubicBezTo>
                <a:cubicBezTo>
                  <a:pt x="1344" y="632"/>
                  <a:pt x="1344" y="632"/>
                  <a:pt x="1344" y="632"/>
                </a:cubicBezTo>
                <a:cubicBezTo>
                  <a:pt x="1366" y="719"/>
                  <a:pt x="1338" y="822"/>
                  <a:pt x="1259" y="871"/>
                </a:cubicBezTo>
                <a:cubicBezTo>
                  <a:pt x="1232" y="959"/>
                  <a:pt x="1182" y="1076"/>
                  <a:pt x="1120" y="1145"/>
                </a:cubicBezTo>
                <a:cubicBezTo>
                  <a:pt x="1121" y="1178"/>
                  <a:pt x="1124" y="1217"/>
                  <a:pt x="1132" y="1253"/>
                </a:cubicBezTo>
                <a:cubicBezTo>
                  <a:pt x="1140" y="1288"/>
                  <a:pt x="1154" y="1319"/>
                  <a:pt x="1178" y="1334"/>
                </a:cubicBezTo>
                <a:cubicBezTo>
                  <a:pt x="1228" y="1360"/>
                  <a:pt x="1250" y="1371"/>
                  <a:pt x="1305" y="1388"/>
                </a:cubicBezTo>
                <a:cubicBezTo>
                  <a:pt x="1379" y="1410"/>
                  <a:pt x="1490" y="1446"/>
                  <a:pt x="1541" y="1496"/>
                </a:cubicBezTo>
                <a:cubicBezTo>
                  <a:pt x="1585" y="1539"/>
                  <a:pt x="1619" y="1593"/>
                  <a:pt x="1642" y="1651"/>
                </a:cubicBezTo>
                <a:cubicBezTo>
                  <a:pt x="1667" y="1712"/>
                  <a:pt x="1680" y="1778"/>
                  <a:pt x="1680" y="1841"/>
                </a:cubicBezTo>
                <a:cubicBezTo>
                  <a:pt x="1680" y="1931"/>
                  <a:pt x="1578" y="1989"/>
                  <a:pt x="1438" y="2026"/>
                </a:cubicBezTo>
                <a:cubicBezTo>
                  <a:pt x="1252" y="2074"/>
                  <a:pt x="992" y="2089"/>
                  <a:pt x="840" y="2089"/>
                </a:cubicBezTo>
                <a:cubicBezTo>
                  <a:pt x="687" y="2089"/>
                  <a:pt x="428" y="2074"/>
                  <a:pt x="242" y="2026"/>
                </a:cubicBezTo>
                <a:cubicBezTo>
                  <a:pt x="101" y="1989"/>
                  <a:pt x="0" y="1931"/>
                  <a:pt x="0" y="1841"/>
                </a:cubicBezTo>
                <a:cubicBezTo>
                  <a:pt x="0" y="1778"/>
                  <a:pt x="12" y="1712"/>
                  <a:pt x="37" y="1651"/>
                </a:cubicBezTo>
                <a:cubicBezTo>
                  <a:pt x="60" y="1593"/>
                  <a:pt x="94" y="1539"/>
                  <a:pt x="138" y="1496"/>
                </a:cubicBezTo>
                <a:cubicBezTo>
                  <a:pt x="190" y="1446"/>
                  <a:pt x="300" y="1410"/>
                  <a:pt x="374" y="1388"/>
                </a:cubicBezTo>
                <a:cubicBezTo>
                  <a:pt x="425" y="1372"/>
                  <a:pt x="454" y="1361"/>
                  <a:pt x="500" y="1334"/>
                </a:cubicBezTo>
                <a:cubicBezTo>
                  <a:pt x="523" y="1321"/>
                  <a:pt x="538" y="1290"/>
                  <a:pt x="547" y="1254"/>
                </a:cubicBezTo>
                <a:cubicBezTo>
                  <a:pt x="555" y="1216"/>
                  <a:pt x="559" y="1183"/>
                  <a:pt x="560" y="1145"/>
                </a:cubicBezTo>
                <a:cubicBezTo>
                  <a:pt x="498" y="1076"/>
                  <a:pt x="447" y="959"/>
                  <a:pt x="420" y="871"/>
                </a:cubicBezTo>
                <a:cubicBezTo>
                  <a:pt x="342" y="822"/>
                  <a:pt x="313" y="719"/>
                  <a:pt x="335" y="632"/>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13" name="Speech Bubble: Rectangle 12">
            <a:extLst>
              <a:ext uri="{FF2B5EF4-FFF2-40B4-BE49-F238E27FC236}">
                <a16:creationId xmlns:a16="http://schemas.microsoft.com/office/drawing/2014/main" id="{D8867EE4-6EC5-40B3-8E43-4C86252939F2}"/>
              </a:ext>
            </a:extLst>
          </p:cNvPr>
          <p:cNvSpPr/>
          <p:nvPr/>
        </p:nvSpPr>
        <p:spPr>
          <a:xfrm>
            <a:off x="8560165" y="5091760"/>
            <a:ext cx="3274503" cy="1181597"/>
          </a:xfrm>
          <a:prstGeom prst="wedgeRectCallout">
            <a:avLst>
              <a:gd name="adj1" fmla="val -22627"/>
              <a:gd name="adj2" fmla="val 4432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Motivátory pro pořízení placené TV (zde dotazovány jen na podmnožině neuživatelů placené TV se zájmem o pořízení) souvisejí s obecnou atraktivitou parametrů placené TV. Na té je postavena segmentace využitá v tomto výzkumu – viz </a:t>
            </a:r>
            <a:r>
              <a:rPr lang="cs-CZ" dirty="0">
                <a:hlinkClick r:id="rId5" action="ppaction://hlinksldjump"/>
              </a:rPr>
              <a:t>Závěry / Segmentace</a:t>
            </a:r>
            <a:r>
              <a:rPr lang="cs-CZ" dirty="0"/>
              <a:t>.</a:t>
            </a:r>
          </a:p>
        </p:txBody>
      </p:sp>
    </p:spTree>
    <p:extLst>
      <p:ext uri="{BB962C8B-B14F-4D97-AF65-F5344CB8AC3E}">
        <p14:creationId xmlns:p14="http://schemas.microsoft.com/office/powerpoint/2010/main" val="2352246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024D9E-46F1-4E35-9CCB-2D74372B7B03}"/>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4225C20B-9CAF-4291-B06C-1EA609F194D9}"/>
              </a:ext>
            </a:extLst>
          </p:cNvPr>
          <p:cNvSpPr>
            <a:spLocks noGrp="1"/>
          </p:cNvSpPr>
          <p:nvPr>
            <p:ph type="ftr" sz="quarter" idx="15"/>
          </p:nvPr>
        </p:nvSpPr>
        <p:spPr/>
        <p:txBody>
          <a:bodyPr/>
          <a:lstStyle/>
          <a:p>
            <a:r>
              <a:rPr lang="pt-BR" dirty="0"/>
              <a:t>U&amp;A: Výzkum trhu placené TV v ČR 2019</a:t>
            </a:r>
            <a:endParaRPr lang="en-US" dirty="0"/>
          </a:p>
        </p:txBody>
      </p:sp>
      <p:sp>
        <p:nvSpPr>
          <p:cNvPr id="4" name="Slide Number Placeholder 3">
            <a:extLst>
              <a:ext uri="{FF2B5EF4-FFF2-40B4-BE49-F238E27FC236}">
                <a16:creationId xmlns:a16="http://schemas.microsoft.com/office/drawing/2014/main" id="{E11D7881-7DA9-4CC3-BB24-812FA931B4A0}"/>
              </a:ext>
            </a:extLst>
          </p:cNvPr>
          <p:cNvSpPr>
            <a:spLocks noGrp="1"/>
          </p:cNvSpPr>
          <p:nvPr>
            <p:ph type="sldNum" sz="quarter" idx="16"/>
          </p:nvPr>
        </p:nvSpPr>
        <p:spPr/>
        <p:txBody>
          <a:bodyPr/>
          <a:lstStyle/>
          <a:p>
            <a:fld id="{5F3E29E4-0979-4FCA-B4C5-5FC6044C982A}" type="slidenum">
              <a:rPr lang="en-US" smtClean="0"/>
              <a:t>44</a:t>
            </a:fld>
            <a:endParaRPr lang="en-US"/>
          </a:p>
        </p:txBody>
      </p:sp>
      <p:sp>
        <p:nvSpPr>
          <p:cNvPr id="5" name="Title 4">
            <a:extLst>
              <a:ext uri="{FF2B5EF4-FFF2-40B4-BE49-F238E27FC236}">
                <a16:creationId xmlns:a16="http://schemas.microsoft.com/office/drawing/2014/main" id="{3E8AC7B0-D199-4370-86DF-7F16C43C0D31}"/>
              </a:ext>
            </a:extLst>
          </p:cNvPr>
          <p:cNvSpPr>
            <a:spLocks noGrp="1"/>
          </p:cNvSpPr>
          <p:nvPr>
            <p:ph type="title"/>
          </p:nvPr>
        </p:nvSpPr>
        <p:spPr/>
        <p:txBody>
          <a:bodyPr/>
          <a:lstStyle/>
          <a:p>
            <a:r>
              <a:rPr lang="cs-CZ" dirty="0"/>
              <a:t>Zvažování a preference značek poskytovatelů placené TV</a:t>
            </a:r>
          </a:p>
        </p:txBody>
      </p:sp>
      <p:sp>
        <p:nvSpPr>
          <p:cNvPr id="9" name="Text Placeholder 8">
            <a:extLst>
              <a:ext uri="{FF2B5EF4-FFF2-40B4-BE49-F238E27FC236}">
                <a16:creationId xmlns:a16="http://schemas.microsoft.com/office/drawing/2014/main" id="{7328B38E-090B-499A-9B9C-E7632DED1526}"/>
              </a:ext>
            </a:extLst>
          </p:cNvPr>
          <p:cNvSpPr>
            <a:spLocks noGrp="1"/>
          </p:cNvSpPr>
          <p:nvPr>
            <p:ph type="body" sz="quarter" idx="18"/>
          </p:nvPr>
        </p:nvSpPr>
        <p:spPr/>
        <p:txBody>
          <a:bodyPr/>
          <a:lstStyle/>
          <a:p>
            <a:r>
              <a:rPr lang="cs-CZ" b="1" dirty="0"/>
              <a:t>B11. </a:t>
            </a:r>
            <a:r>
              <a:rPr lang="cs-CZ" dirty="0"/>
              <a:t>O kterých z níže uvedených společností byste uvažoval/a jako o budoucím možném poskytovateli služeb placené TV pro vaši domácnost? Vyberte prosím jednoho preferovaného a označte všechny další zvažované.</a:t>
            </a:r>
          </a:p>
          <a:p>
            <a:r>
              <a:rPr lang="cs-CZ" b="1" dirty="0"/>
              <a:t>V % | Báze: </a:t>
            </a:r>
            <a:r>
              <a:rPr lang="cs-CZ" dirty="0"/>
              <a:t>Neuživatelé placené TV, kteří o ní mají zájem NEBO uživatelé placené TV, kteří zvažují změnu na jiného poskytovatele; </a:t>
            </a:r>
            <a:r>
              <a:rPr lang="cs-CZ" b="1" dirty="0"/>
              <a:t>n=331 </a:t>
            </a:r>
            <a:r>
              <a:rPr lang="cs-CZ" dirty="0"/>
              <a:t>| </a:t>
            </a:r>
            <a:r>
              <a:rPr lang="cs-CZ" b="1" dirty="0"/>
              <a:t>Řazeno dle</a:t>
            </a:r>
            <a:r>
              <a:rPr lang="cs-CZ" dirty="0"/>
              <a:t>: frekvence 2019</a:t>
            </a:r>
          </a:p>
        </p:txBody>
      </p:sp>
      <p:sp>
        <p:nvSpPr>
          <p:cNvPr id="13" name="Zástupný obsah 10">
            <a:extLst>
              <a:ext uri="{FF2B5EF4-FFF2-40B4-BE49-F238E27FC236}">
                <a16:creationId xmlns:a16="http://schemas.microsoft.com/office/drawing/2014/main" id="{2A63FC90-236C-4B95-A0A6-2CE7CC382B68}"/>
              </a:ext>
            </a:extLst>
          </p:cNvPr>
          <p:cNvSpPr txBox="1">
            <a:spLocks/>
          </p:cNvSpPr>
          <p:nvPr/>
        </p:nvSpPr>
        <p:spPr>
          <a:xfrm>
            <a:off x="1074739" y="1551316"/>
            <a:ext cx="10661460" cy="761291"/>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U těch, kteří buď uvažují o pořízení služeb placené TV, nebo zvažují změnu svého poskytovatele, je nejvíce atraktivní značkou O2 TV, kterou preferuje 28 % a zvažuje 55 % zájemců. DIGI zvažuje – obdobně jako T-Mobile cca 33 % a preferuje cca 10 %. Méně známé značky zvažuje okolo 15 % zájemců, což reflektuje ochotu vyzkoušet služby i od dodavatelů bez renomé.</a:t>
            </a:r>
          </a:p>
        </p:txBody>
      </p:sp>
      <p:graphicFrame>
        <p:nvGraphicFramePr>
          <p:cNvPr id="19" name="Graf 19">
            <a:extLst>
              <a:ext uri="{FF2B5EF4-FFF2-40B4-BE49-F238E27FC236}">
                <a16:creationId xmlns:a16="http://schemas.microsoft.com/office/drawing/2014/main" id="{3EDB475E-BE06-4802-970D-E9E3D6981CD1}"/>
              </a:ext>
            </a:extLst>
          </p:cNvPr>
          <p:cNvGraphicFramePr/>
          <p:nvPr>
            <p:extLst>
              <p:ext uri="{D42A27DB-BD31-4B8C-83A1-F6EECF244321}">
                <p14:modId xmlns:p14="http://schemas.microsoft.com/office/powerpoint/2010/main" val="808870801"/>
              </p:ext>
            </p:extLst>
          </p:nvPr>
        </p:nvGraphicFramePr>
        <p:xfrm>
          <a:off x="745603" y="2592199"/>
          <a:ext cx="11089065" cy="3196206"/>
        </p:xfrm>
        <a:graphic>
          <a:graphicData uri="http://schemas.openxmlformats.org/drawingml/2006/chart">
            <c:chart xmlns:c="http://schemas.openxmlformats.org/drawingml/2006/chart" xmlns:r="http://schemas.openxmlformats.org/officeDocument/2006/relationships" r:id="rId2"/>
          </a:graphicData>
        </a:graphic>
      </p:graphicFrame>
      <p:sp>
        <p:nvSpPr>
          <p:cNvPr id="30" name="Rectangle 29">
            <a:extLst>
              <a:ext uri="{FF2B5EF4-FFF2-40B4-BE49-F238E27FC236}">
                <a16:creationId xmlns:a16="http://schemas.microsoft.com/office/drawing/2014/main" id="{7987914E-2EF1-4A59-A7D8-EA7480144BFB}"/>
              </a:ext>
            </a:extLst>
          </p:cNvPr>
          <p:cNvSpPr/>
          <p:nvPr/>
        </p:nvSpPr>
        <p:spPr>
          <a:xfrm>
            <a:off x="1107347" y="2750702"/>
            <a:ext cx="2424417" cy="242530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9" name="TextBox 28">
            <a:extLst>
              <a:ext uri="{FF2B5EF4-FFF2-40B4-BE49-F238E27FC236}">
                <a16:creationId xmlns:a16="http://schemas.microsoft.com/office/drawing/2014/main" id="{F78968E0-A717-4FE5-B3FD-B7633B20635D}"/>
              </a:ext>
            </a:extLst>
          </p:cNvPr>
          <p:cNvSpPr txBox="1"/>
          <p:nvPr/>
        </p:nvSpPr>
        <p:spPr>
          <a:xfrm>
            <a:off x="1865152" y="2658725"/>
            <a:ext cx="878047" cy="217512"/>
          </a:xfrm>
          <a:prstGeom prst="rect">
            <a:avLst/>
          </a:prstGeom>
          <a:solidFill>
            <a:schemeClr val="bg1"/>
          </a:solidFill>
        </p:spPr>
        <p:txBody>
          <a:bodyPr wrap="square" lIns="0" tIns="0" rIns="0" bIns="0" rtlCol="0">
            <a:noAutofit/>
          </a:bodyPr>
          <a:lstStyle/>
          <a:p>
            <a:pPr algn="ctr">
              <a:lnSpc>
                <a:spcPct val="125000"/>
              </a:lnSpc>
              <a:buClr>
                <a:schemeClr val="tx2"/>
              </a:buClr>
            </a:pPr>
            <a:r>
              <a:rPr lang="cs-CZ" sz="1000" dirty="0"/>
              <a:t>TOP 3 značky</a:t>
            </a:r>
          </a:p>
        </p:txBody>
      </p:sp>
      <p:sp>
        <p:nvSpPr>
          <p:cNvPr id="33" name="Rectangle 32">
            <a:extLst>
              <a:ext uri="{FF2B5EF4-FFF2-40B4-BE49-F238E27FC236}">
                <a16:creationId xmlns:a16="http://schemas.microsoft.com/office/drawing/2014/main" id="{1AE66A03-65A7-416E-AF38-33C3EE9939DD}"/>
              </a:ext>
            </a:extLst>
          </p:cNvPr>
          <p:cNvSpPr/>
          <p:nvPr/>
        </p:nvSpPr>
        <p:spPr>
          <a:xfrm>
            <a:off x="3531764" y="3288485"/>
            <a:ext cx="2480346" cy="188752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34" name="TextBox 33">
            <a:extLst>
              <a:ext uri="{FF2B5EF4-FFF2-40B4-BE49-F238E27FC236}">
                <a16:creationId xmlns:a16="http://schemas.microsoft.com/office/drawing/2014/main" id="{AA5439DC-9F32-4CDC-9250-67308B51C7FD}"/>
              </a:ext>
            </a:extLst>
          </p:cNvPr>
          <p:cNvSpPr txBox="1"/>
          <p:nvPr/>
        </p:nvSpPr>
        <p:spPr>
          <a:xfrm>
            <a:off x="4304325" y="3187232"/>
            <a:ext cx="878047" cy="217512"/>
          </a:xfrm>
          <a:prstGeom prst="rect">
            <a:avLst/>
          </a:prstGeom>
          <a:solidFill>
            <a:schemeClr val="bg1"/>
          </a:solidFill>
        </p:spPr>
        <p:txBody>
          <a:bodyPr wrap="square" lIns="0" tIns="0" rIns="0" bIns="0" rtlCol="0">
            <a:noAutofit/>
          </a:bodyPr>
          <a:lstStyle/>
          <a:p>
            <a:pPr algn="ctr">
              <a:lnSpc>
                <a:spcPct val="125000"/>
              </a:lnSpc>
              <a:buClr>
                <a:schemeClr val="tx2"/>
              </a:buClr>
            </a:pPr>
            <a:r>
              <a:rPr lang="cs-CZ" sz="1000" dirty="0"/>
              <a:t>Známé značky</a:t>
            </a:r>
          </a:p>
        </p:txBody>
      </p:sp>
    </p:spTree>
    <p:extLst>
      <p:ext uri="{BB962C8B-B14F-4D97-AF65-F5344CB8AC3E}">
        <p14:creationId xmlns:p14="http://schemas.microsoft.com/office/powerpoint/2010/main" val="36820699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45</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Zvažování a preference značek poskytovatelů placené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B11. </a:t>
            </a:r>
            <a:r>
              <a:rPr lang="cs-CZ" dirty="0"/>
              <a:t>O kterých z níže uvedených společností byste uvažoval/a jako o budoucím možném poskytovateli služeb placené TV pro vaši domácnost? Vyberte prosím jednoho preferovaného a označte všechny další zvažované.</a:t>
            </a:r>
          </a:p>
          <a:p>
            <a:r>
              <a:rPr lang="cs-CZ" b="1" dirty="0"/>
              <a:t>V % | Báze: </a:t>
            </a:r>
            <a:r>
              <a:rPr lang="cs-CZ" dirty="0"/>
              <a:t>Neuživatelé placené TV, kteří o ní mají zájem NEBO uživatelé placené TV, kteří zvažují změnu na jiného poskytovatele; </a:t>
            </a:r>
            <a:r>
              <a:rPr lang="cs-CZ" b="1" dirty="0"/>
              <a:t>n2019=331; n2017=286 </a:t>
            </a:r>
            <a:r>
              <a:rPr lang="cs-CZ" dirty="0"/>
              <a:t>| * Aktuálně probíhá rebranding na Vodafone (loni dotazováno jako UPC / Horizon Go) | ** V roce 2017 byla dotazována značka DIGI2GO společně s DIGI TV</a:t>
            </a:r>
          </a:p>
        </p:txBody>
      </p:sp>
      <p:graphicFrame>
        <p:nvGraphicFramePr>
          <p:cNvPr id="10" name="Graf 19">
            <a:extLst>
              <a:ext uri="{FF2B5EF4-FFF2-40B4-BE49-F238E27FC236}">
                <a16:creationId xmlns:a16="http://schemas.microsoft.com/office/drawing/2014/main" id="{9377DEC5-F9B2-4F11-ACFA-3F4D4F6D6997}"/>
              </a:ext>
            </a:extLst>
          </p:cNvPr>
          <p:cNvGraphicFramePr/>
          <p:nvPr>
            <p:extLst>
              <p:ext uri="{D42A27DB-BD31-4B8C-83A1-F6EECF244321}">
                <p14:modId xmlns:p14="http://schemas.microsoft.com/office/powerpoint/2010/main" val="574164800"/>
              </p:ext>
            </p:extLst>
          </p:nvPr>
        </p:nvGraphicFramePr>
        <p:xfrm>
          <a:off x="1075061" y="2189030"/>
          <a:ext cx="10759608" cy="3431594"/>
        </p:xfrm>
        <a:graphic>
          <a:graphicData uri="http://schemas.openxmlformats.org/drawingml/2006/chart">
            <c:chart xmlns:c="http://schemas.openxmlformats.org/drawingml/2006/chart" xmlns:r="http://schemas.openxmlformats.org/officeDocument/2006/relationships" r:id="rId2"/>
          </a:graphicData>
        </a:graphic>
      </p:graphicFrame>
      <p:pic>
        <p:nvPicPr>
          <p:cNvPr id="11" name="Picture 5">
            <a:extLst>
              <a:ext uri="{FF2B5EF4-FFF2-40B4-BE49-F238E27FC236}">
                <a16:creationId xmlns:a16="http://schemas.microsoft.com/office/drawing/2014/main" id="{5A8ED74C-B92C-4223-9A9E-9E0E1C6FDD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34572" y="5273922"/>
            <a:ext cx="489846" cy="48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9">
            <a:extLst>
              <a:ext uri="{FF2B5EF4-FFF2-40B4-BE49-F238E27FC236}">
                <a16:creationId xmlns:a16="http://schemas.microsoft.com/office/drawing/2014/main" id="{68668946-EE58-43C0-BE93-154CDA7CF0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4271" y="5300207"/>
            <a:ext cx="601966" cy="531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7">
            <a:extLst>
              <a:ext uri="{FF2B5EF4-FFF2-40B4-BE49-F238E27FC236}">
                <a16:creationId xmlns:a16="http://schemas.microsoft.com/office/drawing/2014/main" id="{3191C672-40E1-405F-B516-A4A8747DF50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2844" y="5419481"/>
            <a:ext cx="950912" cy="292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Obrázek 7">
            <a:extLst>
              <a:ext uri="{FF2B5EF4-FFF2-40B4-BE49-F238E27FC236}">
                <a16:creationId xmlns:a16="http://schemas.microsoft.com/office/drawing/2014/main" id="{F72F5689-B1AC-48D5-8065-88197399B7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1955" y="5436263"/>
            <a:ext cx="1201619" cy="292894"/>
          </a:xfrm>
          <a:prstGeom prst="rect">
            <a:avLst/>
          </a:prstGeom>
        </p:spPr>
      </p:pic>
      <p:pic>
        <p:nvPicPr>
          <p:cNvPr id="15" name="Picture 8">
            <a:extLst>
              <a:ext uri="{FF2B5EF4-FFF2-40B4-BE49-F238E27FC236}">
                <a16:creationId xmlns:a16="http://schemas.microsoft.com/office/drawing/2014/main" id="{025901A8-7988-44F0-882A-749A7D3A81F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72328" y="5333135"/>
            <a:ext cx="800100"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
            <a:extLst>
              <a:ext uri="{FF2B5EF4-FFF2-40B4-BE49-F238E27FC236}">
                <a16:creationId xmlns:a16="http://schemas.microsoft.com/office/drawing/2014/main" id="{FC1D5431-DD28-4B24-8ADE-8B8A8A08E81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0257" y="5223152"/>
            <a:ext cx="774306" cy="531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a:extLst>
              <a:ext uri="{FF2B5EF4-FFF2-40B4-BE49-F238E27FC236}">
                <a16:creationId xmlns:a16="http://schemas.microsoft.com/office/drawing/2014/main" id="{A5894D64-A833-4424-A4AE-10B5A37B4940}"/>
              </a:ext>
            </a:extLst>
          </p:cNvPr>
          <p:cNvSpPr/>
          <p:nvPr/>
        </p:nvSpPr>
        <p:spPr>
          <a:xfrm>
            <a:off x="11186669" y="4999839"/>
            <a:ext cx="255914" cy="209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19" name="Obdélník 9">
            <a:extLst>
              <a:ext uri="{FF2B5EF4-FFF2-40B4-BE49-F238E27FC236}">
                <a16:creationId xmlns:a16="http://schemas.microsoft.com/office/drawing/2014/main" id="{9A68478D-25D6-4FE4-B232-BDB972799E50}"/>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bdélník 15">
            <a:extLst>
              <a:ext uri="{FF2B5EF4-FFF2-40B4-BE49-F238E27FC236}">
                <a16:creationId xmlns:a16="http://schemas.microsoft.com/office/drawing/2014/main" id="{8B011B5C-7C6D-4C28-9B59-720652B724DB}"/>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ovéPole 16">
            <a:extLst>
              <a:ext uri="{FF2B5EF4-FFF2-40B4-BE49-F238E27FC236}">
                <a16:creationId xmlns:a16="http://schemas.microsoft.com/office/drawing/2014/main" id="{87259843-6235-41FD-BCBA-55C9D75508B8}"/>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pic>
        <p:nvPicPr>
          <p:cNvPr id="22" name="Picture 3">
            <a:extLst>
              <a:ext uri="{FF2B5EF4-FFF2-40B4-BE49-F238E27FC236}">
                <a16:creationId xmlns:a16="http://schemas.microsoft.com/office/drawing/2014/main" id="{07A9D66C-CAFA-4923-8A9D-A045A986CA3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40935" y="5355683"/>
            <a:ext cx="676812" cy="420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5979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V porovnání s rokem 2017 si mezi těmi, kteří mají zájem pořídit placenou TV nebo změnit dodavatele, polepšil jako nejvíce preferovaný poskytovatel O2 TV. Atraktivita ostatních významných značek – včetně DIGI – je v roce 2019 na obdobné úrovni.</a:t>
            </a:r>
          </a:p>
        </p:txBody>
      </p:sp>
    </p:spTree>
    <p:extLst>
      <p:ext uri="{BB962C8B-B14F-4D97-AF65-F5344CB8AC3E}">
        <p14:creationId xmlns:p14="http://schemas.microsoft.com/office/powerpoint/2010/main" val="1246268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46</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Vnímání atributů placené TV</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5979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Klíčovou předností placené TV je vysoká kvalita pořadů, která nyní – když přimějeme respondenty si vybrat – předčí velké množství kanálů, které se jinak umisťuje až na čtvrtém místě. Předčí ho dva atributy spojené s IPTV/OTT, a to archiv pořadů a přeskakování reklam. Obdobně si vedou možnost sledovat TV na více a různých zařízeních, snadnost ovládání a instalace. </a:t>
            </a:r>
          </a:p>
        </p:txBody>
      </p:sp>
      <p:graphicFrame>
        <p:nvGraphicFramePr>
          <p:cNvPr id="23" name="Content Placeholder 11">
            <a:extLst>
              <a:ext uri="{FF2B5EF4-FFF2-40B4-BE49-F238E27FC236}">
                <a16:creationId xmlns:a16="http://schemas.microsoft.com/office/drawing/2014/main" id="{99BD353A-6D57-4958-971E-095F584B50BD}"/>
              </a:ext>
            </a:extLst>
          </p:cNvPr>
          <p:cNvGraphicFramePr>
            <a:graphicFrameLocks noGrp="1"/>
          </p:cNvGraphicFramePr>
          <p:nvPr>
            <p:ph idx="1"/>
            <p:extLst>
              <p:ext uri="{D42A27DB-BD31-4B8C-83A1-F6EECF244321}">
                <p14:modId xmlns:p14="http://schemas.microsoft.com/office/powerpoint/2010/main" val="3187074436"/>
              </p:ext>
            </p:extLst>
          </p:nvPr>
        </p:nvGraphicFramePr>
        <p:xfrm>
          <a:off x="436227" y="2516697"/>
          <a:ext cx="8548992" cy="3254929"/>
        </p:xfrm>
        <a:graphic>
          <a:graphicData uri="http://schemas.openxmlformats.org/drawingml/2006/chart">
            <c:chart xmlns:c="http://schemas.openxmlformats.org/drawingml/2006/chart" xmlns:r="http://schemas.openxmlformats.org/officeDocument/2006/relationships" r:id="rId2"/>
          </a:graphicData>
        </a:graphic>
      </p:graphicFrame>
      <p:sp>
        <p:nvSpPr>
          <p:cNvPr id="25" name="Speech Bubble: Rectangle 24">
            <a:extLst>
              <a:ext uri="{FF2B5EF4-FFF2-40B4-BE49-F238E27FC236}">
                <a16:creationId xmlns:a16="http://schemas.microsoft.com/office/drawing/2014/main" id="{4FBFFF3D-97CD-41B2-87C1-19480499C217}"/>
              </a:ext>
            </a:extLst>
          </p:cNvPr>
          <p:cNvSpPr/>
          <p:nvPr/>
        </p:nvSpPr>
        <p:spPr>
          <a:xfrm>
            <a:off x="8665827" y="3726478"/>
            <a:ext cx="3089946" cy="868314"/>
          </a:xfrm>
          <a:prstGeom prst="wedgeRectCallout">
            <a:avLst>
              <a:gd name="adj1" fmla="val -113268"/>
              <a:gd name="adj2" fmla="val 9615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Atraktivní sportovní přenosy se umisťují poměrně nízko, protože jsou relevantní jen pro část zákaznické báze. </a:t>
            </a:r>
          </a:p>
          <a:p>
            <a:r>
              <a:rPr lang="cs-CZ" dirty="0"/>
              <a:t>O sportovní kanály má zájem 39 % populace.</a:t>
            </a:r>
          </a:p>
        </p:txBody>
      </p:sp>
      <p:sp>
        <p:nvSpPr>
          <p:cNvPr id="26" name="Speech Bubble: Rectangle 25">
            <a:extLst>
              <a:ext uri="{FF2B5EF4-FFF2-40B4-BE49-F238E27FC236}">
                <a16:creationId xmlns:a16="http://schemas.microsoft.com/office/drawing/2014/main" id="{53335E48-C47A-4FE4-B04D-56E8AD75C43E}"/>
              </a:ext>
            </a:extLst>
          </p:cNvPr>
          <p:cNvSpPr/>
          <p:nvPr/>
        </p:nvSpPr>
        <p:spPr>
          <a:xfrm>
            <a:off x="8665828" y="4721069"/>
            <a:ext cx="3089945" cy="597925"/>
          </a:xfrm>
          <a:prstGeom prst="wedgeRectCallout">
            <a:avLst>
              <a:gd name="adj1" fmla="val -132426"/>
              <a:gd name="adj2" fmla="val 3426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Videotéka je o mnoho méně atraktivní než obdobně fungující archiv odvysílaných pořadů, protože si jí uživatelé spojují s dalšími poplatky.</a:t>
            </a:r>
          </a:p>
        </p:txBody>
      </p:sp>
      <p:sp>
        <p:nvSpPr>
          <p:cNvPr id="27" name="Speech Bubble: Rectangle 26">
            <a:extLst>
              <a:ext uri="{FF2B5EF4-FFF2-40B4-BE49-F238E27FC236}">
                <a16:creationId xmlns:a16="http://schemas.microsoft.com/office/drawing/2014/main" id="{0641A3FA-D93F-45E1-A9F3-DBB7CE497580}"/>
              </a:ext>
            </a:extLst>
          </p:cNvPr>
          <p:cNvSpPr/>
          <p:nvPr/>
        </p:nvSpPr>
        <p:spPr>
          <a:xfrm>
            <a:off x="8665827" y="5445271"/>
            <a:ext cx="3089945" cy="597925"/>
          </a:xfrm>
          <a:prstGeom prst="wedgeRectCallout">
            <a:avLst>
              <a:gd name="adj1" fmla="val -131340"/>
              <a:gd name="adj2" fmla="val -4570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Možnost vybrat dubbing, titulky nebo původní znění programů je skutečně jen „nice to </a:t>
            </a:r>
            <a:r>
              <a:rPr lang="cs-CZ" dirty="0" err="1"/>
              <a:t>have</a:t>
            </a:r>
            <a:r>
              <a:rPr lang="cs-CZ" dirty="0"/>
              <a:t>“.</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3" y="6080865"/>
            <a:ext cx="6357583" cy="360000"/>
          </a:xfrm>
        </p:spPr>
        <p:txBody>
          <a:bodyPr/>
          <a:lstStyle/>
          <a:p>
            <a:r>
              <a:rPr lang="cs-CZ" b="1" dirty="0" err="1"/>
              <a:t>MaxDiff</a:t>
            </a:r>
            <a:r>
              <a:rPr lang="cs-CZ" b="1" dirty="0"/>
              <a:t>: MD1.</a:t>
            </a:r>
            <a:r>
              <a:rPr lang="cs-CZ" dirty="0"/>
              <a:t> Kterou z uvedených výhod placené televize považujete za nejvíce důležitou? </a:t>
            </a:r>
          </a:p>
          <a:p>
            <a:r>
              <a:rPr lang="cs-CZ" b="1" dirty="0"/>
              <a:t>MD2. </a:t>
            </a:r>
            <a:r>
              <a:rPr lang="cs-CZ" dirty="0"/>
              <a:t>Kterou z uvedených výhod placené televize považujete naopak za nejméně důležitou?</a:t>
            </a:r>
          </a:p>
          <a:p>
            <a:r>
              <a:rPr lang="cs-CZ" b="1" dirty="0"/>
              <a:t>Hodnoty ve skórech </a:t>
            </a:r>
            <a:r>
              <a:rPr lang="cs-CZ" b="1" dirty="0" err="1"/>
              <a:t>MaxDiff</a:t>
            </a:r>
            <a:r>
              <a:rPr lang="cs-CZ" b="1" dirty="0"/>
              <a:t> | Báze: </a:t>
            </a:r>
            <a:r>
              <a:rPr lang="cs-CZ" dirty="0"/>
              <a:t>všichni respondenti; </a:t>
            </a:r>
            <a:r>
              <a:rPr lang="cs-CZ" b="1" dirty="0"/>
              <a:t>n=1000 </a:t>
            </a:r>
            <a:r>
              <a:rPr lang="cs-CZ" dirty="0"/>
              <a:t>| * </a:t>
            </a:r>
            <a:r>
              <a:rPr lang="cs-CZ" dirty="0" err="1"/>
              <a:t>MaxDiff</a:t>
            </a:r>
            <a:r>
              <a:rPr lang="cs-CZ" dirty="0"/>
              <a:t> kombinuje parametry v několika po sobě jdoucích iteracích v setech po čtyřech, přičemž respondent vybírá nejdůležitější a nejméně důležitý atribut z každého setu. Díky tomu jsou výsledky rozrůzněné, protože respondent musí vždy nějaký atribut oželet na úkor jiného. | ** TV, PC, tablet, notebook, chytrý telefon</a:t>
            </a:r>
          </a:p>
        </p:txBody>
      </p:sp>
      <p:sp>
        <p:nvSpPr>
          <p:cNvPr id="28" name="Podnadpis 10">
            <a:extLst>
              <a:ext uri="{FF2B5EF4-FFF2-40B4-BE49-F238E27FC236}">
                <a16:creationId xmlns:a16="http://schemas.microsoft.com/office/drawing/2014/main" id="{4117D7C7-C052-4287-B6A2-445D544F7619}"/>
              </a:ext>
            </a:extLst>
          </p:cNvPr>
          <p:cNvSpPr>
            <a:spLocks noGrp="1"/>
          </p:cNvSpPr>
          <p:nvPr>
            <p:ph type="subTitle" idx="13"/>
          </p:nvPr>
        </p:nvSpPr>
        <p:spPr>
          <a:xfrm>
            <a:off x="1075061" y="964671"/>
            <a:ext cx="7910158" cy="490042"/>
          </a:xfrm>
        </p:spPr>
        <p:txBody>
          <a:bodyPr/>
          <a:lstStyle/>
          <a:p>
            <a:r>
              <a:rPr lang="cs-CZ" dirty="0"/>
              <a:t>Řazení dle důležitosti pomocí metodiky </a:t>
            </a:r>
            <a:r>
              <a:rPr lang="cs-CZ" dirty="0" err="1"/>
              <a:t>MaxDiff</a:t>
            </a:r>
            <a:r>
              <a:rPr lang="cs-CZ" dirty="0"/>
              <a:t>*</a:t>
            </a:r>
            <a:endParaRPr lang="en-GB" dirty="0"/>
          </a:p>
        </p:txBody>
      </p:sp>
      <p:sp>
        <p:nvSpPr>
          <p:cNvPr id="16" name="Speech Bubble: Rectangle 15">
            <a:extLst>
              <a:ext uri="{FF2B5EF4-FFF2-40B4-BE49-F238E27FC236}">
                <a16:creationId xmlns:a16="http://schemas.microsoft.com/office/drawing/2014/main" id="{856DB13F-1D5A-4459-AA3B-41D5A2707A83}"/>
              </a:ext>
            </a:extLst>
          </p:cNvPr>
          <p:cNvSpPr/>
          <p:nvPr/>
        </p:nvSpPr>
        <p:spPr>
          <a:xfrm>
            <a:off x="8665827" y="2832936"/>
            <a:ext cx="3089944" cy="767265"/>
          </a:xfrm>
          <a:prstGeom prst="wedgeRectCallout">
            <a:avLst>
              <a:gd name="adj1" fmla="val -22627"/>
              <a:gd name="adj2" fmla="val 4432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Na této proměnné je postavena segmentace využitá v tomto výzkumu – viz </a:t>
            </a:r>
            <a:r>
              <a:rPr lang="cs-CZ" dirty="0">
                <a:hlinkClick r:id="rId3" action="ppaction://hlinksldjump"/>
              </a:rPr>
              <a:t>Závěry / Segmentace</a:t>
            </a:r>
            <a:r>
              <a:rPr lang="cs-CZ" dirty="0"/>
              <a:t>.</a:t>
            </a:r>
          </a:p>
        </p:txBody>
      </p:sp>
    </p:spTree>
    <p:extLst>
      <p:ext uri="{BB962C8B-B14F-4D97-AF65-F5344CB8AC3E}">
        <p14:creationId xmlns:p14="http://schemas.microsoft.com/office/powerpoint/2010/main" val="26781962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47</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Vnímání atributů placené TV</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5979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Je zajímavé porovnat preference vůči placené televizi celé populace a lidí se zájmem o sport. Jejich preference se velmi neliší od zbytku populace vyjma právě zájmu o atraktivní sportovní přenosy, které se posunou na sdílené první místo s kvalitou obrazu. Směrem dolů pak stlačí možnost přístupu do archivu pořadů a s ním asociovanou funkcionalitu přeskakování reklam. Také důraz na snadné ovládání je u těch, kteří mají zájem o sport (tedy častěji mužů a členů segmentu Hračičků), nižší.</a:t>
            </a:r>
          </a:p>
        </p:txBody>
      </p:sp>
      <p:graphicFrame>
        <p:nvGraphicFramePr>
          <p:cNvPr id="23" name="Content Placeholder 11">
            <a:extLst>
              <a:ext uri="{FF2B5EF4-FFF2-40B4-BE49-F238E27FC236}">
                <a16:creationId xmlns:a16="http://schemas.microsoft.com/office/drawing/2014/main" id="{99BD353A-6D57-4958-971E-095F584B50BD}"/>
              </a:ext>
            </a:extLst>
          </p:cNvPr>
          <p:cNvGraphicFramePr>
            <a:graphicFrameLocks noGrp="1"/>
          </p:cNvGraphicFramePr>
          <p:nvPr>
            <p:ph idx="1"/>
            <p:extLst>
              <p:ext uri="{D42A27DB-BD31-4B8C-83A1-F6EECF244321}">
                <p14:modId xmlns:p14="http://schemas.microsoft.com/office/powerpoint/2010/main" val="2090436718"/>
              </p:ext>
            </p:extLst>
          </p:nvPr>
        </p:nvGraphicFramePr>
        <p:xfrm>
          <a:off x="436227" y="2516697"/>
          <a:ext cx="11398442" cy="386016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7348756" y="6016857"/>
            <a:ext cx="4485913" cy="360000"/>
          </a:xfrm>
        </p:spPr>
        <p:txBody>
          <a:bodyPr/>
          <a:lstStyle/>
          <a:p>
            <a:r>
              <a:rPr lang="cs-CZ" b="1" dirty="0" err="1"/>
              <a:t>MaxDiff</a:t>
            </a:r>
            <a:r>
              <a:rPr lang="cs-CZ" b="1" dirty="0"/>
              <a:t>: MD1.</a:t>
            </a:r>
            <a:r>
              <a:rPr lang="cs-CZ" dirty="0"/>
              <a:t> Kterou z uvedených výhod placené televize považujete za nejvíce důležitou? </a:t>
            </a:r>
          </a:p>
          <a:p>
            <a:r>
              <a:rPr lang="cs-CZ" b="1" dirty="0"/>
              <a:t>MD2. </a:t>
            </a:r>
            <a:r>
              <a:rPr lang="cs-CZ" dirty="0"/>
              <a:t>Kterou z uvedených výhod placené televize považujete naopak za nejméně důležitou?</a:t>
            </a:r>
          </a:p>
          <a:p>
            <a:r>
              <a:rPr lang="cs-CZ" b="1" dirty="0"/>
              <a:t>Hodnoty ve skórech </a:t>
            </a:r>
            <a:r>
              <a:rPr lang="cs-CZ" b="1" dirty="0" err="1"/>
              <a:t>MaxDiff</a:t>
            </a:r>
            <a:r>
              <a:rPr lang="cs-CZ" b="1" dirty="0"/>
              <a:t> | Báze: </a:t>
            </a:r>
            <a:r>
              <a:rPr lang="cs-CZ" dirty="0"/>
              <a:t>všichni respondenti; </a:t>
            </a:r>
            <a:r>
              <a:rPr lang="cs-CZ" b="1" dirty="0"/>
              <a:t>n=1000 </a:t>
            </a:r>
            <a:r>
              <a:rPr lang="cs-CZ" dirty="0"/>
              <a:t>| * </a:t>
            </a:r>
            <a:r>
              <a:rPr lang="cs-CZ" dirty="0" err="1"/>
              <a:t>MaxDiff</a:t>
            </a:r>
            <a:r>
              <a:rPr lang="cs-CZ" dirty="0"/>
              <a:t> kombinuje parametry v několika po sobě jdoucích iteracích v setech po čtyřech, přičemž respondent vybírá nejdůležitější a nejméně důležitý atribut z každého setu. Díky tomu jsou výsledky rozrůzněné, protože respondent musí vždy nějaký atribut oželet na úkor jiného. | ** TV, PC, tablet, notebook, chytrý telefon | *** „sporťák“ je definován jako divák/uživatel (ne)placené TV, který v otázce MD2 uvedl, že má zájem o sportovní kanály.</a:t>
            </a:r>
          </a:p>
        </p:txBody>
      </p:sp>
      <p:sp>
        <p:nvSpPr>
          <p:cNvPr id="28" name="Podnadpis 10">
            <a:extLst>
              <a:ext uri="{FF2B5EF4-FFF2-40B4-BE49-F238E27FC236}">
                <a16:creationId xmlns:a16="http://schemas.microsoft.com/office/drawing/2014/main" id="{4117D7C7-C052-4287-B6A2-445D544F7619}"/>
              </a:ext>
            </a:extLst>
          </p:cNvPr>
          <p:cNvSpPr>
            <a:spLocks noGrp="1"/>
          </p:cNvSpPr>
          <p:nvPr>
            <p:ph type="subTitle" idx="13"/>
          </p:nvPr>
        </p:nvSpPr>
        <p:spPr>
          <a:xfrm>
            <a:off x="1075061" y="964671"/>
            <a:ext cx="7910158" cy="490042"/>
          </a:xfrm>
        </p:spPr>
        <p:txBody>
          <a:bodyPr/>
          <a:lstStyle/>
          <a:p>
            <a:r>
              <a:rPr lang="cs-CZ" dirty="0"/>
              <a:t>Řazení dle důležitosti pomocí metodiky </a:t>
            </a:r>
            <a:r>
              <a:rPr lang="cs-CZ" dirty="0" err="1"/>
              <a:t>MaxDiff</a:t>
            </a:r>
            <a:r>
              <a:rPr lang="cs-CZ" dirty="0"/>
              <a:t>*</a:t>
            </a:r>
            <a:endParaRPr lang="en-GB" dirty="0"/>
          </a:p>
        </p:txBody>
      </p:sp>
      <p:sp>
        <p:nvSpPr>
          <p:cNvPr id="17" name="Arrow: Up 16">
            <a:extLst>
              <a:ext uri="{FF2B5EF4-FFF2-40B4-BE49-F238E27FC236}">
                <a16:creationId xmlns:a16="http://schemas.microsoft.com/office/drawing/2014/main" id="{0242E4AE-3394-4A82-AFEE-28E38F27475B}"/>
              </a:ext>
            </a:extLst>
          </p:cNvPr>
          <p:cNvSpPr/>
          <p:nvPr/>
        </p:nvSpPr>
        <p:spPr>
          <a:xfrm flipV="1">
            <a:off x="3146799" y="3873085"/>
            <a:ext cx="282391" cy="345474"/>
          </a:xfrm>
          <a:prstGeom prst="up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19" name="Arrow: Up 18">
            <a:extLst>
              <a:ext uri="{FF2B5EF4-FFF2-40B4-BE49-F238E27FC236}">
                <a16:creationId xmlns:a16="http://schemas.microsoft.com/office/drawing/2014/main" id="{E87D7657-DB8C-4D1B-A8CB-FDD9D7EBC9D6}"/>
              </a:ext>
            </a:extLst>
          </p:cNvPr>
          <p:cNvSpPr/>
          <p:nvPr/>
        </p:nvSpPr>
        <p:spPr>
          <a:xfrm>
            <a:off x="2733660" y="3526698"/>
            <a:ext cx="282391" cy="345474"/>
          </a:xfrm>
          <a:prstGeom prst="upArrow">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9" name="Arrow: Up 28">
            <a:extLst>
              <a:ext uri="{FF2B5EF4-FFF2-40B4-BE49-F238E27FC236}">
                <a16:creationId xmlns:a16="http://schemas.microsoft.com/office/drawing/2014/main" id="{1902B434-AA8E-4DE7-AE94-676741DC9E67}"/>
              </a:ext>
            </a:extLst>
          </p:cNvPr>
          <p:cNvSpPr/>
          <p:nvPr/>
        </p:nvSpPr>
        <p:spPr>
          <a:xfrm>
            <a:off x="1142203" y="3277466"/>
            <a:ext cx="282391" cy="345474"/>
          </a:xfrm>
          <a:prstGeom prst="upArrow">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30" name="Arrow: Up 29">
            <a:extLst>
              <a:ext uri="{FF2B5EF4-FFF2-40B4-BE49-F238E27FC236}">
                <a16:creationId xmlns:a16="http://schemas.microsoft.com/office/drawing/2014/main" id="{35900917-6CE4-44C2-AEC9-865A38A0A3E5}"/>
              </a:ext>
            </a:extLst>
          </p:cNvPr>
          <p:cNvSpPr/>
          <p:nvPr/>
        </p:nvSpPr>
        <p:spPr>
          <a:xfrm>
            <a:off x="1283398" y="3256263"/>
            <a:ext cx="282391" cy="345474"/>
          </a:xfrm>
          <a:prstGeom prst="upArrow">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33" name="Arrow: Up 32">
            <a:extLst>
              <a:ext uri="{FF2B5EF4-FFF2-40B4-BE49-F238E27FC236}">
                <a16:creationId xmlns:a16="http://schemas.microsoft.com/office/drawing/2014/main" id="{A17751F7-FA50-4361-847A-1834C4F2F475}"/>
              </a:ext>
            </a:extLst>
          </p:cNvPr>
          <p:cNvSpPr/>
          <p:nvPr/>
        </p:nvSpPr>
        <p:spPr>
          <a:xfrm flipV="1">
            <a:off x="2528359" y="4096472"/>
            <a:ext cx="282391" cy="345474"/>
          </a:xfrm>
          <a:prstGeom prst="up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35" name="Arrow: Up 34">
            <a:extLst>
              <a:ext uri="{FF2B5EF4-FFF2-40B4-BE49-F238E27FC236}">
                <a16:creationId xmlns:a16="http://schemas.microsoft.com/office/drawing/2014/main" id="{BAEF7050-F353-4768-BD65-43A3E0EA3FCB}"/>
              </a:ext>
            </a:extLst>
          </p:cNvPr>
          <p:cNvSpPr/>
          <p:nvPr/>
        </p:nvSpPr>
        <p:spPr>
          <a:xfrm flipV="1">
            <a:off x="2574707" y="4990791"/>
            <a:ext cx="282391" cy="345474"/>
          </a:xfrm>
          <a:prstGeom prst="up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Tree>
    <p:extLst>
      <p:ext uri="{BB962C8B-B14F-4D97-AF65-F5344CB8AC3E}">
        <p14:creationId xmlns:p14="http://schemas.microsoft.com/office/powerpoint/2010/main" val="22418762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48</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Zvažování a preference značek poskytovatelů placené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MD3</a:t>
            </a:r>
            <a:r>
              <a:rPr lang="cs-CZ" dirty="0"/>
              <a:t>. Jaké typy kanálů či programů jsou pro vás nebo členy vaší domácnosti zajímavé?</a:t>
            </a:r>
          </a:p>
          <a:p>
            <a:r>
              <a:rPr lang="cs-CZ" b="1" dirty="0"/>
              <a:t>V % | Báze: </a:t>
            </a:r>
            <a:r>
              <a:rPr lang="cs-CZ" dirty="0"/>
              <a:t>všichni respondenti; </a:t>
            </a:r>
            <a:r>
              <a:rPr lang="cs-CZ" b="1" dirty="0"/>
              <a:t>n=1000</a:t>
            </a:r>
            <a:endParaRPr lang="cs-CZ" dirty="0"/>
          </a:p>
        </p:txBody>
      </p:sp>
      <p:sp>
        <p:nvSpPr>
          <p:cNvPr id="19" name="Obdélník 9">
            <a:extLst>
              <a:ext uri="{FF2B5EF4-FFF2-40B4-BE49-F238E27FC236}">
                <a16:creationId xmlns:a16="http://schemas.microsoft.com/office/drawing/2014/main" id="{9A68478D-25D6-4FE4-B232-BDB972799E50}"/>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bdélník 15">
            <a:extLst>
              <a:ext uri="{FF2B5EF4-FFF2-40B4-BE49-F238E27FC236}">
                <a16:creationId xmlns:a16="http://schemas.microsoft.com/office/drawing/2014/main" id="{8B011B5C-7C6D-4C28-9B59-720652B724DB}"/>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ovéPole 16">
            <a:extLst>
              <a:ext uri="{FF2B5EF4-FFF2-40B4-BE49-F238E27FC236}">
                <a16:creationId xmlns:a16="http://schemas.microsoft.com/office/drawing/2014/main" id="{87259843-6235-41FD-BCBA-55C9D75508B8}"/>
              </a:ext>
            </a:extLst>
          </p:cNvPr>
          <p:cNvSpPr txBox="1"/>
          <p:nvPr/>
        </p:nvSpPr>
        <p:spPr>
          <a:xfrm>
            <a:off x="9611828" y="6138388"/>
            <a:ext cx="1134472" cy="461665"/>
          </a:xfrm>
          <a:prstGeom prst="rect">
            <a:avLst/>
          </a:prstGeom>
          <a:noFill/>
        </p:spPr>
        <p:txBody>
          <a:bodyPr wrap="square" lIns="0" rtlCol="0">
            <a:spAutoFit/>
          </a:bodyPr>
          <a:lstStyle/>
          <a:p>
            <a:r>
              <a:rPr lang="cs-CZ" sz="800" dirty="0"/>
              <a:t>Nižší / vyšší hodnota oproti průměru</a:t>
            </a:r>
          </a:p>
          <a:p>
            <a:r>
              <a:rPr lang="cs-CZ" sz="800" dirty="0"/>
              <a:t>(statisticky významný)</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5979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Nejatraktivnějšími kanály v balíčcích jsou kanály filmové a všeobecné - obojí důležitější pro ženy (ocení 75 </a:t>
            </a:r>
            <a:r>
              <a:rPr lang="cs-CZ" sz="1400" dirty="0" err="1"/>
              <a:t>resp</a:t>
            </a:r>
            <a:r>
              <a:rPr lang="cs-CZ" sz="1400" dirty="0"/>
              <a:t> 76 % žen). Následují pro muže důležité dokumentární a sportovní kanály (ocení 70 a 47 % mužů). Dětské, a hudební kanály ocení opět ženy (32 a 26 %), fotbalové ligy zase muži (27 %).</a:t>
            </a:r>
          </a:p>
        </p:txBody>
      </p:sp>
      <p:graphicFrame>
        <p:nvGraphicFramePr>
          <p:cNvPr id="23" name="Content Placeholder 11">
            <a:extLst>
              <a:ext uri="{FF2B5EF4-FFF2-40B4-BE49-F238E27FC236}">
                <a16:creationId xmlns:a16="http://schemas.microsoft.com/office/drawing/2014/main" id="{99BD353A-6D57-4958-971E-095F584B50BD}"/>
              </a:ext>
            </a:extLst>
          </p:cNvPr>
          <p:cNvGraphicFramePr>
            <a:graphicFrameLocks noGrp="1"/>
          </p:cNvGraphicFramePr>
          <p:nvPr>
            <p:ph idx="1"/>
            <p:extLst>
              <p:ext uri="{D42A27DB-BD31-4B8C-83A1-F6EECF244321}">
                <p14:modId xmlns:p14="http://schemas.microsoft.com/office/powerpoint/2010/main" val="817508964"/>
              </p:ext>
            </p:extLst>
          </p:nvPr>
        </p:nvGraphicFramePr>
        <p:xfrm>
          <a:off x="436227" y="2516697"/>
          <a:ext cx="6650373" cy="3657599"/>
        </p:xfrm>
        <a:graphic>
          <a:graphicData uri="http://schemas.openxmlformats.org/drawingml/2006/chart">
            <c:chart xmlns:c="http://schemas.openxmlformats.org/drawingml/2006/chart" xmlns:r="http://schemas.openxmlformats.org/officeDocument/2006/relationships" r:id="rId6"/>
          </a:graphicData>
        </a:graphic>
      </p:graphicFrame>
      <p:sp>
        <p:nvSpPr>
          <p:cNvPr id="15" name="Speech Bubble: Rectangle 14">
            <a:extLst>
              <a:ext uri="{FF2B5EF4-FFF2-40B4-BE49-F238E27FC236}">
                <a16:creationId xmlns:a16="http://schemas.microsoft.com/office/drawing/2014/main" id="{825EB32F-C30E-410B-9FD4-1C5C031FDA04}"/>
              </a:ext>
            </a:extLst>
          </p:cNvPr>
          <p:cNvSpPr/>
          <p:nvPr/>
        </p:nvSpPr>
        <p:spPr>
          <a:xfrm>
            <a:off x="7367611" y="2658143"/>
            <a:ext cx="4467058" cy="1573683"/>
          </a:xfrm>
          <a:prstGeom prst="wedgeRectCallout">
            <a:avLst>
              <a:gd name="adj1" fmla="val -48770"/>
              <a:gd name="adj2" fmla="val 2064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spcBef>
                <a:spcPts val="1000"/>
              </a:spcBef>
            </a:pPr>
            <a:r>
              <a:rPr lang="cs-CZ" dirty="0"/>
              <a:t>Lidé ve věku 18-29 let častěji ocení hudební kanály (37 %)</a:t>
            </a:r>
          </a:p>
          <a:p>
            <a:pPr marL="720000">
              <a:spcBef>
                <a:spcPts val="1000"/>
              </a:spcBef>
            </a:pPr>
            <a:r>
              <a:rPr lang="cs-CZ" dirty="0"/>
              <a:t>Lidé ve věku 30-39 častěji cení filmové (78 %) a dětské (45 %) kanály.</a:t>
            </a:r>
          </a:p>
          <a:p>
            <a:pPr marL="720000">
              <a:spcBef>
                <a:spcPts val="1000"/>
              </a:spcBef>
            </a:pPr>
            <a:r>
              <a:rPr lang="cs-CZ" dirty="0"/>
              <a:t>Lidé ve věku 60+ častěji ocení všeobecné (76 %) a dokumentární (70 %) kanály.</a:t>
            </a:r>
          </a:p>
        </p:txBody>
      </p:sp>
      <p:sp>
        <p:nvSpPr>
          <p:cNvPr id="16" name="Freeform 106">
            <a:extLst>
              <a:ext uri="{FF2B5EF4-FFF2-40B4-BE49-F238E27FC236}">
                <a16:creationId xmlns:a16="http://schemas.microsoft.com/office/drawing/2014/main" id="{38DA3397-0F09-4078-B8CA-42796D07E95C}"/>
              </a:ext>
            </a:extLst>
          </p:cNvPr>
          <p:cNvSpPr>
            <a:spLocks noChangeAspect="1"/>
          </p:cNvSpPr>
          <p:nvPr>
            <p:custDataLst>
              <p:tags r:id="rId1"/>
            </p:custDataLst>
          </p:nvPr>
        </p:nvSpPr>
        <p:spPr bwMode="auto">
          <a:xfrm>
            <a:off x="7559070" y="2776160"/>
            <a:ext cx="429472" cy="533892"/>
          </a:xfrm>
          <a:custGeom>
            <a:avLst/>
            <a:gdLst>
              <a:gd name="T0" fmla="*/ 335 w 1680"/>
              <a:gd name="T1" fmla="*/ 632 h 2089"/>
              <a:gd name="T2" fmla="*/ 320 w 1680"/>
              <a:gd name="T3" fmla="*/ 392 h 2089"/>
              <a:gd name="T4" fmla="*/ 324 w 1680"/>
              <a:gd name="T5" fmla="*/ 322 h 2089"/>
              <a:gd name="T6" fmla="*/ 472 w 1680"/>
              <a:gd name="T7" fmla="*/ 87 h 2089"/>
              <a:gd name="T8" fmla="*/ 738 w 1680"/>
              <a:gd name="T9" fmla="*/ 1 h 2089"/>
              <a:gd name="T10" fmla="*/ 953 w 1680"/>
              <a:gd name="T11" fmla="*/ 56 h 2089"/>
              <a:gd name="T12" fmla="*/ 1062 w 1680"/>
              <a:gd name="T13" fmla="*/ 42 h 2089"/>
              <a:gd name="T14" fmla="*/ 1329 w 1680"/>
              <a:gd name="T15" fmla="*/ 239 h 2089"/>
              <a:gd name="T16" fmla="*/ 1360 w 1680"/>
              <a:gd name="T17" fmla="*/ 389 h 2089"/>
              <a:gd name="T18" fmla="*/ 1344 w 1680"/>
              <a:gd name="T19" fmla="*/ 632 h 2089"/>
              <a:gd name="T20" fmla="*/ 1259 w 1680"/>
              <a:gd name="T21" fmla="*/ 871 h 2089"/>
              <a:gd name="T22" fmla="*/ 1120 w 1680"/>
              <a:gd name="T23" fmla="*/ 1145 h 2089"/>
              <a:gd name="T24" fmla="*/ 1132 w 1680"/>
              <a:gd name="T25" fmla="*/ 1253 h 2089"/>
              <a:gd name="T26" fmla="*/ 1178 w 1680"/>
              <a:gd name="T27" fmla="*/ 1334 h 2089"/>
              <a:gd name="T28" fmla="*/ 1305 w 1680"/>
              <a:gd name="T29" fmla="*/ 1388 h 2089"/>
              <a:gd name="T30" fmla="*/ 1541 w 1680"/>
              <a:gd name="T31" fmla="*/ 1496 h 2089"/>
              <a:gd name="T32" fmla="*/ 1642 w 1680"/>
              <a:gd name="T33" fmla="*/ 1651 h 2089"/>
              <a:gd name="T34" fmla="*/ 1680 w 1680"/>
              <a:gd name="T35" fmla="*/ 1841 h 2089"/>
              <a:gd name="T36" fmla="*/ 1438 w 1680"/>
              <a:gd name="T37" fmla="*/ 2026 h 2089"/>
              <a:gd name="T38" fmla="*/ 840 w 1680"/>
              <a:gd name="T39" fmla="*/ 2089 h 2089"/>
              <a:gd name="T40" fmla="*/ 242 w 1680"/>
              <a:gd name="T41" fmla="*/ 2026 h 2089"/>
              <a:gd name="T42" fmla="*/ 0 w 1680"/>
              <a:gd name="T43" fmla="*/ 1841 h 2089"/>
              <a:gd name="T44" fmla="*/ 37 w 1680"/>
              <a:gd name="T45" fmla="*/ 1651 h 2089"/>
              <a:gd name="T46" fmla="*/ 138 w 1680"/>
              <a:gd name="T47" fmla="*/ 1496 h 2089"/>
              <a:gd name="T48" fmla="*/ 374 w 1680"/>
              <a:gd name="T49" fmla="*/ 1388 h 2089"/>
              <a:gd name="T50" fmla="*/ 500 w 1680"/>
              <a:gd name="T51" fmla="*/ 1334 h 2089"/>
              <a:gd name="T52" fmla="*/ 547 w 1680"/>
              <a:gd name="T53" fmla="*/ 1254 h 2089"/>
              <a:gd name="T54" fmla="*/ 560 w 1680"/>
              <a:gd name="T55" fmla="*/ 1145 h 2089"/>
              <a:gd name="T56" fmla="*/ 420 w 1680"/>
              <a:gd name="T57" fmla="*/ 871 h 2089"/>
              <a:gd name="T58" fmla="*/ 335 w 1680"/>
              <a:gd name="T59" fmla="*/ 632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80" h="2089">
                <a:moveTo>
                  <a:pt x="335" y="632"/>
                </a:moveTo>
                <a:cubicBezTo>
                  <a:pt x="320" y="392"/>
                  <a:pt x="320" y="392"/>
                  <a:pt x="320" y="392"/>
                </a:cubicBezTo>
                <a:cubicBezTo>
                  <a:pt x="318" y="371"/>
                  <a:pt x="321" y="343"/>
                  <a:pt x="324" y="322"/>
                </a:cubicBezTo>
                <a:cubicBezTo>
                  <a:pt x="340" y="222"/>
                  <a:pt x="396" y="142"/>
                  <a:pt x="472" y="87"/>
                </a:cubicBezTo>
                <a:cubicBezTo>
                  <a:pt x="546" y="33"/>
                  <a:pt x="641" y="3"/>
                  <a:pt x="738" y="1"/>
                </a:cubicBezTo>
                <a:cubicBezTo>
                  <a:pt x="819" y="0"/>
                  <a:pt x="884" y="13"/>
                  <a:pt x="953" y="56"/>
                </a:cubicBezTo>
                <a:cubicBezTo>
                  <a:pt x="989" y="42"/>
                  <a:pt x="1026" y="38"/>
                  <a:pt x="1062" y="42"/>
                </a:cubicBezTo>
                <a:cubicBezTo>
                  <a:pt x="1176" y="52"/>
                  <a:pt x="1280" y="138"/>
                  <a:pt x="1329" y="239"/>
                </a:cubicBezTo>
                <a:cubicBezTo>
                  <a:pt x="1352" y="286"/>
                  <a:pt x="1364" y="338"/>
                  <a:pt x="1360" y="389"/>
                </a:cubicBezTo>
                <a:cubicBezTo>
                  <a:pt x="1344" y="632"/>
                  <a:pt x="1344" y="632"/>
                  <a:pt x="1344" y="632"/>
                </a:cubicBezTo>
                <a:cubicBezTo>
                  <a:pt x="1366" y="719"/>
                  <a:pt x="1338" y="822"/>
                  <a:pt x="1259" y="871"/>
                </a:cubicBezTo>
                <a:cubicBezTo>
                  <a:pt x="1232" y="959"/>
                  <a:pt x="1182" y="1076"/>
                  <a:pt x="1120" y="1145"/>
                </a:cubicBezTo>
                <a:cubicBezTo>
                  <a:pt x="1121" y="1178"/>
                  <a:pt x="1124" y="1217"/>
                  <a:pt x="1132" y="1253"/>
                </a:cubicBezTo>
                <a:cubicBezTo>
                  <a:pt x="1140" y="1288"/>
                  <a:pt x="1154" y="1319"/>
                  <a:pt x="1178" y="1334"/>
                </a:cubicBezTo>
                <a:cubicBezTo>
                  <a:pt x="1228" y="1360"/>
                  <a:pt x="1250" y="1371"/>
                  <a:pt x="1305" y="1388"/>
                </a:cubicBezTo>
                <a:cubicBezTo>
                  <a:pt x="1379" y="1410"/>
                  <a:pt x="1490" y="1446"/>
                  <a:pt x="1541" y="1496"/>
                </a:cubicBezTo>
                <a:cubicBezTo>
                  <a:pt x="1585" y="1539"/>
                  <a:pt x="1619" y="1593"/>
                  <a:pt x="1642" y="1651"/>
                </a:cubicBezTo>
                <a:cubicBezTo>
                  <a:pt x="1667" y="1712"/>
                  <a:pt x="1680" y="1778"/>
                  <a:pt x="1680" y="1841"/>
                </a:cubicBezTo>
                <a:cubicBezTo>
                  <a:pt x="1680" y="1931"/>
                  <a:pt x="1578" y="1989"/>
                  <a:pt x="1438" y="2026"/>
                </a:cubicBezTo>
                <a:cubicBezTo>
                  <a:pt x="1252" y="2074"/>
                  <a:pt x="992" y="2089"/>
                  <a:pt x="840" y="2089"/>
                </a:cubicBezTo>
                <a:cubicBezTo>
                  <a:pt x="687" y="2089"/>
                  <a:pt x="428" y="2074"/>
                  <a:pt x="242" y="2026"/>
                </a:cubicBezTo>
                <a:cubicBezTo>
                  <a:pt x="101" y="1989"/>
                  <a:pt x="0" y="1931"/>
                  <a:pt x="0" y="1841"/>
                </a:cubicBezTo>
                <a:cubicBezTo>
                  <a:pt x="0" y="1778"/>
                  <a:pt x="12" y="1712"/>
                  <a:pt x="37" y="1651"/>
                </a:cubicBezTo>
                <a:cubicBezTo>
                  <a:pt x="60" y="1593"/>
                  <a:pt x="94" y="1539"/>
                  <a:pt x="138" y="1496"/>
                </a:cubicBezTo>
                <a:cubicBezTo>
                  <a:pt x="190" y="1446"/>
                  <a:pt x="300" y="1410"/>
                  <a:pt x="374" y="1388"/>
                </a:cubicBezTo>
                <a:cubicBezTo>
                  <a:pt x="425" y="1372"/>
                  <a:pt x="454" y="1361"/>
                  <a:pt x="500" y="1334"/>
                </a:cubicBezTo>
                <a:cubicBezTo>
                  <a:pt x="523" y="1321"/>
                  <a:pt x="538" y="1290"/>
                  <a:pt x="547" y="1254"/>
                </a:cubicBezTo>
                <a:cubicBezTo>
                  <a:pt x="555" y="1216"/>
                  <a:pt x="559" y="1183"/>
                  <a:pt x="560" y="1145"/>
                </a:cubicBezTo>
                <a:cubicBezTo>
                  <a:pt x="498" y="1076"/>
                  <a:pt x="447" y="959"/>
                  <a:pt x="420" y="871"/>
                </a:cubicBezTo>
                <a:cubicBezTo>
                  <a:pt x="342" y="822"/>
                  <a:pt x="313" y="719"/>
                  <a:pt x="335" y="632"/>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17" name="Freeform 58">
            <a:extLst>
              <a:ext uri="{FF2B5EF4-FFF2-40B4-BE49-F238E27FC236}">
                <a16:creationId xmlns:a16="http://schemas.microsoft.com/office/drawing/2014/main" id="{3451AAB6-BAB1-49EE-ADFA-1463DC7C4CC2}"/>
              </a:ext>
            </a:extLst>
          </p:cNvPr>
          <p:cNvSpPr>
            <a:spLocks noChangeAspect="1" noEditPoints="1"/>
          </p:cNvSpPr>
          <p:nvPr>
            <p:custDataLst>
              <p:tags r:id="rId2"/>
            </p:custDataLst>
          </p:nvPr>
        </p:nvSpPr>
        <p:spPr bwMode="auto">
          <a:xfrm>
            <a:off x="7559070" y="3577717"/>
            <a:ext cx="429474" cy="533892"/>
          </a:xfrm>
          <a:custGeom>
            <a:avLst/>
            <a:gdLst>
              <a:gd name="T0" fmla="*/ 320 w 1680"/>
              <a:gd name="T1" fmla="*/ 392 h 2089"/>
              <a:gd name="T2" fmla="*/ 472 w 1680"/>
              <a:gd name="T3" fmla="*/ 87 h 2089"/>
              <a:gd name="T4" fmla="*/ 953 w 1680"/>
              <a:gd name="T5" fmla="*/ 56 h 2089"/>
              <a:gd name="T6" fmla="*/ 1329 w 1680"/>
              <a:gd name="T7" fmla="*/ 239 h 2089"/>
              <a:gd name="T8" fmla="*/ 1344 w 1680"/>
              <a:gd name="T9" fmla="*/ 632 h 2089"/>
              <a:gd name="T10" fmla="*/ 1120 w 1680"/>
              <a:gd name="T11" fmla="*/ 1145 h 2089"/>
              <a:gd name="T12" fmla="*/ 1178 w 1680"/>
              <a:gd name="T13" fmla="*/ 1334 h 2089"/>
              <a:gd name="T14" fmla="*/ 1541 w 1680"/>
              <a:gd name="T15" fmla="*/ 1496 h 2089"/>
              <a:gd name="T16" fmla="*/ 1680 w 1680"/>
              <a:gd name="T17" fmla="*/ 1841 h 2089"/>
              <a:gd name="T18" fmla="*/ 840 w 1680"/>
              <a:gd name="T19" fmla="*/ 2089 h 2089"/>
              <a:gd name="T20" fmla="*/ 0 w 1680"/>
              <a:gd name="T21" fmla="*/ 1841 h 2089"/>
              <a:gd name="T22" fmla="*/ 138 w 1680"/>
              <a:gd name="T23" fmla="*/ 1496 h 2089"/>
              <a:gd name="T24" fmla="*/ 500 w 1680"/>
              <a:gd name="T25" fmla="*/ 1334 h 2089"/>
              <a:gd name="T26" fmla="*/ 560 w 1680"/>
              <a:gd name="T27" fmla="*/ 1145 h 2089"/>
              <a:gd name="T28" fmla="*/ 335 w 1680"/>
              <a:gd name="T29" fmla="*/ 632 h 2089"/>
              <a:gd name="T30" fmla="*/ 1120 w 1680"/>
              <a:gd name="T31" fmla="*/ 689 h 2089"/>
              <a:gd name="T32" fmla="*/ 920 w 1680"/>
              <a:gd name="T33" fmla="*/ 590 h 2089"/>
              <a:gd name="T34" fmla="*/ 1144 w 1680"/>
              <a:gd name="T35" fmla="*/ 569 h 2089"/>
              <a:gd name="T36" fmla="*/ 760 w 1680"/>
              <a:gd name="T37" fmla="*/ 569 h 2089"/>
              <a:gd name="T38" fmla="*/ 720 w 1680"/>
              <a:gd name="T39" fmla="*/ 689 h 2089"/>
              <a:gd name="T40" fmla="*/ 536 w 1680"/>
              <a:gd name="T41" fmla="*/ 569 h 2089"/>
              <a:gd name="T42" fmla="*/ 768 w 1680"/>
              <a:gd name="T43" fmla="*/ 489 h 2089"/>
              <a:gd name="T44" fmla="*/ 474 w 1680"/>
              <a:gd name="T45" fmla="*/ 518 h 2089"/>
              <a:gd name="T46" fmla="*/ 409 w 1680"/>
              <a:gd name="T47" fmla="*/ 530 h 2089"/>
              <a:gd name="T48" fmla="*/ 462 w 1680"/>
              <a:gd name="T49" fmla="*/ 609 h 2089"/>
              <a:gd name="T50" fmla="*/ 560 w 1680"/>
              <a:gd name="T51" fmla="*/ 769 h 2089"/>
              <a:gd name="T52" fmla="*/ 794 w 1680"/>
              <a:gd name="T53" fmla="*/ 719 h 2089"/>
              <a:gd name="T54" fmla="*/ 842 w 1680"/>
              <a:gd name="T55" fmla="*/ 609 h 2089"/>
              <a:gd name="T56" fmla="*/ 960 w 1680"/>
              <a:gd name="T57" fmla="*/ 769 h 2089"/>
              <a:gd name="T58" fmla="*/ 1198 w 1680"/>
              <a:gd name="T59" fmla="*/ 705 h 2089"/>
              <a:gd name="T60" fmla="*/ 1266 w 1680"/>
              <a:gd name="T61" fmla="*/ 610 h 2089"/>
              <a:gd name="T62" fmla="*/ 1213 w 1680"/>
              <a:gd name="T63" fmla="*/ 529 h 2089"/>
              <a:gd name="T64" fmla="*/ 1144 w 1680"/>
              <a:gd name="T65" fmla="*/ 489 h 2089"/>
              <a:gd name="T66" fmla="*/ 842 w 1680"/>
              <a:gd name="T67" fmla="*/ 529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0" h="2089">
                <a:moveTo>
                  <a:pt x="335" y="632"/>
                </a:moveTo>
                <a:cubicBezTo>
                  <a:pt x="320" y="392"/>
                  <a:pt x="320" y="392"/>
                  <a:pt x="320" y="392"/>
                </a:cubicBezTo>
                <a:cubicBezTo>
                  <a:pt x="318" y="371"/>
                  <a:pt x="321" y="343"/>
                  <a:pt x="324" y="322"/>
                </a:cubicBezTo>
                <a:cubicBezTo>
                  <a:pt x="340" y="222"/>
                  <a:pt x="396" y="142"/>
                  <a:pt x="472" y="87"/>
                </a:cubicBezTo>
                <a:cubicBezTo>
                  <a:pt x="546" y="33"/>
                  <a:pt x="641" y="3"/>
                  <a:pt x="738" y="1"/>
                </a:cubicBezTo>
                <a:cubicBezTo>
                  <a:pt x="819" y="0"/>
                  <a:pt x="884" y="13"/>
                  <a:pt x="953" y="56"/>
                </a:cubicBezTo>
                <a:cubicBezTo>
                  <a:pt x="989" y="42"/>
                  <a:pt x="1026" y="38"/>
                  <a:pt x="1062" y="42"/>
                </a:cubicBezTo>
                <a:cubicBezTo>
                  <a:pt x="1176" y="52"/>
                  <a:pt x="1280" y="138"/>
                  <a:pt x="1329" y="239"/>
                </a:cubicBezTo>
                <a:cubicBezTo>
                  <a:pt x="1352" y="286"/>
                  <a:pt x="1364" y="338"/>
                  <a:pt x="1360" y="389"/>
                </a:cubicBezTo>
                <a:cubicBezTo>
                  <a:pt x="1344" y="632"/>
                  <a:pt x="1344" y="632"/>
                  <a:pt x="1344" y="632"/>
                </a:cubicBezTo>
                <a:cubicBezTo>
                  <a:pt x="1366" y="719"/>
                  <a:pt x="1338" y="822"/>
                  <a:pt x="1259" y="871"/>
                </a:cubicBezTo>
                <a:cubicBezTo>
                  <a:pt x="1232" y="959"/>
                  <a:pt x="1182" y="1076"/>
                  <a:pt x="1120" y="1145"/>
                </a:cubicBezTo>
                <a:cubicBezTo>
                  <a:pt x="1121" y="1178"/>
                  <a:pt x="1124" y="1217"/>
                  <a:pt x="1132" y="1253"/>
                </a:cubicBezTo>
                <a:cubicBezTo>
                  <a:pt x="1140" y="1288"/>
                  <a:pt x="1154" y="1319"/>
                  <a:pt x="1178" y="1334"/>
                </a:cubicBezTo>
                <a:cubicBezTo>
                  <a:pt x="1228" y="1360"/>
                  <a:pt x="1250" y="1371"/>
                  <a:pt x="1305" y="1388"/>
                </a:cubicBezTo>
                <a:cubicBezTo>
                  <a:pt x="1379" y="1410"/>
                  <a:pt x="1490" y="1446"/>
                  <a:pt x="1541" y="1496"/>
                </a:cubicBezTo>
                <a:cubicBezTo>
                  <a:pt x="1585" y="1539"/>
                  <a:pt x="1619" y="1593"/>
                  <a:pt x="1642" y="1651"/>
                </a:cubicBezTo>
                <a:cubicBezTo>
                  <a:pt x="1667" y="1712"/>
                  <a:pt x="1680" y="1778"/>
                  <a:pt x="1680" y="1841"/>
                </a:cubicBezTo>
                <a:cubicBezTo>
                  <a:pt x="1680" y="1931"/>
                  <a:pt x="1578" y="1989"/>
                  <a:pt x="1438" y="2026"/>
                </a:cubicBezTo>
                <a:cubicBezTo>
                  <a:pt x="1252" y="2074"/>
                  <a:pt x="992" y="2089"/>
                  <a:pt x="840" y="2089"/>
                </a:cubicBezTo>
                <a:cubicBezTo>
                  <a:pt x="687" y="2089"/>
                  <a:pt x="428" y="2074"/>
                  <a:pt x="242" y="2026"/>
                </a:cubicBezTo>
                <a:cubicBezTo>
                  <a:pt x="101" y="1989"/>
                  <a:pt x="0" y="1931"/>
                  <a:pt x="0" y="1841"/>
                </a:cubicBezTo>
                <a:cubicBezTo>
                  <a:pt x="0" y="1778"/>
                  <a:pt x="12" y="1712"/>
                  <a:pt x="37" y="1651"/>
                </a:cubicBezTo>
                <a:cubicBezTo>
                  <a:pt x="60" y="1593"/>
                  <a:pt x="94" y="1539"/>
                  <a:pt x="138" y="1496"/>
                </a:cubicBezTo>
                <a:cubicBezTo>
                  <a:pt x="190" y="1446"/>
                  <a:pt x="300" y="1410"/>
                  <a:pt x="374" y="1388"/>
                </a:cubicBezTo>
                <a:cubicBezTo>
                  <a:pt x="425" y="1372"/>
                  <a:pt x="454" y="1361"/>
                  <a:pt x="500" y="1334"/>
                </a:cubicBezTo>
                <a:cubicBezTo>
                  <a:pt x="523" y="1321"/>
                  <a:pt x="538" y="1290"/>
                  <a:pt x="547" y="1254"/>
                </a:cubicBezTo>
                <a:cubicBezTo>
                  <a:pt x="555" y="1216"/>
                  <a:pt x="559" y="1183"/>
                  <a:pt x="560" y="1145"/>
                </a:cubicBezTo>
                <a:cubicBezTo>
                  <a:pt x="498" y="1076"/>
                  <a:pt x="447" y="959"/>
                  <a:pt x="420" y="871"/>
                </a:cubicBezTo>
                <a:cubicBezTo>
                  <a:pt x="342" y="822"/>
                  <a:pt x="313" y="719"/>
                  <a:pt x="335" y="632"/>
                </a:cubicBezTo>
                <a:close/>
                <a:moveTo>
                  <a:pt x="1144" y="569"/>
                </a:moveTo>
                <a:cubicBezTo>
                  <a:pt x="1120" y="689"/>
                  <a:pt x="1120" y="689"/>
                  <a:pt x="1120" y="689"/>
                </a:cubicBezTo>
                <a:cubicBezTo>
                  <a:pt x="960" y="689"/>
                  <a:pt x="960" y="689"/>
                  <a:pt x="960" y="689"/>
                </a:cubicBezTo>
                <a:cubicBezTo>
                  <a:pt x="920" y="590"/>
                  <a:pt x="920" y="590"/>
                  <a:pt x="920" y="590"/>
                </a:cubicBezTo>
                <a:cubicBezTo>
                  <a:pt x="920" y="569"/>
                  <a:pt x="920" y="569"/>
                  <a:pt x="920" y="569"/>
                </a:cubicBezTo>
                <a:lnTo>
                  <a:pt x="1144" y="569"/>
                </a:lnTo>
                <a:close/>
                <a:moveTo>
                  <a:pt x="536" y="569"/>
                </a:moveTo>
                <a:cubicBezTo>
                  <a:pt x="760" y="569"/>
                  <a:pt x="760" y="569"/>
                  <a:pt x="760" y="569"/>
                </a:cubicBezTo>
                <a:cubicBezTo>
                  <a:pt x="760" y="590"/>
                  <a:pt x="760" y="590"/>
                  <a:pt x="760" y="590"/>
                </a:cubicBezTo>
                <a:cubicBezTo>
                  <a:pt x="720" y="689"/>
                  <a:pt x="720" y="689"/>
                  <a:pt x="720" y="689"/>
                </a:cubicBezTo>
                <a:cubicBezTo>
                  <a:pt x="560" y="689"/>
                  <a:pt x="560" y="689"/>
                  <a:pt x="560" y="689"/>
                </a:cubicBezTo>
                <a:lnTo>
                  <a:pt x="536" y="569"/>
                </a:lnTo>
                <a:close/>
                <a:moveTo>
                  <a:pt x="837" y="529"/>
                </a:moveTo>
                <a:cubicBezTo>
                  <a:pt x="822" y="504"/>
                  <a:pt x="797" y="489"/>
                  <a:pt x="768" y="489"/>
                </a:cubicBezTo>
                <a:cubicBezTo>
                  <a:pt x="536" y="489"/>
                  <a:pt x="536" y="489"/>
                  <a:pt x="536" y="489"/>
                </a:cubicBezTo>
                <a:cubicBezTo>
                  <a:pt x="511" y="489"/>
                  <a:pt x="489" y="500"/>
                  <a:pt x="474" y="518"/>
                </a:cubicBezTo>
                <a:cubicBezTo>
                  <a:pt x="471" y="522"/>
                  <a:pt x="468" y="526"/>
                  <a:pt x="466" y="529"/>
                </a:cubicBezTo>
                <a:cubicBezTo>
                  <a:pt x="446" y="529"/>
                  <a:pt x="428" y="530"/>
                  <a:pt x="409" y="530"/>
                </a:cubicBezTo>
                <a:cubicBezTo>
                  <a:pt x="414" y="610"/>
                  <a:pt x="414" y="610"/>
                  <a:pt x="414" y="610"/>
                </a:cubicBezTo>
                <a:cubicBezTo>
                  <a:pt x="429" y="609"/>
                  <a:pt x="444" y="609"/>
                  <a:pt x="462" y="609"/>
                </a:cubicBezTo>
                <a:cubicBezTo>
                  <a:pt x="481" y="705"/>
                  <a:pt x="481" y="705"/>
                  <a:pt x="481" y="705"/>
                </a:cubicBezTo>
                <a:cubicBezTo>
                  <a:pt x="489" y="742"/>
                  <a:pt x="522" y="769"/>
                  <a:pt x="560" y="769"/>
                </a:cubicBezTo>
                <a:cubicBezTo>
                  <a:pt x="720" y="769"/>
                  <a:pt x="720" y="769"/>
                  <a:pt x="720" y="769"/>
                </a:cubicBezTo>
                <a:cubicBezTo>
                  <a:pt x="752" y="769"/>
                  <a:pt x="782" y="749"/>
                  <a:pt x="794" y="719"/>
                </a:cubicBezTo>
                <a:cubicBezTo>
                  <a:pt x="838" y="609"/>
                  <a:pt x="838" y="609"/>
                  <a:pt x="838" y="609"/>
                </a:cubicBezTo>
                <a:cubicBezTo>
                  <a:pt x="842" y="609"/>
                  <a:pt x="842" y="609"/>
                  <a:pt x="842" y="609"/>
                </a:cubicBezTo>
                <a:cubicBezTo>
                  <a:pt x="886" y="719"/>
                  <a:pt x="886" y="719"/>
                  <a:pt x="886" y="719"/>
                </a:cubicBezTo>
                <a:cubicBezTo>
                  <a:pt x="898" y="749"/>
                  <a:pt x="927" y="769"/>
                  <a:pt x="960" y="769"/>
                </a:cubicBezTo>
                <a:cubicBezTo>
                  <a:pt x="1120" y="769"/>
                  <a:pt x="1120" y="769"/>
                  <a:pt x="1120" y="769"/>
                </a:cubicBezTo>
                <a:cubicBezTo>
                  <a:pt x="1158" y="769"/>
                  <a:pt x="1190" y="742"/>
                  <a:pt x="1198" y="705"/>
                </a:cubicBezTo>
                <a:cubicBezTo>
                  <a:pt x="1217" y="609"/>
                  <a:pt x="1217" y="609"/>
                  <a:pt x="1217" y="609"/>
                </a:cubicBezTo>
                <a:cubicBezTo>
                  <a:pt x="1235" y="609"/>
                  <a:pt x="1250" y="609"/>
                  <a:pt x="1266" y="610"/>
                </a:cubicBezTo>
                <a:cubicBezTo>
                  <a:pt x="1270" y="530"/>
                  <a:pt x="1270" y="530"/>
                  <a:pt x="1270" y="530"/>
                </a:cubicBezTo>
                <a:cubicBezTo>
                  <a:pt x="1251" y="530"/>
                  <a:pt x="1233" y="529"/>
                  <a:pt x="1213" y="529"/>
                </a:cubicBezTo>
                <a:cubicBezTo>
                  <a:pt x="1211" y="526"/>
                  <a:pt x="1208" y="522"/>
                  <a:pt x="1205" y="518"/>
                </a:cubicBezTo>
                <a:cubicBezTo>
                  <a:pt x="1190" y="500"/>
                  <a:pt x="1168" y="489"/>
                  <a:pt x="1144" y="489"/>
                </a:cubicBezTo>
                <a:cubicBezTo>
                  <a:pt x="912" y="489"/>
                  <a:pt x="912" y="489"/>
                  <a:pt x="912" y="489"/>
                </a:cubicBezTo>
                <a:cubicBezTo>
                  <a:pt x="882" y="489"/>
                  <a:pt x="857" y="504"/>
                  <a:pt x="842" y="529"/>
                </a:cubicBezTo>
                <a:lnTo>
                  <a:pt x="837" y="529"/>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18" name="Speech Bubble: Rectangle 17">
            <a:extLst>
              <a:ext uri="{FF2B5EF4-FFF2-40B4-BE49-F238E27FC236}">
                <a16:creationId xmlns:a16="http://schemas.microsoft.com/office/drawing/2014/main" id="{963FA55A-255A-4985-9116-0FD3E74632E1}"/>
              </a:ext>
            </a:extLst>
          </p:cNvPr>
          <p:cNvSpPr/>
          <p:nvPr/>
        </p:nvSpPr>
        <p:spPr>
          <a:xfrm>
            <a:off x="7367611" y="4349843"/>
            <a:ext cx="4467058" cy="681340"/>
          </a:xfrm>
          <a:prstGeom prst="wedgeRectCallout">
            <a:avLst>
              <a:gd name="adj1" fmla="val -49518"/>
              <a:gd name="adj2" fmla="val 17982"/>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spcBef>
                <a:spcPts val="1000"/>
              </a:spcBef>
            </a:pPr>
            <a:r>
              <a:rPr lang="cs-CZ" dirty="0"/>
              <a:t>Zákazníci placené TV častěji ocení dokumentární kanály (66 %), sportovní kanály (42 %) a dětské kanály (27 %).</a:t>
            </a:r>
          </a:p>
        </p:txBody>
      </p:sp>
      <p:sp>
        <p:nvSpPr>
          <p:cNvPr id="22" name="Freeform 55">
            <a:extLst>
              <a:ext uri="{FF2B5EF4-FFF2-40B4-BE49-F238E27FC236}">
                <a16:creationId xmlns:a16="http://schemas.microsoft.com/office/drawing/2014/main" id="{35D8A9C1-4EA9-4A0E-91A6-06E25F9E58E6}"/>
              </a:ext>
            </a:extLst>
          </p:cNvPr>
          <p:cNvSpPr>
            <a:spLocks noChangeAspect="1" noEditPoints="1"/>
          </p:cNvSpPr>
          <p:nvPr>
            <p:custDataLst>
              <p:tags r:id="rId3"/>
            </p:custDataLst>
          </p:nvPr>
        </p:nvSpPr>
        <p:spPr bwMode="auto">
          <a:xfrm>
            <a:off x="7538930" y="4498130"/>
            <a:ext cx="469751" cy="397484"/>
          </a:xfrm>
          <a:custGeom>
            <a:avLst/>
            <a:gdLst>
              <a:gd name="T0" fmla="*/ 2080 w 2080"/>
              <a:gd name="T1" fmla="*/ 0 h 1760"/>
              <a:gd name="T2" fmla="*/ 2080 w 2080"/>
              <a:gd name="T3" fmla="*/ 1440 h 1760"/>
              <a:gd name="T4" fmla="*/ 0 w 2080"/>
              <a:gd name="T5" fmla="*/ 1440 h 1760"/>
              <a:gd name="T6" fmla="*/ 0 w 2080"/>
              <a:gd name="T7" fmla="*/ 0 h 1760"/>
              <a:gd name="T8" fmla="*/ 2080 w 2080"/>
              <a:gd name="T9" fmla="*/ 0 h 1760"/>
              <a:gd name="T10" fmla="*/ 400 w 2080"/>
              <a:gd name="T11" fmla="*/ 1680 h 1760"/>
              <a:gd name="T12" fmla="*/ 880 w 2080"/>
              <a:gd name="T13" fmla="*/ 1680 h 1760"/>
              <a:gd name="T14" fmla="*/ 880 w 2080"/>
              <a:gd name="T15" fmla="*/ 1520 h 1760"/>
              <a:gd name="T16" fmla="*/ 1200 w 2080"/>
              <a:gd name="T17" fmla="*/ 1520 h 1760"/>
              <a:gd name="T18" fmla="*/ 1200 w 2080"/>
              <a:gd name="T19" fmla="*/ 1680 h 1760"/>
              <a:gd name="T20" fmla="*/ 1680 w 2080"/>
              <a:gd name="T21" fmla="*/ 1680 h 1760"/>
              <a:gd name="T22" fmla="*/ 1680 w 2080"/>
              <a:gd name="T23" fmla="*/ 1760 h 1760"/>
              <a:gd name="T24" fmla="*/ 400 w 2080"/>
              <a:gd name="T25" fmla="*/ 1760 h 1760"/>
              <a:gd name="T26" fmla="*/ 400 w 2080"/>
              <a:gd name="T27" fmla="*/ 1680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80" h="1760">
                <a:moveTo>
                  <a:pt x="2080" y="0"/>
                </a:moveTo>
                <a:cubicBezTo>
                  <a:pt x="2080" y="1440"/>
                  <a:pt x="2080" y="1440"/>
                  <a:pt x="2080" y="1440"/>
                </a:cubicBezTo>
                <a:cubicBezTo>
                  <a:pt x="0" y="1440"/>
                  <a:pt x="0" y="1440"/>
                  <a:pt x="0" y="1440"/>
                </a:cubicBezTo>
                <a:cubicBezTo>
                  <a:pt x="0" y="0"/>
                  <a:pt x="0" y="0"/>
                  <a:pt x="0" y="0"/>
                </a:cubicBezTo>
                <a:lnTo>
                  <a:pt x="2080" y="0"/>
                </a:lnTo>
                <a:close/>
                <a:moveTo>
                  <a:pt x="400" y="1680"/>
                </a:moveTo>
                <a:cubicBezTo>
                  <a:pt x="880" y="1680"/>
                  <a:pt x="880" y="1680"/>
                  <a:pt x="880" y="1680"/>
                </a:cubicBezTo>
                <a:cubicBezTo>
                  <a:pt x="880" y="1520"/>
                  <a:pt x="880" y="1520"/>
                  <a:pt x="880" y="1520"/>
                </a:cubicBezTo>
                <a:cubicBezTo>
                  <a:pt x="1200" y="1520"/>
                  <a:pt x="1200" y="1520"/>
                  <a:pt x="1200" y="1520"/>
                </a:cubicBezTo>
                <a:cubicBezTo>
                  <a:pt x="1200" y="1680"/>
                  <a:pt x="1200" y="1680"/>
                  <a:pt x="1200" y="1680"/>
                </a:cubicBezTo>
                <a:cubicBezTo>
                  <a:pt x="1680" y="1680"/>
                  <a:pt x="1680" y="1680"/>
                  <a:pt x="1680" y="1680"/>
                </a:cubicBezTo>
                <a:cubicBezTo>
                  <a:pt x="1680" y="1760"/>
                  <a:pt x="1680" y="1760"/>
                  <a:pt x="1680" y="1760"/>
                </a:cubicBezTo>
                <a:cubicBezTo>
                  <a:pt x="1253" y="1760"/>
                  <a:pt x="827" y="1760"/>
                  <a:pt x="400" y="1760"/>
                </a:cubicBezTo>
                <a:lnTo>
                  <a:pt x="400" y="1680"/>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28" name="Speech Bubble: Rectangle 27">
            <a:extLst>
              <a:ext uri="{FF2B5EF4-FFF2-40B4-BE49-F238E27FC236}">
                <a16:creationId xmlns:a16="http://schemas.microsoft.com/office/drawing/2014/main" id="{35F3B360-573E-4761-9EDB-0005DA0F83F4}"/>
              </a:ext>
            </a:extLst>
          </p:cNvPr>
          <p:cNvSpPr/>
          <p:nvPr/>
        </p:nvSpPr>
        <p:spPr>
          <a:xfrm>
            <a:off x="7367611" y="5168200"/>
            <a:ext cx="4467058" cy="827121"/>
          </a:xfrm>
          <a:prstGeom prst="wedgeRectCallout">
            <a:avLst>
              <a:gd name="adj1" fmla="val -49518"/>
              <a:gd name="adj2" fmla="val 17982"/>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spcBef>
                <a:spcPts val="1000"/>
              </a:spcBef>
            </a:pPr>
            <a:r>
              <a:rPr lang="cs-CZ" dirty="0"/>
              <a:t>Zákazníci placené TV platící více, než je průměrná částka (385 Kč) častěji oceňují sportovní kanály a fotbalové ligy. Lze předpokládat, že právě proto platí více.</a:t>
            </a:r>
          </a:p>
        </p:txBody>
      </p:sp>
      <p:sp>
        <p:nvSpPr>
          <p:cNvPr id="29" name="Freeform 55">
            <a:extLst>
              <a:ext uri="{FF2B5EF4-FFF2-40B4-BE49-F238E27FC236}">
                <a16:creationId xmlns:a16="http://schemas.microsoft.com/office/drawing/2014/main" id="{0F06F8BD-EACB-4D11-BD9D-01BF6FA0A287}"/>
              </a:ext>
            </a:extLst>
          </p:cNvPr>
          <p:cNvSpPr>
            <a:spLocks noChangeAspect="1" noEditPoints="1"/>
          </p:cNvSpPr>
          <p:nvPr>
            <p:custDataLst>
              <p:tags r:id="rId4"/>
            </p:custDataLst>
          </p:nvPr>
        </p:nvSpPr>
        <p:spPr bwMode="auto">
          <a:xfrm>
            <a:off x="7538930" y="5395401"/>
            <a:ext cx="469751" cy="397484"/>
          </a:xfrm>
          <a:custGeom>
            <a:avLst/>
            <a:gdLst>
              <a:gd name="T0" fmla="*/ 2080 w 2080"/>
              <a:gd name="T1" fmla="*/ 0 h 1760"/>
              <a:gd name="T2" fmla="*/ 2080 w 2080"/>
              <a:gd name="T3" fmla="*/ 1440 h 1760"/>
              <a:gd name="T4" fmla="*/ 0 w 2080"/>
              <a:gd name="T5" fmla="*/ 1440 h 1760"/>
              <a:gd name="T6" fmla="*/ 0 w 2080"/>
              <a:gd name="T7" fmla="*/ 0 h 1760"/>
              <a:gd name="T8" fmla="*/ 2080 w 2080"/>
              <a:gd name="T9" fmla="*/ 0 h 1760"/>
              <a:gd name="T10" fmla="*/ 400 w 2080"/>
              <a:gd name="T11" fmla="*/ 1680 h 1760"/>
              <a:gd name="T12" fmla="*/ 880 w 2080"/>
              <a:gd name="T13" fmla="*/ 1680 h 1760"/>
              <a:gd name="T14" fmla="*/ 880 w 2080"/>
              <a:gd name="T15" fmla="*/ 1520 h 1760"/>
              <a:gd name="T16" fmla="*/ 1200 w 2080"/>
              <a:gd name="T17" fmla="*/ 1520 h 1760"/>
              <a:gd name="T18" fmla="*/ 1200 w 2080"/>
              <a:gd name="T19" fmla="*/ 1680 h 1760"/>
              <a:gd name="T20" fmla="*/ 1680 w 2080"/>
              <a:gd name="T21" fmla="*/ 1680 h 1760"/>
              <a:gd name="T22" fmla="*/ 1680 w 2080"/>
              <a:gd name="T23" fmla="*/ 1760 h 1760"/>
              <a:gd name="T24" fmla="*/ 400 w 2080"/>
              <a:gd name="T25" fmla="*/ 1760 h 1760"/>
              <a:gd name="T26" fmla="*/ 400 w 2080"/>
              <a:gd name="T27" fmla="*/ 1680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80" h="1760">
                <a:moveTo>
                  <a:pt x="2080" y="0"/>
                </a:moveTo>
                <a:cubicBezTo>
                  <a:pt x="2080" y="1440"/>
                  <a:pt x="2080" y="1440"/>
                  <a:pt x="2080" y="1440"/>
                </a:cubicBezTo>
                <a:cubicBezTo>
                  <a:pt x="0" y="1440"/>
                  <a:pt x="0" y="1440"/>
                  <a:pt x="0" y="1440"/>
                </a:cubicBezTo>
                <a:cubicBezTo>
                  <a:pt x="0" y="0"/>
                  <a:pt x="0" y="0"/>
                  <a:pt x="0" y="0"/>
                </a:cubicBezTo>
                <a:lnTo>
                  <a:pt x="2080" y="0"/>
                </a:lnTo>
                <a:close/>
                <a:moveTo>
                  <a:pt x="400" y="1680"/>
                </a:moveTo>
                <a:cubicBezTo>
                  <a:pt x="880" y="1680"/>
                  <a:pt x="880" y="1680"/>
                  <a:pt x="880" y="1680"/>
                </a:cubicBezTo>
                <a:cubicBezTo>
                  <a:pt x="880" y="1520"/>
                  <a:pt x="880" y="1520"/>
                  <a:pt x="880" y="1520"/>
                </a:cubicBezTo>
                <a:cubicBezTo>
                  <a:pt x="1200" y="1520"/>
                  <a:pt x="1200" y="1520"/>
                  <a:pt x="1200" y="1520"/>
                </a:cubicBezTo>
                <a:cubicBezTo>
                  <a:pt x="1200" y="1680"/>
                  <a:pt x="1200" y="1680"/>
                  <a:pt x="1200" y="1680"/>
                </a:cubicBezTo>
                <a:cubicBezTo>
                  <a:pt x="1680" y="1680"/>
                  <a:pt x="1680" y="1680"/>
                  <a:pt x="1680" y="1680"/>
                </a:cubicBezTo>
                <a:cubicBezTo>
                  <a:pt x="1680" y="1760"/>
                  <a:pt x="1680" y="1760"/>
                  <a:pt x="1680" y="1760"/>
                </a:cubicBezTo>
                <a:cubicBezTo>
                  <a:pt x="1253" y="1760"/>
                  <a:pt x="827" y="1760"/>
                  <a:pt x="400" y="1760"/>
                </a:cubicBezTo>
                <a:lnTo>
                  <a:pt x="400" y="1680"/>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noProof="1"/>
          </a:p>
        </p:txBody>
      </p:sp>
      <p:sp>
        <p:nvSpPr>
          <p:cNvPr id="30" name="Freeform 16">
            <a:extLst>
              <a:ext uri="{FF2B5EF4-FFF2-40B4-BE49-F238E27FC236}">
                <a16:creationId xmlns:a16="http://schemas.microsoft.com/office/drawing/2014/main" id="{2100F9EE-10D0-4129-BC9E-6623EC00AA0E}"/>
              </a:ext>
            </a:extLst>
          </p:cNvPr>
          <p:cNvSpPr>
            <a:spLocks noChangeAspect="1" noEditPoints="1"/>
          </p:cNvSpPr>
          <p:nvPr/>
        </p:nvSpPr>
        <p:spPr bwMode="auto">
          <a:xfrm>
            <a:off x="7628993" y="5413256"/>
            <a:ext cx="289623" cy="289623"/>
          </a:xfrm>
          <a:custGeom>
            <a:avLst/>
            <a:gdLst>
              <a:gd name="T0" fmla="*/ 1040 w 2080"/>
              <a:gd name="T1" fmla="*/ 0 h 2080"/>
              <a:gd name="T2" fmla="*/ 2080 w 2080"/>
              <a:gd name="T3" fmla="*/ 1040 h 2080"/>
              <a:gd name="T4" fmla="*/ 1040 w 2080"/>
              <a:gd name="T5" fmla="*/ 2080 h 2080"/>
              <a:gd name="T6" fmla="*/ 0 w 2080"/>
              <a:gd name="T7" fmla="*/ 1040 h 2080"/>
              <a:gd name="T8" fmla="*/ 1040 w 2080"/>
              <a:gd name="T9" fmla="*/ 0 h 2080"/>
              <a:gd name="T10" fmla="*/ 598 w 2080"/>
              <a:gd name="T11" fmla="*/ 840 h 2080"/>
              <a:gd name="T12" fmla="*/ 1245 w 2080"/>
              <a:gd name="T13" fmla="*/ 321 h 2080"/>
              <a:gd name="T14" fmla="*/ 1632 w 2080"/>
              <a:gd name="T15" fmla="*/ 491 h 2080"/>
              <a:gd name="T16" fmla="*/ 1656 w 2080"/>
              <a:gd name="T17" fmla="*/ 403 h 2080"/>
              <a:gd name="T18" fmla="*/ 1245 w 2080"/>
              <a:gd name="T19" fmla="*/ 241 h 2080"/>
              <a:gd name="T20" fmla="*/ 514 w 2080"/>
              <a:gd name="T21" fmla="*/ 840 h 2080"/>
              <a:gd name="T22" fmla="*/ 216 w 2080"/>
              <a:gd name="T23" fmla="*/ 840 h 2080"/>
              <a:gd name="T24" fmla="*/ 194 w 2080"/>
              <a:gd name="T25" fmla="*/ 920 h 2080"/>
              <a:gd name="T26" fmla="*/ 493 w 2080"/>
              <a:gd name="T27" fmla="*/ 920 h 2080"/>
              <a:gd name="T28" fmla="*/ 472 w 2080"/>
              <a:gd name="T29" fmla="*/ 1160 h 2080"/>
              <a:gd name="T30" fmla="*/ 126 w 2080"/>
              <a:gd name="T31" fmla="*/ 1160 h 2080"/>
              <a:gd name="T32" fmla="*/ 104 w 2080"/>
              <a:gd name="T33" fmla="*/ 1240 h 2080"/>
              <a:gd name="T34" fmla="*/ 480 w 2080"/>
              <a:gd name="T35" fmla="*/ 1240 h 2080"/>
              <a:gd name="T36" fmla="*/ 1111 w 2080"/>
              <a:gd name="T37" fmla="*/ 1841 h 2080"/>
              <a:gd name="T38" fmla="*/ 1632 w 2080"/>
              <a:gd name="T39" fmla="*/ 1601 h 2080"/>
              <a:gd name="T40" fmla="*/ 1607 w 2080"/>
              <a:gd name="T41" fmla="*/ 1510 h 2080"/>
              <a:gd name="T42" fmla="*/ 1111 w 2080"/>
              <a:gd name="T43" fmla="*/ 1761 h 2080"/>
              <a:gd name="T44" fmla="*/ 561 w 2080"/>
              <a:gd name="T45" fmla="*/ 1240 h 2080"/>
              <a:gd name="T46" fmla="*/ 1230 w 2080"/>
              <a:gd name="T47" fmla="*/ 1240 h 2080"/>
              <a:gd name="T48" fmla="*/ 1252 w 2080"/>
              <a:gd name="T49" fmla="*/ 1160 h 2080"/>
              <a:gd name="T50" fmla="*/ 553 w 2080"/>
              <a:gd name="T51" fmla="*/ 1160 h 2080"/>
              <a:gd name="T52" fmla="*/ 575 w 2080"/>
              <a:gd name="T53" fmla="*/ 920 h 2080"/>
              <a:gd name="T54" fmla="*/ 1320 w 2080"/>
              <a:gd name="T55" fmla="*/ 920 h 2080"/>
              <a:gd name="T56" fmla="*/ 1343 w 2080"/>
              <a:gd name="T57" fmla="*/ 840 h 2080"/>
              <a:gd name="T58" fmla="*/ 598 w 2080"/>
              <a:gd name="T59" fmla="*/ 840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80" h="2080">
                <a:moveTo>
                  <a:pt x="1040" y="0"/>
                </a:moveTo>
                <a:cubicBezTo>
                  <a:pt x="1614" y="0"/>
                  <a:pt x="2080" y="466"/>
                  <a:pt x="2080" y="1040"/>
                </a:cubicBezTo>
                <a:cubicBezTo>
                  <a:pt x="2080" y="1614"/>
                  <a:pt x="1614" y="2080"/>
                  <a:pt x="1040" y="2080"/>
                </a:cubicBezTo>
                <a:cubicBezTo>
                  <a:pt x="466" y="2080"/>
                  <a:pt x="0" y="1614"/>
                  <a:pt x="0" y="1040"/>
                </a:cubicBezTo>
                <a:cubicBezTo>
                  <a:pt x="0" y="466"/>
                  <a:pt x="466" y="0"/>
                  <a:pt x="1040" y="0"/>
                </a:cubicBezTo>
                <a:close/>
                <a:moveTo>
                  <a:pt x="598" y="840"/>
                </a:moveTo>
                <a:cubicBezTo>
                  <a:pt x="693" y="565"/>
                  <a:pt x="940" y="321"/>
                  <a:pt x="1245" y="321"/>
                </a:cubicBezTo>
                <a:cubicBezTo>
                  <a:pt x="1395" y="321"/>
                  <a:pt x="1530" y="382"/>
                  <a:pt x="1632" y="491"/>
                </a:cubicBezTo>
                <a:cubicBezTo>
                  <a:pt x="1656" y="403"/>
                  <a:pt x="1656" y="403"/>
                  <a:pt x="1656" y="403"/>
                </a:cubicBezTo>
                <a:cubicBezTo>
                  <a:pt x="1544" y="299"/>
                  <a:pt x="1400" y="241"/>
                  <a:pt x="1245" y="241"/>
                </a:cubicBezTo>
                <a:cubicBezTo>
                  <a:pt x="896" y="241"/>
                  <a:pt x="614" y="521"/>
                  <a:pt x="514" y="840"/>
                </a:cubicBezTo>
                <a:cubicBezTo>
                  <a:pt x="216" y="840"/>
                  <a:pt x="216" y="840"/>
                  <a:pt x="216" y="840"/>
                </a:cubicBezTo>
                <a:cubicBezTo>
                  <a:pt x="194" y="920"/>
                  <a:pt x="194" y="920"/>
                  <a:pt x="194" y="920"/>
                </a:cubicBezTo>
                <a:cubicBezTo>
                  <a:pt x="493" y="920"/>
                  <a:pt x="493" y="920"/>
                  <a:pt x="493" y="920"/>
                </a:cubicBezTo>
                <a:cubicBezTo>
                  <a:pt x="476" y="998"/>
                  <a:pt x="469" y="1080"/>
                  <a:pt x="472" y="1160"/>
                </a:cubicBezTo>
                <a:cubicBezTo>
                  <a:pt x="126" y="1160"/>
                  <a:pt x="126" y="1160"/>
                  <a:pt x="126" y="1160"/>
                </a:cubicBezTo>
                <a:cubicBezTo>
                  <a:pt x="104" y="1240"/>
                  <a:pt x="104" y="1240"/>
                  <a:pt x="104" y="1240"/>
                </a:cubicBezTo>
                <a:cubicBezTo>
                  <a:pt x="480" y="1240"/>
                  <a:pt x="480" y="1240"/>
                  <a:pt x="480" y="1240"/>
                </a:cubicBezTo>
                <a:cubicBezTo>
                  <a:pt x="526" y="1566"/>
                  <a:pt x="766" y="1841"/>
                  <a:pt x="1111" y="1841"/>
                </a:cubicBezTo>
                <a:cubicBezTo>
                  <a:pt x="1312" y="1841"/>
                  <a:pt x="1496" y="1745"/>
                  <a:pt x="1632" y="1601"/>
                </a:cubicBezTo>
                <a:cubicBezTo>
                  <a:pt x="1607" y="1510"/>
                  <a:pt x="1607" y="1510"/>
                  <a:pt x="1607" y="1510"/>
                </a:cubicBezTo>
                <a:cubicBezTo>
                  <a:pt x="1483" y="1658"/>
                  <a:pt x="1307" y="1761"/>
                  <a:pt x="1111" y="1761"/>
                </a:cubicBezTo>
                <a:cubicBezTo>
                  <a:pt x="811" y="1761"/>
                  <a:pt x="605" y="1522"/>
                  <a:pt x="561" y="1240"/>
                </a:cubicBezTo>
                <a:cubicBezTo>
                  <a:pt x="1230" y="1240"/>
                  <a:pt x="1230" y="1240"/>
                  <a:pt x="1230" y="1240"/>
                </a:cubicBezTo>
                <a:cubicBezTo>
                  <a:pt x="1252" y="1160"/>
                  <a:pt x="1252" y="1160"/>
                  <a:pt x="1252" y="1160"/>
                </a:cubicBezTo>
                <a:cubicBezTo>
                  <a:pt x="553" y="1160"/>
                  <a:pt x="553" y="1160"/>
                  <a:pt x="553" y="1160"/>
                </a:cubicBezTo>
                <a:cubicBezTo>
                  <a:pt x="548" y="1080"/>
                  <a:pt x="556" y="998"/>
                  <a:pt x="575" y="920"/>
                </a:cubicBezTo>
                <a:cubicBezTo>
                  <a:pt x="1320" y="920"/>
                  <a:pt x="1320" y="920"/>
                  <a:pt x="1320" y="920"/>
                </a:cubicBezTo>
                <a:cubicBezTo>
                  <a:pt x="1343" y="840"/>
                  <a:pt x="1343" y="840"/>
                  <a:pt x="1343" y="840"/>
                </a:cubicBezTo>
                <a:lnTo>
                  <a:pt x="598" y="840"/>
                </a:lnTo>
                <a:close/>
              </a:path>
            </a:pathLst>
          </a:custGeom>
          <a:solidFill>
            <a:srgbClr val="A6A6A6"/>
          </a:solidFill>
          <a:ln>
            <a:noFill/>
          </a:ln>
        </p:spPr>
        <p:txBody>
          <a:bodyPr vert="horz" wrap="square" lIns="121920" tIns="60960" rIns="121920" bIns="60960"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1333"/>
          </a:p>
        </p:txBody>
      </p:sp>
    </p:spTree>
    <p:extLst>
      <p:ext uri="{BB962C8B-B14F-4D97-AF65-F5344CB8AC3E}">
        <p14:creationId xmlns:p14="http://schemas.microsoft.com/office/powerpoint/2010/main" val="30189483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49</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Zvažování a preference značek poskytovatelů placené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MD3</a:t>
            </a:r>
            <a:r>
              <a:rPr lang="cs-CZ" dirty="0"/>
              <a:t>. Jaké typy kanálů či programů jsou pro vás nebo členy vaší domácnosti zajímavé?</a:t>
            </a:r>
          </a:p>
          <a:p>
            <a:r>
              <a:rPr lang="cs-CZ" b="1" dirty="0"/>
              <a:t>V % | Báze: </a:t>
            </a:r>
            <a:r>
              <a:rPr lang="cs-CZ" dirty="0"/>
              <a:t>všichni respondenti; </a:t>
            </a:r>
            <a:r>
              <a:rPr lang="cs-CZ" b="1" dirty="0"/>
              <a:t>n=1000</a:t>
            </a:r>
            <a:endParaRPr lang="cs-CZ" dirty="0"/>
          </a:p>
        </p:txBody>
      </p:sp>
      <p:sp>
        <p:nvSpPr>
          <p:cNvPr id="19" name="Obdélník 9">
            <a:extLst>
              <a:ext uri="{FF2B5EF4-FFF2-40B4-BE49-F238E27FC236}">
                <a16:creationId xmlns:a16="http://schemas.microsoft.com/office/drawing/2014/main" id="{9A68478D-25D6-4FE4-B232-BDB972799E50}"/>
              </a:ext>
            </a:extLst>
          </p:cNvPr>
          <p:cNvSpPr/>
          <p:nvPr/>
        </p:nvSpPr>
        <p:spPr>
          <a:xfrm>
            <a:off x="9306081" y="6187620"/>
            <a:ext cx="152400" cy="14689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bdélník 15">
            <a:extLst>
              <a:ext uri="{FF2B5EF4-FFF2-40B4-BE49-F238E27FC236}">
                <a16:creationId xmlns:a16="http://schemas.microsoft.com/office/drawing/2014/main" id="{8B011B5C-7C6D-4C28-9B59-720652B724DB}"/>
              </a:ext>
            </a:extLst>
          </p:cNvPr>
          <p:cNvSpPr/>
          <p:nvPr/>
        </p:nvSpPr>
        <p:spPr>
          <a:xfrm>
            <a:off x="9365010" y="6273163"/>
            <a:ext cx="152400" cy="146895"/>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ovéPole 16">
            <a:extLst>
              <a:ext uri="{FF2B5EF4-FFF2-40B4-BE49-F238E27FC236}">
                <a16:creationId xmlns:a16="http://schemas.microsoft.com/office/drawing/2014/main" id="{87259843-6235-41FD-BCBA-55C9D75508B8}"/>
              </a:ext>
            </a:extLst>
          </p:cNvPr>
          <p:cNvSpPr txBox="1"/>
          <p:nvPr/>
        </p:nvSpPr>
        <p:spPr>
          <a:xfrm>
            <a:off x="9611828" y="6138388"/>
            <a:ext cx="1134472" cy="461665"/>
          </a:xfrm>
          <a:prstGeom prst="rect">
            <a:avLst/>
          </a:prstGeom>
          <a:noFill/>
        </p:spPr>
        <p:txBody>
          <a:bodyPr wrap="square" lIns="0" rtlCol="0">
            <a:spAutoFit/>
          </a:bodyPr>
          <a:lstStyle/>
          <a:p>
            <a:r>
              <a:rPr lang="cs-CZ" sz="800" dirty="0"/>
              <a:t>Meziroční pokles</a:t>
            </a:r>
          </a:p>
          <a:p>
            <a:r>
              <a:rPr lang="cs-CZ" sz="800" dirty="0"/>
              <a:t>Meziroční nárůst </a:t>
            </a:r>
          </a:p>
          <a:p>
            <a:r>
              <a:rPr lang="cs-CZ" sz="800" dirty="0"/>
              <a:t>(statisticky významný)</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728393"/>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Preference vůči atributům (funkcím) placené TV významně koreluje s preferencemi vůči obsahu. Nelineární diváci mají častěji zájem o filmové kanály, pohodlní konzumenti si zase častěji vystačí s všeobecnými kanály (Nova, Prima a další), Hračičkové – což jsou také častěji muži – mají větší zájem o sport, ale také o méně mainstreamové zahraniční kanály. Zájem o hudební kanály obecně v porovnání s rokem 2017 poklesl (o 5 %), ostatní typy kanálů nezaznamenaly změnu.</a:t>
            </a:r>
          </a:p>
        </p:txBody>
      </p:sp>
      <p:graphicFrame>
        <p:nvGraphicFramePr>
          <p:cNvPr id="23" name="Content Placeholder 11">
            <a:extLst>
              <a:ext uri="{FF2B5EF4-FFF2-40B4-BE49-F238E27FC236}">
                <a16:creationId xmlns:a16="http://schemas.microsoft.com/office/drawing/2014/main" id="{99BD353A-6D57-4958-971E-095F584B50BD}"/>
              </a:ext>
            </a:extLst>
          </p:cNvPr>
          <p:cNvGraphicFramePr>
            <a:graphicFrameLocks noGrp="1"/>
          </p:cNvGraphicFramePr>
          <p:nvPr>
            <p:ph idx="1"/>
            <p:extLst>
              <p:ext uri="{D42A27DB-BD31-4B8C-83A1-F6EECF244321}">
                <p14:modId xmlns:p14="http://schemas.microsoft.com/office/powerpoint/2010/main" val="2797552331"/>
              </p:ext>
            </p:extLst>
          </p:nvPr>
        </p:nvGraphicFramePr>
        <p:xfrm>
          <a:off x="436227" y="2516697"/>
          <a:ext cx="6650373" cy="3657599"/>
        </p:xfrm>
        <a:graphic>
          <a:graphicData uri="http://schemas.openxmlformats.org/drawingml/2006/chart">
            <c:chart xmlns:c="http://schemas.openxmlformats.org/drawingml/2006/chart" xmlns:r="http://schemas.openxmlformats.org/officeDocument/2006/relationships" r:id="rId5"/>
          </a:graphicData>
        </a:graphic>
      </p:graphicFrame>
      <p:sp>
        <p:nvSpPr>
          <p:cNvPr id="18" name="Speech Bubble: Rectangle 17">
            <a:extLst>
              <a:ext uri="{FF2B5EF4-FFF2-40B4-BE49-F238E27FC236}">
                <a16:creationId xmlns:a16="http://schemas.microsoft.com/office/drawing/2014/main" id="{963FA55A-255A-4985-9116-0FD3E74632E1}"/>
              </a:ext>
            </a:extLst>
          </p:cNvPr>
          <p:cNvSpPr/>
          <p:nvPr/>
        </p:nvSpPr>
        <p:spPr>
          <a:xfrm>
            <a:off x="7367611" y="3943484"/>
            <a:ext cx="4467058" cy="681340"/>
          </a:xfrm>
          <a:prstGeom prst="wedgeRectCallout">
            <a:avLst>
              <a:gd name="adj1" fmla="val -61725"/>
              <a:gd name="adj2" fmla="val -54662"/>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spcBef>
                <a:spcPts val="1000"/>
              </a:spcBef>
            </a:pPr>
            <a:r>
              <a:rPr lang="cs-CZ" b="1" dirty="0"/>
              <a:t>Pohodlní konzumenti </a:t>
            </a:r>
            <a:r>
              <a:rPr lang="cs-CZ" dirty="0"/>
              <a:t>častěji mají zájem o všeobecné kanály (83 %)</a:t>
            </a:r>
          </a:p>
        </p:txBody>
      </p:sp>
      <p:sp>
        <p:nvSpPr>
          <p:cNvPr id="42" name="Freeform 26">
            <a:extLst>
              <a:ext uri="{FF2B5EF4-FFF2-40B4-BE49-F238E27FC236}">
                <a16:creationId xmlns:a16="http://schemas.microsoft.com/office/drawing/2014/main" id="{B1634C8D-0772-4378-AC2C-550A27508BAF}"/>
              </a:ext>
            </a:extLst>
          </p:cNvPr>
          <p:cNvSpPr>
            <a:spLocks noChangeAspect="1" noEditPoints="1"/>
          </p:cNvSpPr>
          <p:nvPr>
            <p:custDataLst>
              <p:tags r:id="rId1"/>
            </p:custDataLst>
          </p:nvPr>
        </p:nvSpPr>
        <p:spPr bwMode="auto">
          <a:xfrm>
            <a:off x="7538930" y="4038258"/>
            <a:ext cx="381268" cy="490104"/>
          </a:xfrm>
          <a:custGeom>
            <a:avLst/>
            <a:gdLst>
              <a:gd name="T0" fmla="*/ 1404 w 1680"/>
              <a:gd name="T1" fmla="*/ 514 h 2160"/>
              <a:gd name="T2" fmla="*/ 1422 w 1680"/>
              <a:gd name="T3" fmla="*/ 864 h 2160"/>
              <a:gd name="T4" fmla="*/ 1295 w 1680"/>
              <a:gd name="T5" fmla="*/ 1084 h 2160"/>
              <a:gd name="T6" fmla="*/ 1160 w 1680"/>
              <a:gd name="T7" fmla="*/ 1237 h 2160"/>
              <a:gd name="T8" fmla="*/ 1220 w 1680"/>
              <a:gd name="T9" fmla="*/ 1392 h 2160"/>
              <a:gd name="T10" fmla="*/ 1542 w 1680"/>
              <a:gd name="T11" fmla="*/ 1556 h 2160"/>
              <a:gd name="T12" fmla="*/ 1438 w 1680"/>
              <a:gd name="T13" fmla="*/ 2095 h 2160"/>
              <a:gd name="T14" fmla="*/ 242 w 1680"/>
              <a:gd name="T15" fmla="*/ 2095 h 2160"/>
              <a:gd name="T16" fmla="*/ 138 w 1680"/>
              <a:gd name="T17" fmla="*/ 1556 h 2160"/>
              <a:gd name="T18" fmla="*/ 459 w 1680"/>
              <a:gd name="T19" fmla="*/ 1392 h 2160"/>
              <a:gd name="T20" fmla="*/ 520 w 1680"/>
              <a:gd name="T21" fmla="*/ 1237 h 2160"/>
              <a:gd name="T22" fmla="*/ 384 w 1680"/>
              <a:gd name="T23" fmla="*/ 1098 h 2160"/>
              <a:gd name="T24" fmla="*/ 257 w 1680"/>
              <a:gd name="T25" fmla="*/ 898 h 2160"/>
              <a:gd name="T26" fmla="*/ 369 w 1680"/>
              <a:gd name="T27" fmla="*/ 386 h 2160"/>
              <a:gd name="T28" fmla="*/ 1295 w 1680"/>
              <a:gd name="T29" fmla="*/ 328 h 2160"/>
              <a:gd name="T30" fmla="*/ 1345 w 1680"/>
              <a:gd name="T31" fmla="*/ 844 h 2160"/>
              <a:gd name="T32" fmla="*/ 1329 w 1680"/>
              <a:gd name="T33" fmla="*/ 541 h 2160"/>
              <a:gd name="T34" fmla="*/ 1085 w 1680"/>
              <a:gd name="T35" fmla="*/ 278 h 2160"/>
              <a:gd name="T36" fmla="*/ 982 w 1680"/>
              <a:gd name="T37" fmla="*/ 326 h 2160"/>
              <a:gd name="T38" fmla="*/ 945 w 1680"/>
              <a:gd name="T39" fmla="*/ 522 h 2160"/>
              <a:gd name="T40" fmla="*/ 1176 w 1680"/>
              <a:gd name="T41" fmla="*/ 663 h 2160"/>
              <a:gd name="T42" fmla="*/ 1299 w 1680"/>
              <a:gd name="T43" fmla="*/ 962 h 2160"/>
              <a:gd name="T44" fmla="*/ 1140 w 1680"/>
              <a:gd name="T45" fmla="*/ 215 h 2160"/>
              <a:gd name="T46" fmla="*/ 506 w 1680"/>
              <a:gd name="T47" fmla="*/ 260 h 2160"/>
              <a:gd name="T48" fmla="*/ 830 w 1680"/>
              <a:gd name="T49" fmla="*/ 159 h 2160"/>
              <a:gd name="T50" fmla="*/ 500 w 1680"/>
              <a:gd name="T51" fmla="*/ 1467 h 2160"/>
              <a:gd name="T52" fmla="*/ 800 w 1680"/>
              <a:gd name="T53" fmla="*/ 1915 h 2160"/>
              <a:gd name="T54" fmla="*/ 880 w 1680"/>
              <a:gd name="T55" fmla="*/ 2080 h 2160"/>
              <a:gd name="T56" fmla="*/ 1039 w 1680"/>
              <a:gd name="T57" fmla="*/ 1796 h 2160"/>
              <a:gd name="T58" fmla="*/ 840 w 1680"/>
              <a:gd name="T59" fmla="*/ 1680 h 2160"/>
              <a:gd name="T60" fmla="*/ 376 w 1680"/>
              <a:gd name="T61" fmla="*/ 994 h 2160"/>
              <a:gd name="T62" fmla="*/ 517 w 1680"/>
              <a:gd name="T63" fmla="*/ 717 h 2160"/>
              <a:gd name="T64" fmla="*/ 838 w 1680"/>
              <a:gd name="T65" fmla="*/ 542 h 2160"/>
              <a:gd name="T66" fmla="*/ 902 w 1680"/>
              <a:gd name="T67" fmla="*/ 322 h 2160"/>
              <a:gd name="T68" fmla="*/ 819 w 1680"/>
              <a:gd name="T69" fmla="*/ 238 h 2160"/>
              <a:gd name="T70" fmla="*/ 320 w 1680"/>
              <a:gd name="T71" fmla="*/ 758 h 2160"/>
              <a:gd name="T72" fmla="*/ 376 w 1680"/>
              <a:gd name="T73" fmla="*/ 994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0" h="2160">
                <a:moveTo>
                  <a:pt x="1295" y="328"/>
                </a:moveTo>
                <a:cubicBezTo>
                  <a:pt x="1340" y="380"/>
                  <a:pt x="1380" y="448"/>
                  <a:pt x="1404" y="514"/>
                </a:cubicBezTo>
                <a:cubicBezTo>
                  <a:pt x="1427" y="578"/>
                  <a:pt x="1440" y="647"/>
                  <a:pt x="1440" y="718"/>
                </a:cubicBezTo>
                <a:cubicBezTo>
                  <a:pt x="1440" y="768"/>
                  <a:pt x="1434" y="817"/>
                  <a:pt x="1422" y="864"/>
                </a:cubicBezTo>
                <a:cubicBezTo>
                  <a:pt x="1410" y="911"/>
                  <a:pt x="1392" y="957"/>
                  <a:pt x="1370" y="1000"/>
                </a:cubicBezTo>
                <a:cubicBezTo>
                  <a:pt x="1364" y="1012"/>
                  <a:pt x="1336" y="1054"/>
                  <a:pt x="1295" y="1084"/>
                </a:cubicBezTo>
                <a:cubicBezTo>
                  <a:pt x="1276" y="1098"/>
                  <a:pt x="1254" y="1109"/>
                  <a:pt x="1230" y="1116"/>
                </a:cubicBezTo>
                <a:cubicBezTo>
                  <a:pt x="1209" y="1163"/>
                  <a:pt x="1186" y="1206"/>
                  <a:pt x="1160" y="1237"/>
                </a:cubicBezTo>
                <a:cubicBezTo>
                  <a:pt x="1161" y="1268"/>
                  <a:pt x="1164" y="1299"/>
                  <a:pt x="1172" y="1326"/>
                </a:cubicBezTo>
                <a:cubicBezTo>
                  <a:pt x="1180" y="1352"/>
                  <a:pt x="1193" y="1376"/>
                  <a:pt x="1220" y="1392"/>
                </a:cubicBezTo>
                <a:cubicBezTo>
                  <a:pt x="1262" y="1418"/>
                  <a:pt x="1308" y="1436"/>
                  <a:pt x="1354" y="1453"/>
                </a:cubicBezTo>
                <a:cubicBezTo>
                  <a:pt x="1423" y="1480"/>
                  <a:pt x="1491" y="1506"/>
                  <a:pt x="1542" y="1556"/>
                </a:cubicBezTo>
                <a:cubicBezTo>
                  <a:pt x="1632" y="1646"/>
                  <a:pt x="1680" y="1782"/>
                  <a:pt x="1680" y="1908"/>
                </a:cubicBezTo>
                <a:cubicBezTo>
                  <a:pt x="1680" y="1999"/>
                  <a:pt x="1578" y="2058"/>
                  <a:pt x="1438" y="2095"/>
                </a:cubicBezTo>
                <a:cubicBezTo>
                  <a:pt x="1252" y="2144"/>
                  <a:pt x="993" y="2160"/>
                  <a:pt x="840" y="2160"/>
                </a:cubicBezTo>
                <a:cubicBezTo>
                  <a:pt x="687" y="2160"/>
                  <a:pt x="428" y="2144"/>
                  <a:pt x="242" y="2095"/>
                </a:cubicBezTo>
                <a:cubicBezTo>
                  <a:pt x="102" y="2058"/>
                  <a:pt x="0" y="1999"/>
                  <a:pt x="0" y="1908"/>
                </a:cubicBezTo>
                <a:cubicBezTo>
                  <a:pt x="0" y="1782"/>
                  <a:pt x="48" y="1646"/>
                  <a:pt x="138" y="1556"/>
                </a:cubicBezTo>
                <a:cubicBezTo>
                  <a:pt x="189" y="1506"/>
                  <a:pt x="257" y="1480"/>
                  <a:pt x="326" y="1453"/>
                </a:cubicBezTo>
                <a:cubicBezTo>
                  <a:pt x="372" y="1436"/>
                  <a:pt x="418" y="1418"/>
                  <a:pt x="459" y="1392"/>
                </a:cubicBezTo>
                <a:cubicBezTo>
                  <a:pt x="485" y="1377"/>
                  <a:pt x="500" y="1353"/>
                  <a:pt x="508" y="1325"/>
                </a:cubicBezTo>
                <a:cubicBezTo>
                  <a:pt x="516" y="1298"/>
                  <a:pt x="519" y="1267"/>
                  <a:pt x="520" y="1237"/>
                </a:cubicBezTo>
                <a:cubicBezTo>
                  <a:pt x="495" y="1207"/>
                  <a:pt x="472" y="1165"/>
                  <a:pt x="452" y="1118"/>
                </a:cubicBezTo>
                <a:cubicBezTo>
                  <a:pt x="426" y="1115"/>
                  <a:pt x="403" y="1107"/>
                  <a:pt x="384" y="1098"/>
                </a:cubicBezTo>
                <a:cubicBezTo>
                  <a:pt x="340" y="1077"/>
                  <a:pt x="312" y="1044"/>
                  <a:pt x="305" y="1030"/>
                </a:cubicBezTo>
                <a:cubicBezTo>
                  <a:pt x="284" y="989"/>
                  <a:pt x="268" y="945"/>
                  <a:pt x="257" y="898"/>
                </a:cubicBezTo>
                <a:cubicBezTo>
                  <a:pt x="246" y="853"/>
                  <a:pt x="240" y="806"/>
                  <a:pt x="240" y="758"/>
                </a:cubicBezTo>
                <a:cubicBezTo>
                  <a:pt x="240" y="618"/>
                  <a:pt x="288" y="489"/>
                  <a:pt x="369" y="386"/>
                </a:cubicBezTo>
                <a:cubicBezTo>
                  <a:pt x="413" y="162"/>
                  <a:pt x="611" y="0"/>
                  <a:pt x="840" y="0"/>
                </a:cubicBezTo>
                <a:cubicBezTo>
                  <a:pt x="1047" y="0"/>
                  <a:pt x="1230" y="132"/>
                  <a:pt x="1295" y="328"/>
                </a:cubicBezTo>
                <a:close/>
                <a:moveTo>
                  <a:pt x="1299" y="962"/>
                </a:moveTo>
                <a:cubicBezTo>
                  <a:pt x="1319" y="926"/>
                  <a:pt x="1334" y="886"/>
                  <a:pt x="1345" y="844"/>
                </a:cubicBezTo>
                <a:cubicBezTo>
                  <a:pt x="1355" y="804"/>
                  <a:pt x="1360" y="762"/>
                  <a:pt x="1360" y="718"/>
                </a:cubicBezTo>
                <a:cubicBezTo>
                  <a:pt x="1360" y="656"/>
                  <a:pt x="1349" y="596"/>
                  <a:pt x="1329" y="541"/>
                </a:cubicBezTo>
                <a:cubicBezTo>
                  <a:pt x="1308" y="484"/>
                  <a:pt x="1278" y="431"/>
                  <a:pt x="1240" y="385"/>
                </a:cubicBezTo>
                <a:cubicBezTo>
                  <a:pt x="1202" y="340"/>
                  <a:pt x="1146" y="304"/>
                  <a:pt x="1085" y="278"/>
                </a:cubicBezTo>
                <a:cubicBezTo>
                  <a:pt x="1046" y="262"/>
                  <a:pt x="1004" y="250"/>
                  <a:pt x="963" y="243"/>
                </a:cubicBezTo>
                <a:cubicBezTo>
                  <a:pt x="977" y="268"/>
                  <a:pt x="983" y="297"/>
                  <a:pt x="982" y="326"/>
                </a:cubicBezTo>
                <a:cubicBezTo>
                  <a:pt x="980" y="378"/>
                  <a:pt x="974" y="428"/>
                  <a:pt x="962" y="473"/>
                </a:cubicBezTo>
                <a:cubicBezTo>
                  <a:pt x="957" y="490"/>
                  <a:pt x="952" y="506"/>
                  <a:pt x="945" y="522"/>
                </a:cubicBezTo>
                <a:cubicBezTo>
                  <a:pt x="969" y="538"/>
                  <a:pt x="996" y="551"/>
                  <a:pt x="1024" y="565"/>
                </a:cubicBezTo>
                <a:cubicBezTo>
                  <a:pt x="1078" y="591"/>
                  <a:pt x="1132" y="617"/>
                  <a:pt x="1176" y="663"/>
                </a:cubicBezTo>
                <a:cubicBezTo>
                  <a:pt x="1210" y="700"/>
                  <a:pt x="1235" y="746"/>
                  <a:pt x="1255" y="798"/>
                </a:cubicBezTo>
                <a:cubicBezTo>
                  <a:pt x="1274" y="848"/>
                  <a:pt x="1288" y="904"/>
                  <a:pt x="1299" y="962"/>
                </a:cubicBezTo>
                <a:close/>
                <a:moveTo>
                  <a:pt x="846" y="160"/>
                </a:moveTo>
                <a:cubicBezTo>
                  <a:pt x="928" y="144"/>
                  <a:pt x="1063" y="179"/>
                  <a:pt x="1140" y="215"/>
                </a:cubicBezTo>
                <a:cubicBezTo>
                  <a:pt x="1064" y="129"/>
                  <a:pt x="955" y="80"/>
                  <a:pt x="840" y="80"/>
                </a:cubicBezTo>
                <a:cubicBezTo>
                  <a:pt x="705" y="80"/>
                  <a:pt x="580" y="148"/>
                  <a:pt x="506" y="260"/>
                </a:cubicBezTo>
                <a:cubicBezTo>
                  <a:pt x="595" y="200"/>
                  <a:pt x="701" y="164"/>
                  <a:pt x="816" y="159"/>
                </a:cubicBezTo>
                <a:cubicBezTo>
                  <a:pt x="820" y="159"/>
                  <a:pt x="825" y="159"/>
                  <a:pt x="830" y="159"/>
                </a:cubicBezTo>
                <a:cubicBezTo>
                  <a:pt x="835" y="159"/>
                  <a:pt x="840" y="160"/>
                  <a:pt x="846" y="160"/>
                </a:cubicBezTo>
                <a:close/>
                <a:moveTo>
                  <a:pt x="500" y="1467"/>
                </a:moveTo>
                <a:cubicBezTo>
                  <a:pt x="532" y="1601"/>
                  <a:pt x="581" y="1715"/>
                  <a:pt x="641" y="1796"/>
                </a:cubicBezTo>
                <a:cubicBezTo>
                  <a:pt x="689" y="1860"/>
                  <a:pt x="743" y="1902"/>
                  <a:pt x="800" y="1915"/>
                </a:cubicBezTo>
                <a:cubicBezTo>
                  <a:pt x="800" y="2080"/>
                  <a:pt x="800" y="2080"/>
                  <a:pt x="800" y="2080"/>
                </a:cubicBezTo>
                <a:cubicBezTo>
                  <a:pt x="880" y="2080"/>
                  <a:pt x="880" y="2080"/>
                  <a:pt x="880" y="2080"/>
                </a:cubicBezTo>
                <a:cubicBezTo>
                  <a:pt x="880" y="1915"/>
                  <a:pt x="880" y="1915"/>
                  <a:pt x="880" y="1915"/>
                </a:cubicBezTo>
                <a:cubicBezTo>
                  <a:pt x="937" y="1902"/>
                  <a:pt x="991" y="1860"/>
                  <a:pt x="1039" y="1796"/>
                </a:cubicBezTo>
                <a:cubicBezTo>
                  <a:pt x="1099" y="1715"/>
                  <a:pt x="1148" y="1601"/>
                  <a:pt x="1180" y="1467"/>
                </a:cubicBezTo>
                <a:cubicBezTo>
                  <a:pt x="1121" y="1603"/>
                  <a:pt x="986" y="1680"/>
                  <a:pt x="840" y="1680"/>
                </a:cubicBezTo>
                <a:cubicBezTo>
                  <a:pt x="694" y="1680"/>
                  <a:pt x="559" y="1603"/>
                  <a:pt x="500" y="1467"/>
                </a:cubicBezTo>
                <a:close/>
                <a:moveTo>
                  <a:pt x="376" y="994"/>
                </a:moveTo>
                <a:cubicBezTo>
                  <a:pt x="390" y="940"/>
                  <a:pt x="406" y="889"/>
                  <a:pt x="427" y="842"/>
                </a:cubicBezTo>
                <a:cubicBezTo>
                  <a:pt x="450" y="794"/>
                  <a:pt x="479" y="751"/>
                  <a:pt x="517" y="717"/>
                </a:cubicBezTo>
                <a:cubicBezTo>
                  <a:pt x="567" y="674"/>
                  <a:pt x="629" y="648"/>
                  <a:pt x="690" y="624"/>
                </a:cubicBezTo>
                <a:cubicBezTo>
                  <a:pt x="748" y="600"/>
                  <a:pt x="804" y="577"/>
                  <a:pt x="838" y="542"/>
                </a:cubicBezTo>
                <a:cubicBezTo>
                  <a:pt x="860" y="519"/>
                  <a:pt x="875" y="488"/>
                  <a:pt x="885" y="452"/>
                </a:cubicBezTo>
                <a:cubicBezTo>
                  <a:pt x="895" y="413"/>
                  <a:pt x="900" y="369"/>
                  <a:pt x="902" y="322"/>
                </a:cubicBezTo>
                <a:cubicBezTo>
                  <a:pt x="903" y="300"/>
                  <a:pt x="895" y="278"/>
                  <a:pt x="879" y="262"/>
                </a:cubicBezTo>
                <a:cubicBezTo>
                  <a:pt x="863" y="246"/>
                  <a:pt x="842" y="238"/>
                  <a:pt x="819" y="238"/>
                </a:cubicBezTo>
                <a:cubicBezTo>
                  <a:pt x="680" y="244"/>
                  <a:pt x="555" y="304"/>
                  <a:pt x="465" y="398"/>
                </a:cubicBezTo>
                <a:cubicBezTo>
                  <a:pt x="375" y="492"/>
                  <a:pt x="320" y="618"/>
                  <a:pt x="320" y="758"/>
                </a:cubicBezTo>
                <a:cubicBezTo>
                  <a:pt x="320" y="800"/>
                  <a:pt x="325" y="841"/>
                  <a:pt x="334" y="880"/>
                </a:cubicBezTo>
                <a:cubicBezTo>
                  <a:pt x="344" y="920"/>
                  <a:pt x="358" y="958"/>
                  <a:pt x="376" y="9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333"/>
          </a:p>
        </p:txBody>
      </p:sp>
      <p:sp>
        <p:nvSpPr>
          <p:cNvPr id="43" name="Speech Bubble: Rectangle 42">
            <a:extLst>
              <a:ext uri="{FF2B5EF4-FFF2-40B4-BE49-F238E27FC236}">
                <a16:creationId xmlns:a16="http://schemas.microsoft.com/office/drawing/2014/main" id="{C89EFAFC-4339-43E5-82B2-EFCF7527BD12}"/>
              </a:ext>
            </a:extLst>
          </p:cNvPr>
          <p:cNvSpPr/>
          <p:nvPr/>
        </p:nvSpPr>
        <p:spPr>
          <a:xfrm>
            <a:off x="7367611" y="3136857"/>
            <a:ext cx="4467058" cy="681340"/>
          </a:xfrm>
          <a:prstGeom prst="wedgeRectCallout">
            <a:avLst>
              <a:gd name="adj1" fmla="val -62664"/>
              <a:gd name="adj2" fmla="val -2880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spcBef>
                <a:spcPts val="1000"/>
              </a:spcBef>
            </a:pPr>
            <a:r>
              <a:rPr lang="cs-CZ" b="1" dirty="0"/>
              <a:t>Nelineární diváci </a:t>
            </a:r>
            <a:r>
              <a:rPr lang="cs-CZ" dirty="0"/>
              <a:t>častěji mají zájem o filmové kanály (87 %)</a:t>
            </a:r>
          </a:p>
        </p:txBody>
      </p:sp>
      <p:grpSp>
        <p:nvGrpSpPr>
          <p:cNvPr id="25" name="Group 24">
            <a:extLst>
              <a:ext uri="{FF2B5EF4-FFF2-40B4-BE49-F238E27FC236}">
                <a16:creationId xmlns:a16="http://schemas.microsoft.com/office/drawing/2014/main" id="{B04C1220-CA7A-407A-9356-4B9D89A567F5}"/>
              </a:ext>
            </a:extLst>
          </p:cNvPr>
          <p:cNvGrpSpPr>
            <a:grpSpLocks noChangeAspect="1"/>
          </p:cNvGrpSpPr>
          <p:nvPr>
            <p:custDataLst>
              <p:tags r:id="rId2"/>
            </p:custDataLst>
          </p:nvPr>
        </p:nvGrpSpPr>
        <p:grpSpPr>
          <a:xfrm>
            <a:off x="7517526" y="3262144"/>
            <a:ext cx="429916" cy="429916"/>
            <a:chOff x="328396" y="2082800"/>
            <a:chExt cx="720000" cy="720000"/>
          </a:xfrm>
          <a:solidFill>
            <a:schemeClr val="bg1"/>
          </a:solidFill>
        </p:grpSpPr>
        <p:sp>
          <p:nvSpPr>
            <p:cNvPr id="26" name="Rectangle 25">
              <a:extLst>
                <a:ext uri="{FF2B5EF4-FFF2-40B4-BE49-F238E27FC236}">
                  <a16:creationId xmlns:a16="http://schemas.microsoft.com/office/drawing/2014/main" id="{9EEB46FE-D282-4562-BC4A-8D6381F961C7}"/>
                </a:ext>
              </a:extLst>
            </p:cNvPr>
            <p:cNvSpPr/>
            <p:nvPr/>
          </p:nvSpPr>
          <p:spPr bwMode="gray">
            <a:xfrm>
              <a:off x="328396" y="2082800"/>
              <a:ext cx="720000" cy="720000"/>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400"/>
                </a:spcBef>
              </a:pPr>
              <a:endParaRPr lang="en-US" sz="1333" dirty="0">
                <a:solidFill>
                  <a:schemeClr val="tx1"/>
                </a:solidFill>
                <a:latin typeface="Arial" pitchFamily="34" charset="0"/>
                <a:cs typeface="Arial" pitchFamily="34" charset="0"/>
              </a:endParaRPr>
            </a:p>
          </p:txBody>
        </p:sp>
        <p:sp>
          <p:nvSpPr>
            <p:cNvPr id="27" name="Freeform 6">
              <a:extLst>
                <a:ext uri="{FF2B5EF4-FFF2-40B4-BE49-F238E27FC236}">
                  <a16:creationId xmlns:a16="http://schemas.microsoft.com/office/drawing/2014/main" id="{13A2DDBE-4495-479E-9204-0D73E7B251B1}"/>
                </a:ext>
              </a:extLst>
            </p:cNvPr>
            <p:cNvSpPr>
              <a:spLocks noChangeAspect="1" noEditPoints="1"/>
            </p:cNvSpPr>
            <p:nvPr/>
          </p:nvSpPr>
          <p:spPr bwMode="auto">
            <a:xfrm>
              <a:off x="526357" y="2245144"/>
              <a:ext cx="324077" cy="396000"/>
            </a:xfrm>
            <a:custGeom>
              <a:avLst/>
              <a:gdLst>
                <a:gd name="T0" fmla="*/ 1440 w 1440"/>
                <a:gd name="T1" fmla="*/ 160 h 1760"/>
                <a:gd name="T2" fmla="*/ 1440 w 1440"/>
                <a:gd name="T3" fmla="*/ 1600 h 1760"/>
                <a:gd name="T4" fmla="*/ 1280 w 1440"/>
                <a:gd name="T5" fmla="*/ 1760 h 1760"/>
                <a:gd name="T6" fmla="*/ 1040 w 1440"/>
                <a:gd name="T7" fmla="*/ 1760 h 1760"/>
                <a:gd name="T8" fmla="*/ 880 w 1440"/>
                <a:gd name="T9" fmla="*/ 1600 h 1760"/>
                <a:gd name="T10" fmla="*/ 880 w 1440"/>
                <a:gd name="T11" fmla="*/ 160 h 1760"/>
                <a:gd name="T12" fmla="*/ 1040 w 1440"/>
                <a:gd name="T13" fmla="*/ 0 h 1760"/>
                <a:gd name="T14" fmla="*/ 1280 w 1440"/>
                <a:gd name="T15" fmla="*/ 0 h 1760"/>
                <a:gd name="T16" fmla="*/ 1440 w 1440"/>
                <a:gd name="T17" fmla="*/ 160 h 1760"/>
                <a:gd name="T18" fmla="*/ 560 w 1440"/>
                <a:gd name="T19" fmla="*/ 160 h 1760"/>
                <a:gd name="T20" fmla="*/ 560 w 1440"/>
                <a:gd name="T21" fmla="*/ 1600 h 1760"/>
                <a:gd name="T22" fmla="*/ 400 w 1440"/>
                <a:gd name="T23" fmla="*/ 1760 h 1760"/>
                <a:gd name="T24" fmla="*/ 160 w 1440"/>
                <a:gd name="T25" fmla="*/ 1760 h 1760"/>
                <a:gd name="T26" fmla="*/ 0 w 1440"/>
                <a:gd name="T27" fmla="*/ 1600 h 1760"/>
                <a:gd name="T28" fmla="*/ 0 w 1440"/>
                <a:gd name="T29" fmla="*/ 160 h 1760"/>
                <a:gd name="T30" fmla="*/ 160 w 1440"/>
                <a:gd name="T31" fmla="*/ 0 h 1760"/>
                <a:gd name="T32" fmla="*/ 400 w 1440"/>
                <a:gd name="T33" fmla="*/ 0 h 1760"/>
                <a:gd name="T34" fmla="*/ 560 w 1440"/>
                <a:gd name="T35" fmla="*/ 160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0" h="1760">
                  <a:moveTo>
                    <a:pt x="1440" y="160"/>
                  </a:moveTo>
                  <a:cubicBezTo>
                    <a:pt x="1440" y="1600"/>
                    <a:pt x="1440" y="1600"/>
                    <a:pt x="1440" y="1600"/>
                  </a:cubicBezTo>
                  <a:cubicBezTo>
                    <a:pt x="1440" y="1688"/>
                    <a:pt x="1368" y="1760"/>
                    <a:pt x="1280" y="1760"/>
                  </a:cubicBezTo>
                  <a:cubicBezTo>
                    <a:pt x="1040" y="1760"/>
                    <a:pt x="1040" y="1760"/>
                    <a:pt x="1040" y="1760"/>
                  </a:cubicBezTo>
                  <a:cubicBezTo>
                    <a:pt x="952" y="1760"/>
                    <a:pt x="880" y="1688"/>
                    <a:pt x="880" y="1600"/>
                  </a:cubicBezTo>
                  <a:cubicBezTo>
                    <a:pt x="880" y="160"/>
                    <a:pt x="880" y="160"/>
                    <a:pt x="880" y="160"/>
                  </a:cubicBezTo>
                  <a:cubicBezTo>
                    <a:pt x="880" y="72"/>
                    <a:pt x="952" y="0"/>
                    <a:pt x="1040" y="0"/>
                  </a:cubicBezTo>
                  <a:cubicBezTo>
                    <a:pt x="1280" y="0"/>
                    <a:pt x="1280" y="0"/>
                    <a:pt x="1280" y="0"/>
                  </a:cubicBezTo>
                  <a:cubicBezTo>
                    <a:pt x="1368" y="0"/>
                    <a:pt x="1440" y="72"/>
                    <a:pt x="1440" y="160"/>
                  </a:cubicBezTo>
                  <a:close/>
                  <a:moveTo>
                    <a:pt x="560" y="160"/>
                  </a:moveTo>
                  <a:cubicBezTo>
                    <a:pt x="560" y="1600"/>
                    <a:pt x="560" y="1600"/>
                    <a:pt x="560" y="1600"/>
                  </a:cubicBezTo>
                  <a:cubicBezTo>
                    <a:pt x="560" y="1688"/>
                    <a:pt x="488" y="1760"/>
                    <a:pt x="400" y="1760"/>
                  </a:cubicBezTo>
                  <a:cubicBezTo>
                    <a:pt x="160" y="1760"/>
                    <a:pt x="160" y="1760"/>
                    <a:pt x="160" y="1760"/>
                  </a:cubicBezTo>
                  <a:cubicBezTo>
                    <a:pt x="72" y="1760"/>
                    <a:pt x="0" y="1688"/>
                    <a:pt x="0" y="1600"/>
                  </a:cubicBezTo>
                  <a:cubicBezTo>
                    <a:pt x="0" y="160"/>
                    <a:pt x="0" y="160"/>
                    <a:pt x="0" y="160"/>
                  </a:cubicBezTo>
                  <a:cubicBezTo>
                    <a:pt x="0" y="72"/>
                    <a:pt x="72" y="0"/>
                    <a:pt x="160" y="0"/>
                  </a:cubicBezTo>
                  <a:cubicBezTo>
                    <a:pt x="400" y="0"/>
                    <a:pt x="400" y="0"/>
                    <a:pt x="400" y="0"/>
                  </a:cubicBezTo>
                  <a:cubicBezTo>
                    <a:pt x="488" y="0"/>
                    <a:pt x="560" y="72"/>
                    <a:pt x="560" y="160"/>
                  </a:cubicBezTo>
                  <a:close/>
                </a:path>
              </a:pathLst>
            </a:custGeom>
            <a:solidFill>
              <a:srgbClr val="A6A6A6"/>
            </a:solidFill>
            <a:ln>
              <a:noFill/>
            </a:ln>
          </p:spPr>
          <p:txBody>
            <a:bodyPr vert="horz" wrap="square" lIns="121920" tIns="60960" rIns="121920" bIns="60960" numCol="1" anchor="t" anchorCtr="0" compatLnSpc="1">
              <a:prstTxWarp prst="textNoShape">
                <a:avLst/>
              </a:prstTxWarp>
            </a:bodyPr>
            <a:lstStyle/>
            <a:p>
              <a:endParaRPr lang="en-US" sz="1333"/>
            </a:p>
          </p:txBody>
        </p:sp>
      </p:grpSp>
      <p:sp>
        <p:nvSpPr>
          <p:cNvPr id="44" name="Speech Bubble: Rectangle 43">
            <a:extLst>
              <a:ext uri="{FF2B5EF4-FFF2-40B4-BE49-F238E27FC236}">
                <a16:creationId xmlns:a16="http://schemas.microsoft.com/office/drawing/2014/main" id="{9BAC021F-4584-4ABB-AB97-5E423F3B2BFE}"/>
              </a:ext>
            </a:extLst>
          </p:cNvPr>
          <p:cNvSpPr/>
          <p:nvPr/>
        </p:nvSpPr>
        <p:spPr>
          <a:xfrm>
            <a:off x="7367611" y="4733580"/>
            <a:ext cx="4467058" cy="731307"/>
          </a:xfrm>
          <a:prstGeom prst="wedgeRectCallout">
            <a:avLst>
              <a:gd name="adj1" fmla="val -98157"/>
              <a:gd name="adj2" fmla="val -8944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spcBef>
                <a:spcPts val="1000"/>
              </a:spcBef>
            </a:pPr>
            <a:r>
              <a:rPr lang="cs-CZ" b="1" dirty="0"/>
              <a:t>Hračičkové </a:t>
            </a:r>
            <a:r>
              <a:rPr lang="cs-CZ" dirty="0"/>
              <a:t>častěji mají zájem o sportovní přenosy (51 %) a fotbalové ligy (29 %), zajímají je nicméně častěji i dětské a zahraniční cizojazyčné kanály (30 resp. 10 %).</a:t>
            </a:r>
          </a:p>
        </p:txBody>
      </p:sp>
      <p:grpSp>
        <p:nvGrpSpPr>
          <p:cNvPr id="38" name="Group 40">
            <a:extLst>
              <a:ext uri="{FF2B5EF4-FFF2-40B4-BE49-F238E27FC236}">
                <a16:creationId xmlns:a16="http://schemas.microsoft.com/office/drawing/2014/main" id="{E7FAC924-7ED6-4AFB-AD68-8546353AF0E7}"/>
              </a:ext>
            </a:extLst>
          </p:cNvPr>
          <p:cNvGrpSpPr>
            <a:grpSpLocks noChangeAspect="1"/>
          </p:cNvGrpSpPr>
          <p:nvPr>
            <p:custDataLst>
              <p:tags r:id="rId3"/>
            </p:custDataLst>
          </p:nvPr>
        </p:nvGrpSpPr>
        <p:grpSpPr bwMode="auto">
          <a:xfrm>
            <a:off x="7470403" y="4869038"/>
            <a:ext cx="551877" cy="371764"/>
            <a:chOff x="417" y="501"/>
            <a:chExt cx="4927" cy="3319"/>
          </a:xfrm>
          <a:solidFill>
            <a:schemeClr val="bg1"/>
          </a:solidFill>
        </p:grpSpPr>
        <p:sp>
          <p:nvSpPr>
            <p:cNvPr id="39" name="Freeform 41">
              <a:extLst>
                <a:ext uri="{FF2B5EF4-FFF2-40B4-BE49-F238E27FC236}">
                  <a16:creationId xmlns:a16="http://schemas.microsoft.com/office/drawing/2014/main" id="{7632BB55-2589-4D1E-9A6E-7F50B869ED42}"/>
                </a:ext>
              </a:extLst>
            </p:cNvPr>
            <p:cNvSpPr>
              <a:spLocks noEditPoints="1"/>
            </p:cNvSpPr>
            <p:nvPr/>
          </p:nvSpPr>
          <p:spPr bwMode="auto">
            <a:xfrm>
              <a:off x="1645" y="501"/>
              <a:ext cx="2294" cy="1674"/>
            </a:xfrm>
            <a:custGeom>
              <a:avLst/>
              <a:gdLst>
                <a:gd name="T0" fmla="*/ 131 w 971"/>
                <a:gd name="T1" fmla="*/ 709 h 709"/>
                <a:gd name="T2" fmla="*/ 273 w 971"/>
                <a:gd name="T3" fmla="*/ 592 h 709"/>
                <a:gd name="T4" fmla="*/ 336 w 971"/>
                <a:gd name="T5" fmla="*/ 522 h 709"/>
                <a:gd name="T6" fmla="*/ 388 w 971"/>
                <a:gd name="T7" fmla="*/ 537 h 709"/>
                <a:gd name="T8" fmla="*/ 485 w 971"/>
                <a:gd name="T9" fmla="*/ 560 h 709"/>
                <a:gd name="T10" fmla="*/ 588 w 971"/>
                <a:gd name="T11" fmla="*/ 536 h 709"/>
                <a:gd name="T12" fmla="*/ 635 w 971"/>
                <a:gd name="T13" fmla="*/ 522 h 709"/>
                <a:gd name="T14" fmla="*/ 694 w 971"/>
                <a:gd name="T15" fmla="*/ 589 h 709"/>
                <a:gd name="T16" fmla="*/ 840 w 971"/>
                <a:gd name="T17" fmla="*/ 709 h 709"/>
                <a:gd name="T18" fmla="*/ 949 w 971"/>
                <a:gd name="T19" fmla="*/ 556 h 709"/>
                <a:gd name="T20" fmla="*/ 971 w 971"/>
                <a:gd name="T21" fmla="*/ 261 h 709"/>
                <a:gd name="T22" fmla="*/ 896 w 971"/>
                <a:gd name="T23" fmla="*/ 76 h 709"/>
                <a:gd name="T24" fmla="*/ 719 w 971"/>
                <a:gd name="T25" fmla="*/ 0 h 709"/>
                <a:gd name="T26" fmla="*/ 578 w 971"/>
                <a:gd name="T27" fmla="*/ 21 h 709"/>
                <a:gd name="T28" fmla="*/ 485 w 971"/>
                <a:gd name="T29" fmla="*/ 37 h 709"/>
                <a:gd name="T30" fmla="*/ 393 w 971"/>
                <a:gd name="T31" fmla="*/ 21 h 709"/>
                <a:gd name="T32" fmla="*/ 252 w 971"/>
                <a:gd name="T33" fmla="*/ 0 h 709"/>
                <a:gd name="T34" fmla="*/ 74 w 971"/>
                <a:gd name="T35" fmla="*/ 76 h 709"/>
                <a:gd name="T36" fmla="*/ 0 w 971"/>
                <a:gd name="T37" fmla="*/ 261 h 709"/>
                <a:gd name="T38" fmla="*/ 21 w 971"/>
                <a:gd name="T39" fmla="*/ 556 h 709"/>
                <a:gd name="T40" fmla="*/ 131 w 971"/>
                <a:gd name="T41" fmla="*/ 709 h 709"/>
                <a:gd name="T42" fmla="*/ 728 w 971"/>
                <a:gd name="T43" fmla="*/ 429 h 709"/>
                <a:gd name="T44" fmla="*/ 672 w 971"/>
                <a:gd name="T45" fmla="*/ 373 h 709"/>
                <a:gd name="T46" fmla="*/ 728 w 971"/>
                <a:gd name="T47" fmla="*/ 317 h 709"/>
                <a:gd name="T48" fmla="*/ 784 w 971"/>
                <a:gd name="T49" fmla="*/ 373 h 709"/>
                <a:gd name="T50" fmla="*/ 728 w 971"/>
                <a:gd name="T51" fmla="*/ 429 h 709"/>
                <a:gd name="T52" fmla="*/ 877 w 971"/>
                <a:gd name="T53" fmla="*/ 261 h 709"/>
                <a:gd name="T54" fmla="*/ 821 w 971"/>
                <a:gd name="T55" fmla="*/ 317 h 709"/>
                <a:gd name="T56" fmla="*/ 765 w 971"/>
                <a:gd name="T57" fmla="*/ 261 h 709"/>
                <a:gd name="T58" fmla="*/ 821 w 971"/>
                <a:gd name="T59" fmla="*/ 205 h 709"/>
                <a:gd name="T60" fmla="*/ 877 w 971"/>
                <a:gd name="T61" fmla="*/ 261 h 709"/>
                <a:gd name="T62" fmla="*/ 728 w 971"/>
                <a:gd name="T63" fmla="*/ 93 h 709"/>
                <a:gd name="T64" fmla="*/ 784 w 971"/>
                <a:gd name="T65" fmla="*/ 149 h 709"/>
                <a:gd name="T66" fmla="*/ 768 w 971"/>
                <a:gd name="T67" fmla="*/ 189 h 709"/>
                <a:gd name="T68" fmla="*/ 766 w 971"/>
                <a:gd name="T69" fmla="*/ 190 h 709"/>
                <a:gd name="T70" fmla="*/ 728 w 971"/>
                <a:gd name="T71" fmla="*/ 205 h 709"/>
                <a:gd name="T72" fmla="*/ 672 w 971"/>
                <a:gd name="T73" fmla="*/ 149 h 709"/>
                <a:gd name="T74" fmla="*/ 728 w 971"/>
                <a:gd name="T75" fmla="*/ 93 h 709"/>
                <a:gd name="T76" fmla="*/ 635 w 971"/>
                <a:gd name="T77" fmla="*/ 205 h 709"/>
                <a:gd name="T78" fmla="*/ 691 w 971"/>
                <a:gd name="T79" fmla="*/ 261 h 709"/>
                <a:gd name="T80" fmla="*/ 635 w 971"/>
                <a:gd name="T81" fmla="*/ 317 h 709"/>
                <a:gd name="T82" fmla="*/ 579 w 971"/>
                <a:gd name="T83" fmla="*/ 261 h 709"/>
                <a:gd name="T84" fmla="*/ 635 w 971"/>
                <a:gd name="T85" fmla="*/ 205 h 709"/>
                <a:gd name="T86" fmla="*/ 261 w 971"/>
                <a:gd name="T87" fmla="*/ 112 h 709"/>
                <a:gd name="T88" fmla="*/ 411 w 971"/>
                <a:gd name="T89" fmla="*/ 261 h 709"/>
                <a:gd name="T90" fmla="*/ 261 w 971"/>
                <a:gd name="T91" fmla="*/ 410 h 709"/>
                <a:gd name="T92" fmla="*/ 112 w 971"/>
                <a:gd name="T93" fmla="*/ 261 h 709"/>
                <a:gd name="T94" fmla="*/ 261 w 971"/>
                <a:gd name="T95" fmla="*/ 112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1" h="709">
                  <a:moveTo>
                    <a:pt x="131" y="709"/>
                  </a:moveTo>
                  <a:cubicBezTo>
                    <a:pt x="216" y="709"/>
                    <a:pt x="246" y="647"/>
                    <a:pt x="273" y="592"/>
                  </a:cubicBezTo>
                  <a:cubicBezTo>
                    <a:pt x="291" y="555"/>
                    <a:pt x="307" y="522"/>
                    <a:pt x="336" y="522"/>
                  </a:cubicBezTo>
                  <a:cubicBezTo>
                    <a:pt x="348" y="522"/>
                    <a:pt x="367" y="529"/>
                    <a:pt x="388" y="537"/>
                  </a:cubicBezTo>
                  <a:cubicBezTo>
                    <a:pt x="418" y="547"/>
                    <a:pt x="453" y="560"/>
                    <a:pt x="485" y="560"/>
                  </a:cubicBezTo>
                  <a:cubicBezTo>
                    <a:pt x="523" y="560"/>
                    <a:pt x="558" y="547"/>
                    <a:pt x="588" y="536"/>
                  </a:cubicBezTo>
                  <a:cubicBezTo>
                    <a:pt x="607" y="529"/>
                    <a:pt x="624" y="522"/>
                    <a:pt x="635" y="522"/>
                  </a:cubicBezTo>
                  <a:cubicBezTo>
                    <a:pt x="660" y="522"/>
                    <a:pt x="676" y="554"/>
                    <a:pt x="694" y="589"/>
                  </a:cubicBezTo>
                  <a:cubicBezTo>
                    <a:pt x="722" y="645"/>
                    <a:pt x="754" y="709"/>
                    <a:pt x="840" y="709"/>
                  </a:cubicBezTo>
                  <a:cubicBezTo>
                    <a:pt x="898" y="709"/>
                    <a:pt x="931" y="646"/>
                    <a:pt x="949" y="556"/>
                  </a:cubicBezTo>
                  <a:cubicBezTo>
                    <a:pt x="966" y="472"/>
                    <a:pt x="971" y="364"/>
                    <a:pt x="971" y="261"/>
                  </a:cubicBezTo>
                  <a:cubicBezTo>
                    <a:pt x="971" y="190"/>
                    <a:pt x="943" y="124"/>
                    <a:pt x="896" y="76"/>
                  </a:cubicBezTo>
                  <a:cubicBezTo>
                    <a:pt x="852" y="29"/>
                    <a:pt x="789" y="0"/>
                    <a:pt x="719" y="0"/>
                  </a:cubicBezTo>
                  <a:cubicBezTo>
                    <a:pt x="644" y="0"/>
                    <a:pt x="610" y="11"/>
                    <a:pt x="578" y="21"/>
                  </a:cubicBezTo>
                  <a:cubicBezTo>
                    <a:pt x="553" y="29"/>
                    <a:pt x="529" y="37"/>
                    <a:pt x="485" y="37"/>
                  </a:cubicBezTo>
                  <a:cubicBezTo>
                    <a:pt x="442" y="37"/>
                    <a:pt x="418" y="29"/>
                    <a:pt x="393" y="21"/>
                  </a:cubicBezTo>
                  <a:cubicBezTo>
                    <a:pt x="361" y="11"/>
                    <a:pt x="326" y="0"/>
                    <a:pt x="252" y="0"/>
                  </a:cubicBezTo>
                  <a:cubicBezTo>
                    <a:pt x="181" y="0"/>
                    <a:pt x="119" y="29"/>
                    <a:pt x="74" y="76"/>
                  </a:cubicBezTo>
                  <a:cubicBezTo>
                    <a:pt x="28" y="124"/>
                    <a:pt x="0" y="190"/>
                    <a:pt x="0" y="261"/>
                  </a:cubicBezTo>
                  <a:cubicBezTo>
                    <a:pt x="0" y="364"/>
                    <a:pt x="5" y="472"/>
                    <a:pt x="21" y="556"/>
                  </a:cubicBezTo>
                  <a:cubicBezTo>
                    <a:pt x="40" y="646"/>
                    <a:pt x="73" y="709"/>
                    <a:pt x="131" y="709"/>
                  </a:cubicBezTo>
                  <a:close/>
                  <a:moveTo>
                    <a:pt x="728" y="429"/>
                  </a:moveTo>
                  <a:cubicBezTo>
                    <a:pt x="697" y="429"/>
                    <a:pt x="672" y="404"/>
                    <a:pt x="672" y="373"/>
                  </a:cubicBezTo>
                  <a:cubicBezTo>
                    <a:pt x="672" y="342"/>
                    <a:pt x="697" y="317"/>
                    <a:pt x="728" y="317"/>
                  </a:cubicBezTo>
                  <a:cubicBezTo>
                    <a:pt x="759" y="317"/>
                    <a:pt x="784" y="342"/>
                    <a:pt x="784" y="373"/>
                  </a:cubicBezTo>
                  <a:cubicBezTo>
                    <a:pt x="784" y="404"/>
                    <a:pt x="759" y="429"/>
                    <a:pt x="728" y="429"/>
                  </a:cubicBezTo>
                  <a:close/>
                  <a:moveTo>
                    <a:pt x="877" y="261"/>
                  </a:moveTo>
                  <a:cubicBezTo>
                    <a:pt x="877" y="292"/>
                    <a:pt x="852" y="317"/>
                    <a:pt x="821" y="317"/>
                  </a:cubicBezTo>
                  <a:cubicBezTo>
                    <a:pt x="790" y="317"/>
                    <a:pt x="765" y="292"/>
                    <a:pt x="765" y="261"/>
                  </a:cubicBezTo>
                  <a:cubicBezTo>
                    <a:pt x="765" y="230"/>
                    <a:pt x="790" y="205"/>
                    <a:pt x="821" y="205"/>
                  </a:cubicBezTo>
                  <a:cubicBezTo>
                    <a:pt x="852" y="205"/>
                    <a:pt x="877" y="230"/>
                    <a:pt x="877" y="261"/>
                  </a:cubicBezTo>
                  <a:close/>
                  <a:moveTo>
                    <a:pt x="728" y="93"/>
                  </a:moveTo>
                  <a:cubicBezTo>
                    <a:pt x="759" y="93"/>
                    <a:pt x="784" y="118"/>
                    <a:pt x="784" y="149"/>
                  </a:cubicBezTo>
                  <a:cubicBezTo>
                    <a:pt x="784" y="165"/>
                    <a:pt x="778" y="179"/>
                    <a:pt x="768" y="189"/>
                  </a:cubicBezTo>
                  <a:cubicBezTo>
                    <a:pt x="767" y="189"/>
                    <a:pt x="767" y="189"/>
                    <a:pt x="766" y="190"/>
                  </a:cubicBezTo>
                  <a:cubicBezTo>
                    <a:pt x="756" y="199"/>
                    <a:pt x="743" y="205"/>
                    <a:pt x="728" y="205"/>
                  </a:cubicBezTo>
                  <a:cubicBezTo>
                    <a:pt x="697" y="205"/>
                    <a:pt x="672" y="180"/>
                    <a:pt x="672" y="149"/>
                  </a:cubicBezTo>
                  <a:cubicBezTo>
                    <a:pt x="672" y="118"/>
                    <a:pt x="697" y="93"/>
                    <a:pt x="728" y="93"/>
                  </a:cubicBezTo>
                  <a:close/>
                  <a:moveTo>
                    <a:pt x="635" y="205"/>
                  </a:moveTo>
                  <a:cubicBezTo>
                    <a:pt x="666" y="205"/>
                    <a:pt x="691" y="230"/>
                    <a:pt x="691" y="261"/>
                  </a:cubicBezTo>
                  <a:cubicBezTo>
                    <a:pt x="691" y="292"/>
                    <a:pt x="665" y="317"/>
                    <a:pt x="635" y="317"/>
                  </a:cubicBezTo>
                  <a:cubicBezTo>
                    <a:pt x="604" y="317"/>
                    <a:pt x="579" y="292"/>
                    <a:pt x="579" y="261"/>
                  </a:cubicBezTo>
                  <a:cubicBezTo>
                    <a:pt x="579" y="230"/>
                    <a:pt x="604" y="205"/>
                    <a:pt x="635" y="205"/>
                  </a:cubicBezTo>
                  <a:close/>
                  <a:moveTo>
                    <a:pt x="261" y="112"/>
                  </a:moveTo>
                  <a:cubicBezTo>
                    <a:pt x="344" y="112"/>
                    <a:pt x="411" y="179"/>
                    <a:pt x="411" y="261"/>
                  </a:cubicBezTo>
                  <a:cubicBezTo>
                    <a:pt x="411" y="344"/>
                    <a:pt x="344" y="410"/>
                    <a:pt x="261" y="410"/>
                  </a:cubicBezTo>
                  <a:cubicBezTo>
                    <a:pt x="179" y="410"/>
                    <a:pt x="112" y="344"/>
                    <a:pt x="112" y="261"/>
                  </a:cubicBezTo>
                  <a:cubicBezTo>
                    <a:pt x="112" y="179"/>
                    <a:pt x="179" y="112"/>
                    <a:pt x="261"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0" name="Freeform 42">
              <a:extLst>
                <a:ext uri="{FF2B5EF4-FFF2-40B4-BE49-F238E27FC236}">
                  <a16:creationId xmlns:a16="http://schemas.microsoft.com/office/drawing/2014/main" id="{108F0D6D-0F82-4B5B-8156-72E014DE0410}"/>
                </a:ext>
              </a:extLst>
            </p:cNvPr>
            <p:cNvSpPr>
              <a:spLocks/>
            </p:cNvSpPr>
            <p:nvPr/>
          </p:nvSpPr>
          <p:spPr bwMode="auto">
            <a:xfrm>
              <a:off x="4605" y="2341"/>
              <a:ext cx="739" cy="1479"/>
            </a:xfrm>
            <a:custGeom>
              <a:avLst/>
              <a:gdLst>
                <a:gd name="T0" fmla="*/ 0 w 313"/>
                <a:gd name="T1" fmla="*/ 0 h 626"/>
                <a:gd name="T2" fmla="*/ 0 w 313"/>
                <a:gd name="T3" fmla="*/ 626 h 626"/>
                <a:gd name="T4" fmla="*/ 313 w 313"/>
                <a:gd name="T5" fmla="*/ 626 h 626"/>
                <a:gd name="T6" fmla="*/ 313 w 313"/>
                <a:gd name="T7" fmla="*/ 0 h 626"/>
                <a:gd name="T8" fmla="*/ 0 w 313"/>
                <a:gd name="T9" fmla="*/ 0 h 626"/>
              </a:gdLst>
              <a:ahLst/>
              <a:cxnLst>
                <a:cxn ang="0">
                  <a:pos x="T0" y="T1"/>
                </a:cxn>
                <a:cxn ang="0">
                  <a:pos x="T2" y="T3"/>
                </a:cxn>
                <a:cxn ang="0">
                  <a:pos x="T4" y="T5"/>
                </a:cxn>
                <a:cxn ang="0">
                  <a:pos x="T6" y="T7"/>
                </a:cxn>
                <a:cxn ang="0">
                  <a:pos x="T8" y="T9"/>
                </a:cxn>
              </a:cxnLst>
              <a:rect l="0" t="0" r="r" b="b"/>
              <a:pathLst>
                <a:path w="313" h="626">
                  <a:moveTo>
                    <a:pt x="0" y="0"/>
                  </a:moveTo>
                  <a:cubicBezTo>
                    <a:pt x="0" y="208"/>
                    <a:pt x="0" y="417"/>
                    <a:pt x="0" y="626"/>
                  </a:cubicBezTo>
                  <a:cubicBezTo>
                    <a:pt x="104" y="626"/>
                    <a:pt x="208" y="626"/>
                    <a:pt x="313" y="626"/>
                  </a:cubicBezTo>
                  <a:cubicBezTo>
                    <a:pt x="313" y="417"/>
                    <a:pt x="313" y="208"/>
                    <a:pt x="313" y="0"/>
                  </a:cubicBezTo>
                  <a:cubicBezTo>
                    <a:pt x="208" y="0"/>
                    <a:pt x="10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1" name="Freeform 43">
              <a:extLst>
                <a:ext uri="{FF2B5EF4-FFF2-40B4-BE49-F238E27FC236}">
                  <a16:creationId xmlns:a16="http://schemas.microsoft.com/office/drawing/2014/main" id="{B3DF104E-8DCB-4BA1-8CFA-51689CD4FC41}"/>
                </a:ext>
              </a:extLst>
            </p:cNvPr>
            <p:cNvSpPr>
              <a:spLocks noEditPoints="1"/>
            </p:cNvSpPr>
            <p:nvPr/>
          </p:nvSpPr>
          <p:spPr bwMode="auto">
            <a:xfrm>
              <a:off x="417" y="2341"/>
              <a:ext cx="4065" cy="1479"/>
            </a:xfrm>
            <a:custGeom>
              <a:avLst/>
              <a:gdLst>
                <a:gd name="T0" fmla="*/ 0 w 1721"/>
                <a:gd name="T1" fmla="*/ 626 h 626"/>
                <a:gd name="T2" fmla="*/ 1721 w 1721"/>
                <a:gd name="T3" fmla="*/ 626 h 626"/>
                <a:gd name="T4" fmla="*/ 1721 w 1721"/>
                <a:gd name="T5" fmla="*/ 0 h 626"/>
                <a:gd name="T6" fmla="*/ 0 w 1721"/>
                <a:gd name="T7" fmla="*/ 0 h 626"/>
                <a:gd name="T8" fmla="*/ 0 w 1721"/>
                <a:gd name="T9" fmla="*/ 626 h 626"/>
                <a:gd name="T10" fmla="*/ 623 w 1721"/>
                <a:gd name="T11" fmla="*/ 289 h 626"/>
                <a:gd name="T12" fmla="*/ 1640 w 1721"/>
                <a:gd name="T13" fmla="*/ 289 h 626"/>
                <a:gd name="T14" fmla="*/ 1640 w 1721"/>
                <a:gd name="T15" fmla="*/ 336 h 626"/>
                <a:gd name="T16" fmla="*/ 623 w 1721"/>
                <a:gd name="T17" fmla="*/ 336 h 626"/>
                <a:gd name="T18" fmla="*/ 623 w 1721"/>
                <a:gd name="T19" fmla="*/ 289 h 626"/>
                <a:gd name="T20" fmla="*/ 417 w 1721"/>
                <a:gd name="T21" fmla="*/ 209 h 626"/>
                <a:gd name="T22" fmla="*/ 521 w 1721"/>
                <a:gd name="T23" fmla="*/ 313 h 626"/>
                <a:gd name="T24" fmla="*/ 417 w 1721"/>
                <a:gd name="T25" fmla="*/ 417 h 626"/>
                <a:gd name="T26" fmla="*/ 313 w 1721"/>
                <a:gd name="T27" fmla="*/ 313 h 626"/>
                <a:gd name="T28" fmla="*/ 417 w 1721"/>
                <a:gd name="T29" fmla="*/ 209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1" h="626">
                  <a:moveTo>
                    <a:pt x="0" y="626"/>
                  </a:moveTo>
                  <a:cubicBezTo>
                    <a:pt x="1721" y="626"/>
                    <a:pt x="1721" y="626"/>
                    <a:pt x="1721" y="626"/>
                  </a:cubicBezTo>
                  <a:cubicBezTo>
                    <a:pt x="1721" y="0"/>
                    <a:pt x="1721" y="0"/>
                    <a:pt x="1721" y="0"/>
                  </a:cubicBezTo>
                  <a:cubicBezTo>
                    <a:pt x="0" y="0"/>
                    <a:pt x="0" y="0"/>
                    <a:pt x="0" y="0"/>
                  </a:cubicBezTo>
                  <a:cubicBezTo>
                    <a:pt x="0" y="209"/>
                    <a:pt x="0" y="417"/>
                    <a:pt x="0" y="626"/>
                  </a:cubicBezTo>
                  <a:close/>
                  <a:moveTo>
                    <a:pt x="623" y="289"/>
                  </a:moveTo>
                  <a:cubicBezTo>
                    <a:pt x="962" y="289"/>
                    <a:pt x="1301" y="289"/>
                    <a:pt x="1640" y="289"/>
                  </a:cubicBezTo>
                  <a:cubicBezTo>
                    <a:pt x="1640" y="305"/>
                    <a:pt x="1640" y="321"/>
                    <a:pt x="1640" y="336"/>
                  </a:cubicBezTo>
                  <a:cubicBezTo>
                    <a:pt x="1301" y="336"/>
                    <a:pt x="962" y="336"/>
                    <a:pt x="623" y="336"/>
                  </a:cubicBezTo>
                  <a:cubicBezTo>
                    <a:pt x="623" y="321"/>
                    <a:pt x="623" y="305"/>
                    <a:pt x="623" y="289"/>
                  </a:cubicBezTo>
                  <a:close/>
                  <a:moveTo>
                    <a:pt x="417" y="209"/>
                  </a:moveTo>
                  <a:cubicBezTo>
                    <a:pt x="474" y="209"/>
                    <a:pt x="521" y="256"/>
                    <a:pt x="521" y="313"/>
                  </a:cubicBezTo>
                  <a:cubicBezTo>
                    <a:pt x="521" y="370"/>
                    <a:pt x="474" y="417"/>
                    <a:pt x="417" y="417"/>
                  </a:cubicBezTo>
                  <a:cubicBezTo>
                    <a:pt x="360" y="417"/>
                    <a:pt x="313" y="370"/>
                    <a:pt x="313" y="313"/>
                  </a:cubicBezTo>
                  <a:cubicBezTo>
                    <a:pt x="313" y="256"/>
                    <a:pt x="360" y="209"/>
                    <a:pt x="417"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135336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5</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Hlavní zjištění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Využívaný typ příjmu TV</a:t>
            </a:r>
            <a:endParaRPr lang="en-GB" dirty="0"/>
          </a:p>
        </p:txBody>
      </p:sp>
      <p:sp>
        <p:nvSpPr>
          <p:cNvPr id="7" name="Zástupný obsah 6">
            <a:extLst>
              <a:ext uri="{FF2B5EF4-FFF2-40B4-BE49-F238E27FC236}">
                <a16:creationId xmlns:a16="http://schemas.microsoft.com/office/drawing/2014/main" id="{4CAA3470-EB3B-4274-A9D5-757827E7D516}"/>
              </a:ext>
            </a:extLst>
          </p:cNvPr>
          <p:cNvSpPr>
            <a:spLocks noGrp="1"/>
          </p:cNvSpPr>
          <p:nvPr>
            <p:ph idx="1"/>
          </p:nvPr>
        </p:nvSpPr>
        <p:spPr/>
        <p:txBody>
          <a:bodyPr/>
          <a:lstStyle/>
          <a:p>
            <a:r>
              <a:rPr lang="cs-CZ" sz="1400" b="1" dirty="0"/>
              <a:t>Terestrický příjem signálu je nadále nejvyužívanějším typem příjmu televize v ČR</a:t>
            </a:r>
            <a:r>
              <a:rPr lang="cs-CZ" sz="1400" dirty="0"/>
              <a:t>. Shodně s rokem 2017 ho využívá polovina populace. Za svůj hlavní typ příjmu ho nicméně považuje jen 40 procent.</a:t>
            </a:r>
          </a:p>
          <a:p>
            <a:r>
              <a:rPr lang="cs-CZ" sz="1400" b="1" dirty="0"/>
              <a:t>62 procent populace ve své domácnosti odebírá v nějaké formě placenou TV. </a:t>
            </a:r>
          </a:p>
          <a:p>
            <a:pPr lvl="1"/>
            <a:r>
              <a:rPr lang="cs-CZ" sz="1400" dirty="0"/>
              <a:t>24 procent využívá satelitní televizi, stejný podíl televizi kabelovou. </a:t>
            </a:r>
            <a:r>
              <a:rPr lang="cs-CZ" sz="1400" b="1" dirty="0"/>
              <a:t>20 procent pak využívá IPTV/OTT, což je významný nárůst</a:t>
            </a:r>
            <a:r>
              <a:rPr lang="cs-CZ" sz="1400" dirty="0"/>
              <a:t> (od roku 2017 o 7 procent). Naopak podíl kabelové a obzvlášť satelitní televize poklesl o 3 a 6 procent.</a:t>
            </a:r>
          </a:p>
          <a:p>
            <a:r>
              <a:rPr lang="cs-CZ" sz="1400" b="1" dirty="0"/>
              <a:t>Informovanost o přechodu na standard DVB-T2 je téměř absolutní </a:t>
            </a:r>
            <a:r>
              <a:rPr lang="cs-CZ" sz="1400" dirty="0"/>
              <a:t>(96 procent). Potřebu reagovat na změnu standardu populace vnímá, málokdy nicméně představuje impuls k přechodu na placenou televizi. </a:t>
            </a:r>
          </a:p>
          <a:p>
            <a:pPr lvl="1"/>
            <a:r>
              <a:rPr lang="cs-CZ" sz="1400" dirty="0"/>
              <a:t>44 procent domácností je již nyní na změnu technologicky připraveno a dalších 31 procent se k tomu v brzké době chystá. Shodně s rokem 2017 7 procent uvažuje, že terestrický příjem opustí ve prospěch již paralelně využívaného placeného příjmu a 9 procent možnosti změny standardu využije k porozhlédnutí se na trhu placené TV. Pořízení placené TV v reakci na změnu standardu častěji zvažují mladí lidé a lidé s vyšším příjmem.</a:t>
            </a:r>
          </a:p>
          <a:p>
            <a:endParaRPr lang="cs-CZ" sz="1400" dirty="0"/>
          </a:p>
          <a:p>
            <a:endParaRPr lang="en-GB" sz="1400" dirty="0"/>
          </a:p>
        </p:txBody>
      </p:sp>
      <p:sp>
        <p:nvSpPr>
          <p:cNvPr id="9" name="Zástupný text 8">
            <a:extLst>
              <a:ext uri="{FF2B5EF4-FFF2-40B4-BE49-F238E27FC236}">
                <a16:creationId xmlns:a16="http://schemas.microsoft.com/office/drawing/2014/main" id="{D2EB1B30-1713-41E2-9C2B-0801DC46328E}"/>
              </a:ext>
            </a:extLst>
          </p:cNvPr>
          <p:cNvSpPr>
            <a:spLocks noGrp="1"/>
          </p:cNvSpPr>
          <p:nvPr>
            <p:ph type="body" sz="quarter" idx="17"/>
          </p:nvPr>
        </p:nvSpPr>
        <p:spPr/>
        <p:txBody>
          <a:bodyPr/>
          <a:lstStyle/>
          <a:p>
            <a:endParaRPr lang="en-GB"/>
          </a:p>
        </p:txBody>
      </p:sp>
    </p:spTree>
    <p:extLst>
      <p:ext uri="{BB962C8B-B14F-4D97-AF65-F5344CB8AC3E}">
        <p14:creationId xmlns:p14="http://schemas.microsoft.com/office/powerpoint/2010/main" val="23767549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obrázku 7" descr="Obsah obrázku osoba, muž, interiér, držení&#10;&#10;Popis byl vytvořen automaticky">
            <a:extLst>
              <a:ext uri="{FF2B5EF4-FFF2-40B4-BE49-F238E27FC236}">
                <a16:creationId xmlns:a16="http://schemas.microsoft.com/office/drawing/2014/main" id="{FB4D5DDE-F058-44FE-80E1-39163B48BB27}"/>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122" r="7122"/>
          <a:stretch>
            <a:fillRect/>
          </a:stretch>
        </p:blipFill>
        <p:spPr/>
      </p:pic>
      <p:sp>
        <p:nvSpPr>
          <p:cNvPr id="3" name="Zástupný symbol pro datum 2">
            <a:extLst>
              <a:ext uri="{FF2B5EF4-FFF2-40B4-BE49-F238E27FC236}">
                <a16:creationId xmlns:a16="http://schemas.microsoft.com/office/drawing/2014/main" id="{9F9DD8C1-7295-4E5C-9C96-2F64B51F3A7D}"/>
              </a:ext>
            </a:extLst>
          </p:cNvPr>
          <p:cNvSpPr>
            <a:spLocks noGrp="1"/>
          </p:cNvSpPr>
          <p:nvPr>
            <p:ph type="dt" sz="half" idx="14"/>
          </p:nvPr>
        </p:nvSpPr>
        <p:spPr/>
        <p:txBody>
          <a:bodyPr/>
          <a:lstStyle/>
          <a:p>
            <a:r>
              <a:rPr lang="cs-CZ"/>
              <a:t>18. 11. 2019</a:t>
            </a:r>
            <a:endParaRPr lang="en-US"/>
          </a:p>
        </p:txBody>
      </p:sp>
      <p:sp>
        <p:nvSpPr>
          <p:cNvPr id="4" name="Zástupný symbol pro zápatí 3">
            <a:extLst>
              <a:ext uri="{FF2B5EF4-FFF2-40B4-BE49-F238E27FC236}">
                <a16:creationId xmlns:a16="http://schemas.microsoft.com/office/drawing/2014/main" id="{046CD19B-163E-4252-AC86-5ED729955F6A}"/>
              </a:ext>
            </a:extLst>
          </p:cNvPr>
          <p:cNvSpPr>
            <a:spLocks noGrp="1"/>
          </p:cNvSpPr>
          <p:nvPr>
            <p:ph type="ftr" sz="quarter" idx="15"/>
          </p:nvPr>
        </p:nvSpPr>
        <p:spPr/>
        <p:txBody>
          <a:bodyPr/>
          <a:lstStyle/>
          <a:p>
            <a:r>
              <a:rPr lang="pt-BR"/>
              <a:t>U&amp;A: Výzkum trhu placené TV v ČR 2019</a:t>
            </a:r>
            <a:endParaRPr lang="en-US" dirty="0"/>
          </a:p>
        </p:txBody>
      </p:sp>
      <p:sp>
        <p:nvSpPr>
          <p:cNvPr id="5" name="Zástupný symbol pro číslo snímku 4">
            <a:extLst>
              <a:ext uri="{FF2B5EF4-FFF2-40B4-BE49-F238E27FC236}">
                <a16:creationId xmlns:a16="http://schemas.microsoft.com/office/drawing/2014/main" id="{895A4108-FACA-456F-B782-468D6797CF27}"/>
              </a:ext>
            </a:extLst>
          </p:cNvPr>
          <p:cNvSpPr>
            <a:spLocks noGrp="1"/>
          </p:cNvSpPr>
          <p:nvPr>
            <p:ph type="sldNum" sz="quarter" idx="16"/>
          </p:nvPr>
        </p:nvSpPr>
        <p:spPr/>
        <p:txBody>
          <a:bodyPr/>
          <a:lstStyle/>
          <a:p>
            <a:fld id="{5F3E29E4-0979-4FCA-B4C5-5FC6044C982A}" type="slidenum">
              <a:rPr lang="en-US" smtClean="0"/>
              <a:pPr/>
              <a:t>50</a:t>
            </a:fld>
            <a:endParaRPr lang="en-US"/>
          </a:p>
        </p:txBody>
      </p:sp>
      <p:sp>
        <p:nvSpPr>
          <p:cNvPr id="6" name="Nadpis 5">
            <a:extLst>
              <a:ext uri="{FF2B5EF4-FFF2-40B4-BE49-F238E27FC236}">
                <a16:creationId xmlns:a16="http://schemas.microsoft.com/office/drawing/2014/main" id="{87066393-7028-4B62-B432-0BABCB7E0563}"/>
              </a:ext>
            </a:extLst>
          </p:cNvPr>
          <p:cNvSpPr>
            <a:spLocks noGrp="1"/>
          </p:cNvSpPr>
          <p:nvPr>
            <p:ph type="title"/>
          </p:nvPr>
        </p:nvSpPr>
        <p:spPr>
          <a:xfrm>
            <a:off x="8394639" y="2841516"/>
            <a:ext cx="2998048" cy="2103640"/>
          </a:xfrm>
        </p:spPr>
        <p:txBody>
          <a:bodyPr/>
          <a:lstStyle/>
          <a:p>
            <a:r>
              <a:rPr lang="cs-CZ" dirty="0"/>
              <a:t>Vnímání poskytovatelů placené TV</a:t>
            </a:r>
            <a:endParaRPr lang="en-GB" dirty="0"/>
          </a:p>
        </p:txBody>
      </p:sp>
    </p:spTree>
    <p:extLst>
      <p:ext uri="{BB962C8B-B14F-4D97-AF65-F5344CB8AC3E}">
        <p14:creationId xmlns:p14="http://schemas.microsoft.com/office/powerpoint/2010/main" val="22171504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51</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Vnímání poskytovatelů placené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B12. </a:t>
            </a:r>
            <a:r>
              <a:rPr lang="cs-CZ" dirty="0"/>
              <a:t>Nyní uvidíte sérii výroků, které mohou nebo nemusí platit pro jednotlivé poskytovatele placené TV bez ohledu na to, zda jejich služby využíváte nebo ne. Řekněte mi u každého výroku, na které z těchto poskytovatelů se nejvíc hodí. Můžete vybrat jednoho či více poskytovatelů, ale také žádného. </a:t>
            </a:r>
          </a:p>
          <a:p>
            <a:r>
              <a:rPr lang="cs-CZ" b="1" dirty="0"/>
              <a:t>V % | Báze: </a:t>
            </a:r>
            <a:r>
              <a:rPr lang="cs-CZ" dirty="0"/>
              <a:t>všichni respondenti; </a:t>
            </a:r>
            <a:r>
              <a:rPr lang="cs-CZ" b="1" dirty="0"/>
              <a:t>n=1000 </a:t>
            </a:r>
            <a:r>
              <a:rPr lang="cs-CZ" dirty="0"/>
              <a:t>| </a:t>
            </a:r>
            <a:r>
              <a:rPr lang="cs-CZ" b="1" dirty="0"/>
              <a:t>Řazeno dle</a:t>
            </a:r>
            <a:r>
              <a:rPr lang="cs-CZ" dirty="0"/>
              <a:t>: průměrného image všech značek</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342679" cy="1133380"/>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Síla image DIGI odpovídá známosti tohoto poskytovatele. Společně s T-Mobile je významně slabší než image 3 leaderů trhu – O2 TV, UPC a </a:t>
            </a:r>
            <a:r>
              <a:rPr lang="cs-CZ" sz="1400" dirty="0" err="1"/>
              <a:t>Skylinku</a:t>
            </a:r>
            <a:r>
              <a:rPr lang="cs-CZ" sz="1400" dirty="0"/>
              <a:t>. O2 TV je významným leaderem ve schopnosti dodávat služby na základě objednávky online a v poskytování nejmodernějších zařízení. Skylink si vede slušně v oblasti přehlednosti balíčků a rozsahu a relevance obsažených kanálů.</a:t>
            </a:r>
          </a:p>
        </p:txBody>
      </p:sp>
      <p:graphicFrame>
        <p:nvGraphicFramePr>
          <p:cNvPr id="25" name="Chart 58">
            <a:extLst>
              <a:ext uri="{FF2B5EF4-FFF2-40B4-BE49-F238E27FC236}">
                <a16:creationId xmlns:a16="http://schemas.microsoft.com/office/drawing/2014/main" id="{0AE49142-79CE-4171-92B5-ECF437540231}"/>
              </a:ext>
            </a:extLst>
          </p:cNvPr>
          <p:cNvGraphicFramePr/>
          <p:nvPr>
            <p:extLst>
              <p:ext uri="{D42A27DB-BD31-4B8C-83A1-F6EECF244321}">
                <p14:modId xmlns:p14="http://schemas.microsoft.com/office/powerpoint/2010/main" val="2016198141"/>
              </p:ext>
            </p:extLst>
          </p:nvPr>
        </p:nvGraphicFramePr>
        <p:xfrm>
          <a:off x="4328720" y="2538011"/>
          <a:ext cx="7505950" cy="38005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Group 200">
            <a:extLst>
              <a:ext uri="{FF2B5EF4-FFF2-40B4-BE49-F238E27FC236}">
                <a16:creationId xmlns:a16="http://schemas.microsoft.com/office/drawing/2014/main" id="{1B2F1D78-4959-4EA3-88BD-399F21BF0262}"/>
              </a:ext>
            </a:extLst>
          </p:cNvPr>
          <p:cNvGraphicFramePr>
            <a:graphicFrameLocks noGrp="1"/>
          </p:cNvGraphicFramePr>
          <p:nvPr>
            <p:extLst>
              <p:ext uri="{D42A27DB-BD31-4B8C-83A1-F6EECF244321}">
                <p14:modId xmlns:p14="http://schemas.microsoft.com/office/powerpoint/2010/main" val="487637975"/>
              </p:ext>
            </p:extLst>
          </p:nvPr>
        </p:nvGraphicFramePr>
        <p:xfrm>
          <a:off x="740302" y="2853325"/>
          <a:ext cx="3692704" cy="3169970"/>
        </p:xfrm>
        <a:graphic>
          <a:graphicData uri="http://schemas.openxmlformats.org/drawingml/2006/table">
            <a:tbl>
              <a:tblPr>
                <a:tableStyleId>{C115FB49-3FBE-41CF-8DFC-A938FE5134F0}</a:tableStyleId>
              </a:tblPr>
              <a:tblGrid>
                <a:gridCol w="3314313">
                  <a:extLst>
                    <a:ext uri="{9D8B030D-6E8A-4147-A177-3AD203B41FA5}">
                      <a16:colId xmlns:a16="http://schemas.microsoft.com/office/drawing/2014/main" val="20000"/>
                    </a:ext>
                  </a:extLst>
                </a:gridCol>
                <a:gridCol w="378391">
                  <a:extLst>
                    <a:ext uri="{9D8B030D-6E8A-4147-A177-3AD203B41FA5}">
                      <a16:colId xmlns:a16="http://schemas.microsoft.com/office/drawing/2014/main" val="20001"/>
                    </a:ext>
                  </a:extLst>
                </a:gridCol>
              </a:tblGrid>
              <a:tr h="279070">
                <a:tc>
                  <a:txBody>
                    <a:bodyPr/>
                    <a:lstStyle/>
                    <a:p>
                      <a:pPr algn="r" fontAlgn="b"/>
                      <a:r>
                        <a:rPr lang="cs-CZ" sz="1000" b="0" i="0" u="none" strike="noStrike" dirty="0">
                          <a:solidFill>
                            <a:srgbClr val="414549"/>
                          </a:solidFill>
                          <a:effectLst/>
                          <a:latin typeface="+mn-lt"/>
                        </a:rPr>
                        <a:t>Službu tohoto </a:t>
                      </a:r>
                      <a:r>
                        <a:rPr lang="cs-CZ" sz="1000" b="0" i="0" u="none" strike="noStrike" dirty="0" err="1">
                          <a:solidFill>
                            <a:srgbClr val="414549"/>
                          </a:solidFill>
                          <a:effectLst/>
                          <a:latin typeface="+mn-lt"/>
                        </a:rPr>
                        <a:t>poskyt</a:t>
                      </a:r>
                      <a:r>
                        <a:rPr lang="cs-CZ" sz="1000" b="0" i="0" u="none" strike="noStrike" dirty="0">
                          <a:solidFill>
                            <a:srgbClr val="414549"/>
                          </a:solidFill>
                          <a:effectLst/>
                          <a:latin typeface="+mn-lt"/>
                        </a:rPr>
                        <a:t>. si mohu pohodlně zřídit online</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0"/>
                  </a:ext>
                </a:extLst>
              </a:tr>
              <a:tr h="279070">
                <a:tc>
                  <a:txBody>
                    <a:bodyPr/>
                    <a:lstStyle/>
                    <a:p>
                      <a:pPr algn="r" fontAlgn="b"/>
                      <a:r>
                        <a:rPr lang="cs-CZ" sz="1000" b="0" i="0" u="none" strike="noStrike" dirty="0">
                          <a:solidFill>
                            <a:srgbClr val="414549"/>
                          </a:solidFill>
                          <a:effectLst/>
                          <a:latin typeface="+mn-lt"/>
                        </a:rPr>
                        <a:t>Poskytuje nejmodernější hardware</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1"/>
                  </a:ext>
                </a:extLst>
              </a:tr>
              <a:tr h="279070">
                <a:tc>
                  <a:txBody>
                    <a:bodyPr/>
                    <a:lstStyle/>
                    <a:p>
                      <a:pPr algn="r" fontAlgn="b"/>
                      <a:r>
                        <a:rPr lang="cs-CZ" sz="1000" b="0" i="0" u="none" strike="noStrike" dirty="0">
                          <a:solidFill>
                            <a:srgbClr val="414549"/>
                          </a:solidFill>
                          <a:effectLst/>
                          <a:latin typeface="+mn-lt"/>
                        </a:rPr>
                        <a:t>Poskytuje přehledné služby / balíčky</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2"/>
                  </a:ext>
                </a:extLst>
              </a:tr>
              <a:tr h="291595">
                <a:tc>
                  <a:txBody>
                    <a:bodyPr/>
                    <a:lstStyle/>
                    <a:p>
                      <a:pPr algn="r" fontAlgn="b"/>
                      <a:r>
                        <a:rPr lang="cs-CZ" sz="1000" b="0" i="0" u="none" strike="noStrike" dirty="0">
                          <a:solidFill>
                            <a:srgbClr val="414549"/>
                          </a:solidFill>
                          <a:effectLst/>
                          <a:latin typeface="+mn-lt"/>
                        </a:rPr>
                        <a:t>Nabízí právě ty kanály, které mě zajímají</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rgbClr val="00B050"/>
                        </a:solidFill>
                        <a:effectLst/>
                        <a:latin typeface="+mn-lt"/>
                      </a:endParaRPr>
                    </a:p>
                  </a:txBody>
                  <a:tcPr marL="90047" marR="90047" marT="18000" marB="18000" anchor="ctr" anchorCtr="1" horzOverflow="overflow"/>
                </a:tc>
                <a:extLst>
                  <a:ext uri="{0D108BD9-81ED-4DB2-BD59-A6C34878D82A}">
                    <a16:rowId xmlns:a16="http://schemas.microsoft.com/office/drawing/2014/main" val="10003"/>
                  </a:ext>
                </a:extLst>
              </a:tr>
              <a:tr h="291595">
                <a:tc>
                  <a:txBody>
                    <a:bodyPr/>
                    <a:lstStyle/>
                    <a:p>
                      <a:pPr algn="r" fontAlgn="b"/>
                      <a:r>
                        <a:rPr lang="cs-CZ" sz="1000" b="0" i="0" u="none" strike="noStrike" dirty="0">
                          <a:solidFill>
                            <a:srgbClr val="414549"/>
                          </a:solidFill>
                          <a:effectLst/>
                          <a:latin typeface="+mn-lt"/>
                        </a:rPr>
                        <a:t>Nabízí největší rozsah kanálů</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4"/>
                  </a:ext>
                </a:extLst>
              </a:tr>
              <a:tr h="291595">
                <a:tc>
                  <a:txBody>
                    <a:bodyPr/>
                    <a:lstStyle/>
                    <a:p>
                      <a:pPr algn="r" fontAlgn="b"/>
                      <a:r>
                        <a:rPr lang="cs-CZ" sz="1000" b="0" i="0" u="none" strike="noStrike" dirty="0">
                          <a:solidFill>
                            <a:srgbClr val="414549"/>
                          </a:solidFill>
                          <a:effectLst/>
                          <a:latin typeface="+mn-lt"/>
                        </a:rPr>
                        <a:t>Má kvalitní zákaznický servis</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5"/>
                  </a:ext>
                </a:extLst>
              </a:tr>
              <a:tr h="291595">
                <a:tc>
                  <a:txBody>
                    <a:bodyPr/>
                    <a:lstStyle/>
                    <a:p>
                      <a:pPr algn="r" fontAlgn="b"/>
                      <a:r>
                        <a:rPr lang="cs-CZ" sz="1000" b="0" i="0" u="none" strike="noStrike" dirty="0">
                          <a:solidFill>
                            <a:srgbClr val="414549"/>
                          </a:solidFill>
                          <a:effectLst/>
                          <a:latin typeface="+mn-lt"/>
                        </a:rPr>
                        <a:t>Vše zařídí, ušetří mi spoustu starostí</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6"/>
                  </a:ext>
                </a:extLst>
              </a:tr>
              <a:tr h="291595">
                <a:tc>
                  <a:txBody>
                    <a:bodyPr/>
                    <a:lstStyle/>
                    <a:p>
                      <a:pPr algn="r" fontAlgn="b"/>
                      <a:r>
                        <a:rPr lang="pt-BR" sz="1000" b="0" i="0" u="none" strike="noStrike" dirty="0">
                          <a:solidFill>
                            <a:srgbClr val="414549"/>
                          </a:solidFill>
                          <a:effectLst/>
                          <a:latin typeface="+mn-lt"/>
                        </a:rPr>
                        <a:t>Mohu se na ně spolehnout</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7"/>
                  </a:ext>
                </a:extLst>
              </a:tr>
              <a:tr h="291595">
                <a:tc>
                  <a:txBody>
                    <a:bodyPr/>
                    <a:lstStyle/>
                    <a:p>
                      <a:pPr algn="r" fontAlgn="b"/>
                      <a:r>
                        <a:rPr lang="cs-CZ" sz="1000" b="0" i="0" u="none" strike="noStrike" dirty="0">
                          <a:solidFill>
                            <a:srgbClr val="414549"/>
                          </a:solidFill>
                          <a:effectLst/>
                          <a:latin typeface="+mn-lt"/>
                        </a:rPr>
                        <a:t>Jedná vůči zákazníkům férově a transparentně</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8"/>
                  </a:ext>
                </a:extLst>
              </a:tr>
              <a:tr h="291595">
                <a:tc>
                  <a:txBody>
                    <a:bodyPr/>
                    <a:lstStyle/>
                    <a:p>
                      <a:pPr algn="r" fontAlgn="b"/>
                      <a:r>
                        <a:rPr lang="pl-PL" sz="1000" b="0" i="0" u="none" strike="noStrike">
                          <a:solidFill>
                            <a:srgbClr val="414549"/>
                          </a:solidFill>
                          <a:effectLst/>
                          <a:latin typeface="+mn-lt"/>
                        </a:rPr>
                        <a:t>Poskytuje služby za rozumné ceny</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9"/>
                  </a:ext>
                </a:extLst>
              </a:tr>
              <a:tr h="291595">
                <a:tc>
                  <a:txBody>
                    <a:bodyPr/>
                    <a:lstStyle/>
                    <a:p>
                      <a:pPr algn="r" fontAlgn="b"/>
                      <a:r>
                        <a:rPr lang="cs-CZ" sz="1000" b="0" i="0" u="none" strike="noStrike" dirty="0">
                          <a:solidFill>
                            <a:srgbClr val="414549"/>
                          </a:solidFill>
                          <a:effectLst/>
                          <a:latin typeface="+mn-lt"/>
                        </a:rPr>
                        <a:t>Zákazník je pro ně na prvním místě</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3839413093"/>
                  </a:ext>
                </a:extLst>
              </a:tr>
            </a:tbl>
          </a:graphicData>
        </a:graphic>
      </p:graphicFrame>
      <p:sp>
        <p:nvSpPr>
          <p:cNvPr id="31" name="Speech Bubble: Rectangle 30">
            <a:extLst>
              <a:ext uri="{FF2B5EF4-FFF2-40B4-BE49-F238E27FC236}">
                <a16:creationId xmlns:a16="http://schemas.microsoft.com/office/drawing/2014/main" id="{18CD3BF4-2F91-467B-8EF9-1F4564A8E837}"/>
              </a:ext>
            </a:extLst>
          </p:cNvPr>
          <p:cNvSpPr/>
          <p:nvPr/>
        </p:nvSpPr>
        <p:spPr>
          <a:xfrm>
            <a:off x="9949343" y="2853325"/>
            <a:ext cx="1806429" cy="3189872"/>
          </a:xfrm>
          <a:prstGeom prst="wedgeRectCallout">
            <a:avLst>
              <a:gd name="adj1" fmla="val -66060"/>
              <a:gd name="adj2" fmla="val 3692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Všichni poskytovatelé si vedou poměrně mizerně ve schopnosti nabídnout dobrou cenu (byť tato stížnost zákazníků je univerzální napříč odvětvími služeb). Hodnocení je také poměrně přísné v oblasti zákaznické orientace a férovosti. Lze říci, že poskytovatelé placené TV na trhu se zábavou mají obdobnou pověst jako taxikáři v městské dopravě. Možná i zde digitalizace přinese potenciál pro restart.</a:t>
            </a:r>
          </a:p>
        </p:txBody>
      </p:sp>
      <p:sp>
        <p:nvSpPr>
          <p:cNvPr id="32" name="Podnadpis 10">
            <a:extLst>
              <a:ext uri="{FF2B5EF4-FFF2-40B4-BE49-F238E27FC236}">
                <a16:creationId xmlns:a16="http://schemas.microsoft.com/office/drawing/2014/main" id="{3975B075-286D-4683-9C08-5107E2565678}"/>
              </a:ext>
            </a:extLst>
          </p:cNvPr>
          <p:cNvSpPr>
            <a:spLocks noGrp="1"/>
          </p:cNvSpPr>
          <p:nvPr>
            <p:ph type="subTitle" idx="13"/>
          </p:nvPr>
        </p:nvSpPr>
        <p:spPr>
          <a:xfrm>
            <a:off x="1075061" y="964671"/>
            <a:ext cx="7910158" cy="490042"/>
          </a:xfrm>
        </p:spPr>
        <p:txBody>
          <a:bodyPr/>
          <a:lstStyle/>
          <a:p>
            <a:r>
              <a:rPr lang="cs-CZ" dirty="0"/>
              <a:t>Síla a „tvar“ image společností</a:t>
            </a:r>
            <a:endParaRPr lang="en-GB" dirty="0"/>
          </a:p>
        </p:txBody>
      </p:sp>
    </p:spTree>
    <p:extLst>
      <p:ext uri="{BB962C8B-B14F-4D97-AF65-F5344CB8AC3E}">
        <p14:creationId xmlns:p14="http://schemas.microsoft.com/office/powerpoint/2010/main" val="4381941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52</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Vnímání poskytovatelů placené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B12. </a:t>
            </a:r>
            <a:r>
              <a:rPr lang="cs-CZ" dirty="0"/>
              <a:t>Nyní uvidíte sérii výroků, které mohou nebo nemusí platit pro jednotlivé poskytovatele placené TV bez ohledu na to, zda jejich služby využíváte nebo ne. Řekněte mi u každého výroku, na které z těchto poskytovatelů se nejvíc hodí. Můžete vybrat jednoho či více poskytovatelů, ale také žádného. </a:t>
            </a:r>
          </a:p>
          <a:p>
            <a:r>
              <a:rPr lang="cs-CZ" b="1" dirty="0"/>
              <a:t>V % | Báze: </a:t>
            </a:r>
            <a:r>
              <a:rPr lang="cs-CZ" dirty="0"/>
              <a:t>všichni respondenti; </a:t>
            </a:r>
            <a:r>
              <a:rPr lang="cs-CZ" b="1" dirty="0"/>
              <a:t>n=1000 </a:t>
            </a:r>
            <a:r>
              <a:rPr lang="cs-CZ" dirty="0"/>
              <a:t>| </a:t>
            </a:r>
            <a:r>
              <a:rPr lang="cs-CZ" b="1" dirty="0"/>
              <a:t>Řazeno dle</a:t>
            </a:r>
            <a:r>
              <a:rPr lang="cs-CZ" dirty="0"/>
              <a:t>: velikosti relativních rozdílů v hodnocení značek</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471401"/>
            <a:ext cx="10837629" cy="5979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Podíváme-li se na image poskytovatelů relativní optikou, vidíme, že image DIGI je ve většině oblastí spíše průměrný, nicméně DIGI si vede dobře v důležitém atributu relevance nabízených kanálů. Nejvíce diferencují: 1) digitální dostupnost, modernost, rozsah kanálů a služby za rozumné ceny. V posledních dvou jmenovaných vede Skylink (v případě ceny na úkor O2 TV a v případě rozsahu kanálů na úkor T-Mobile TV). O2 TV naopak relativně vítězí nad </a:t>
            </a:r>
            <a:r>
              <a:rPr lang="cs-CZ" sz="1400" dirty="0" err="1"/>
              <a:t>Skylinkem</a:t>
            </a:r>
            <a:r>
              <a:rPr lang="cs-CZ" sz="1400" dirty="0"/>
              <a:t> v oblasti modernosti hardware. T-Mobile relativně vede ve vnímání dostupnosti online. </a:t>
            </a:r>
          </a:p>
        </p:txBody>
      </p:sp>
      <p:graphicFrame>
        <p:nvGraphicFramePr>
          <p:cNvPr id="25" name="Chart 58">
            <a:extLst>
              <a:ext uri="{FF2B5EF4-FFF2-40B4-BE49-F238E27FC236}">
                <a16:creationId xmlns:a16="http://schemas.microsoft.com/office/drawing/2014/main" id="{0AE49142-79CE-4171-92B5-ECF437540231}"/>
              </a:ext>
            </a:extLst>
          </p:cNvPr>
          <p:cNvGraphicFramePr/>
          <p:nvPr>
            <p:extLst>
              <p:ext uri="{D42A27DB-BD31-4B8C-83A1-F6EECF244321}">
                <p14:modId xmlns:p14="http://schemas.microsoft.com/office/powerpoint/2010/main" val="1319883101"/>
              </p:ext>
            </p:extLst>
          </p:nvPr>
        </p:nvGraphicFramePr>
        <p:xfrm>
          <a:off x="4328720" y="2428954"/>
          <a:ext cx="7505950" cy="38005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Group 200">
            <a:extLst>
              <a:ext uri="{FF2B5EF4-FFF2-40B4-BE49-F238E27FC236}">
                <a16:creationId xmlns:a16="http://schemas.microsoft.com/office/drawing/2014/main" id="{1B2F1D78-4959-4EA3-88BD-399F21BF0262}"/>
              </a:ext>
            </a:extLst>
          </p:cNvPr>
          <p:cNvGraphicFramePr>
            <a:graphicFrameLocks noGrp="1"/>
          </p:cNvGraphicFramePr>
          <p:nvPr>
            <p:extLst>
              <p:ext uri="{D42A27DB-BD31-4B8C-83A1-F6EECF244321}">
                <p14:modId xmlns:p14="http://schemas.microsoft.com/office/powerpoint/2010/main" val="1637940113"/>
              </p:ext>
            </p:extLst>
          </p:nvPr>
        </p:nvGraphicFramePr>
        <p:xfrm>
          <a:off x="740302" y="2744268"/>
          <a:ext cx="3692704" cy="3169970"/>
        </p:xfrm>
        <a:graphic>
          <a:graphicData uri="http://schemas.openxmlformats.org/drawingml/2006/table">
            <a:tbl>
              <a:tblPr>
                <a:tableStyleId>{C115FB49-3FBE-41CF-8DFC-A938FE5134F0}</a:tableStyleId>
              </a:tblPr>
              <a:tblGrid>
                <a:gridCol w="3314313">
                  <a:extLst>
                    <a:ext uri="{9D8B030D-6E8A-4147-A177-3AD203B41FA5}">
                      <a16:colId xmlns:a16="http://schemas.microsoft.com/office/drawing/2014/main" val="20000"/>
                    </a:ext>
                  </a:extLst>
                </a:gridCol>
                <a:gridCol w="378391">
                  <a:extLst>
                    <a:ext uri="{9D8B030D-6E8A-4147-A177-3AD203B41FA5}">
                      <a16:colId xmlns:a16="http://schemas.microsoft.com/office/drawing/2014/main" val="20001"/>
                    </a:ext>
                  </a:extLst>
                </a:gridCol>
              </a:tblGrid>
              <a:tr h="279070">
                <a:tc>
                  <a:txBody>
                    <a:bodyPr/>
                    <a:lstStyle/>
                    <a:p>
                      <a:pPr marL="0" algn="r" defTabSz="914400" rtl="0" eaLnBrk="1" fontAlgn="b" latinLnBrk="0" hangingPunct="1"/>
                      <a:r>
                        <a:rPr lang="cs-CZ" sz="1000" b="1" i="0" u="none" strike="noStrike" kern="1200" dirty="0">
                          <a:solidFill>
                            <a:srgbClr val="414549"/>
                          </a:solidFill>
                          <a:effectLst/>
                          <a:latin typeface="+mn-lt"/>
                          <a:ea typeface="+mn-ea"/>
                          <a:cs typeface="+mn-cs"/>
                        </a:rPr>
                        <a:t>Službu tohoto </a:t>
                      </a:r>
                      <a:r>
                        <a:rPr lang="cs-CZ" sz="1000" b="1" i="0" u="none" strike="noStrike" kern="1200" dirty="0" err="1">
                          <a:solidFill>
                            <a:srgbClr val="414549"/>
                          </a:solidFill>
                          <a:effectLst/>
                          <a:latin typeface="+mn-lt"/>
                          <a:ea typeface="+mn-ea"/>
                          <a:cs typeface="+mn-cs"/>
                        </a:rPr>
                        <a:t>poskyt</a:t>
                      </a:r>
                      <a:r>
                        <a:rPr lang="cs-CZ" sz="1000" b="1" i="0" u="none" strike="noStrike" kern="1200" dirty="0">
                          <a:solidFill>
                            <a:srgbClr val="414549"/>
                          </a:solidFill>
                          <a:effectLst/>
                          <a:latin typeface="+mn-lt"/>
                          <a:ea typeface="+mn-ea"/>
                          <a:cs typeface="+mn-cs"/>
                        </a:rPr>
                        <a:t>. si mohu pohodlně zřídit online</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0"/>
                  </a:ext>
                </a:extLst>
              </a:tr>
              <a:tr h="279070">
                <a:tc>
                  <a:txBody>
                    <a:bodyPr/>
                    <a:lstStyle/>
                    <a:p>
                      <a:pPr marL="0" algn="r" defTabSz="914400" rtl="0" eaLnBrk="1" fontAlgn="b" latinLnBrk="0" hangingPunct="1"/>
                      <a:r>
                        <a:rPr lang="cs-CZ" sz="1000" b="1" i="0" u="none" strike="noStrike" kern="1200" dirty="0">
                          <a:solidFill>
                            <a:srgbClr val="414549"/>
                          </a:solidFill>
                          <a:effectLst/>
                          <a:latin typeface="+mn-lt"/>
                          <a:ea typeface="+mn-ea"/>
                          <a:cs typeface="+mn-cs"/>
                        </a:rPr>
                        <a:t>Poskytuje nejmodernější hardware</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1"/>
                  </a:ext>
                </a:extLst>
              </a:tr>
              <a:tr h="279070">
                <a:tc>
                  <a:txBody>
                    <a:bodyPr/>
                    <a:lstStyle/>
                    <a:p>
                      <a:pPr marL="0" algn="r" defTabSz="914400" rtl="0" eaLnBrk="1" fontAlgn="b" latinLnBrk="0" hangingPunct="1"/>
                      <a:r>
                        <a:rPr lang="cs-CZ" sz="1000" b="1" i="0" u="none" strike="noStrike" kern="1200" dirty="0">
                          <a:solidFill>
                            <a:srgbClr val="414549"/>
                          </a:solidFill>
                          <a:effectLst/>
                          <a:latin typeface="+mn-lt"/>
                          <a:ea typeface="+mn-ea"/>
                          <a:cs typeface="+mn-cs"/>
                        </a:rPr>
                        <a:t>Nabízí největší rozsah kanálů</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2"/>
                  </a:ext>
                </a:extLst>
              </a:tr>
              <a:tr h="291595">
                <a:tc>
                  <a:txBody>
                    <a:bodyPr/>
                    <a:lstStyle/>
                    <a:p>
                      <a:pPr marL="0" algn="r" defTabSz="914400" rtl="0" eaLnBrk="1" fontAlgn="b" latinLnBrk="0" hangingPunct="1"/>
                      <a:r>
                        <a:rPr lang="pl-PL" sz="1000" b="1" i="0" u="none" strike="noStrike" kern="1200" dirty="0">
                          <a:solidFill>
                            <a:srgbClr val="414549"/>
                          </a:solidFill>
                          <a:effectLst/>
                          <a:latin typeface="+mn-lt"/>
                          <a:ea typeface="+mn-ea"/>
                          <a:cs typeface="+mn-cs"/>
                        </a:rPr>
                        <a:t>Poskytuje služby za rozumné ceny</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rgbClr val="00B050"/>
                        </a:solidFill>
                        <a:effectLst/>
                        <a:latin typeface="+mn-lt"/>
                      </a:endParaRPr>
                    </a:p>
                  </a:txBody>
                  <a:tcPr marL="90047" marR="90047" marT="18000" marB="18000" anchor="ctr" anchorCtr="1" horzOverflow="overflow"/>
                </a:tc>
                <a:extLst>
                  <a:ext uri="{0D108BD9-81ED-4DB2-BD59-A6C34878D82A}">
                    <a16:rowId xmlns:a16="http://schemas.microsoft.com/office/drawing/2014/main" val="10003"/>
                  </a:ext>
                </a:extLst>
              </a:tr>
              <a:tr h="291595">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Nabízí právě ty kanály, které mě zajímají</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4"/>
                  </a:ext>
                </a:extLst>
              </a:tr>
              <a:tr h="291595">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Má kvalitní zákaznický servis</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5"/>
                  </a:ext>
                </a:extLst>
              </a:tr>
              <a:tr h="291595">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Zákazník je pro ně na prvním místě</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6"/>
                  </a:ext>
                </a:extLst>
              </a:tr>
              <a:tr h="291595">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Vše zařídí, ušetří mi spoustu starostí</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7"/>
                  </a:ext>
                </a:extLst>
              </a:tr>
              <a:tr h="291595">
                <a:tc>
                  <a:txBody>
                    <a:bodyPr/>
                    <a:lstStyle/>
                    <a:p>
                      <a:pPr marL="0" algn="r" defTabSz="914400" rtl="0" eaLnBrk="1" fontAlgn="b" latinLnBrk="0" hangingPunct="1"/>
                      <a:r>
                        <a:rPr lang="pt-BR" sz="1000" b="0" i="0" u="none" strike="noStrike" kern="1200" dirty="0">
                          <a:solidFill>
                            <a:srgbClr val="414549"/>
                          </a:solidFill>
                          <a:effectLst/>
                          <a:latin typeface="+mn-lt"/>
                          <a:ea typeface="+mn-ea"/>
                          <a:cs typeface="+mn-cs"/>
                        </a:rPr>
                        <a:t>Mohu se na ně spolehnout</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8"/>
                  </a:ext>
                </a:extLst>
              </a:tr>
              <a:tr h="291595">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Jedná vůči zákazníkům férově a transparentně</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9"/>
                  </a:ext>
                </a:extLst>
              </a:tr>
              <a:tr h="291595">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Poskytuje přehledné služby / balíčky</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3839413093"/>
                  </a:ext>
                </a:extLst>
              </a:tr>
            </a:tbl>
          </a:graphicData>
        </a:graphic>
      </p:graphicFrame>
      <p:pic>
        <p:nvPicPr>
          <p:cNvPr id="13" name="Obrázek 7">
            <a:extLst>
              <a:ext uri="{FF2B5EF4-FFF2-40B4-BE49-F238E27FC236}">
                <a16:creationId xmlns:a16="http://schemas.microsoft.com/office/drawing/2014/main" id="{DE989F3B-2C63-44E0-B307-798631D5B3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4113" y="5030427"/>
            <a:ext cx="1201619" cy="292894"/>
          </a:xfrm>
          <a:prstGeom prst="rect">
            <a:avLst/>
          </a:prstGeom>
        </p:spPr>
      </p:pic>
      <p:pic>
        <p:nvPicPr>
          <p:cNvPr id="14" name="Obrázek 7">
            <a:extLst>
              <a:ext uri="{FF2B5EF4-FFF2-40B4-BE49-F238E27FC236}">
                <a16:creationId xmlns:a16="http://schemas.microsoft.com/office/drawing/2014/main" id="{1021473D-0329-4E0A-8053-36D70FE084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4112" y="3861170"/>
            <a:ext cx="1201619" cy="292894"/>
          </a:xfrm>
          <a:prstGeom prst="rect">
            <a:avLst/>
          </a:prstGeom>
        </p:spPr>
      </p:pic>
      <p:sp>
        <p:nvSpPr>
          <p:cNvPr id="15" name="TextBox 14">
            <a:extLst>
              <a:ext uri="{FF2B5EF4-FFF2-40B4-BE49-F238E27FC236}">
                <a16:creationId xmlns:a16="http://schemas.microsoft.com/office/drawing/2014/main" id="{0DFBCB0F-757F-4FC8-8F9A-28D8890C783B}"/>
              </a:ext>
            </a:extLst>
          </p:cNvPr>
          <p:cNvSpPr txBox="1"/>
          <p:nvPr/>
        </p:nvSpPr>
        <p:spPr>
          <a:xfrm>
            <a:off x="9430651" y="3773258"/>
            <a:ext cx="578840" cy="380806"/>
          </a:xfrm>
          <a:prstGeom prst="rect">
            <a:avLst/>
          </a:prstGeom>
          <a:noFill/>
        </p:spPr>
        <p:txBody>
          <a:bodyPr wrap="square" lIns="0" tIns="0" rIns="0" bIns="0" rtlCol="0" anchor="ctr">
            <a:noAutofit/>
          </a:bodyPr>
          <a:lstStyle/>
          <a:p>
            <a:pPr algn="ctr">
              <a:lnSpc>
                <a:spcPct val="125000"/>
              </a:lnSpc>
              <a:buClr>
                <a:schemeClr val="tx2"/>
              </a:buClr>
            </a:pPr>
            <a:r>
              <a:rPr lang="cs-CZ" sz="2800" dirty="0"/>
              <a:t>+</a:t>
            </a:r>
          </a:p>
        </p:txBody>
      </p:sp>
      <p:sp>
        <p:nvSpPr>
          <p:cNvPr id="16" name="TextBox 15">
            <a:extLst>
              <a:ext uri="{FF2B5EF4-FFF2-40B4-BE49-F238E27FC236}">
                <a16:creationId xmlns:a16="http://schemas.microsoft.com/office/drawing/2014/main" id="{47B8697A-6843-4FB9-9438-D46EB40027CF}"/>
              </a:ext>
            </a:extLst>
          </p:cNvPr>
          <p:cNvSpPr txBox="1"/>
          <p:nvPr/>
        </p:nvSpPr>
        <p:spPr>
          <a:xfrm>
            <a:off x="9430651" y="4942515"/>
            <a:ext cx="578840" cy="380806"/>
          </a:xfrm>
          <a:prstGeom prst="rect">
            <a:avLst/>
          </a:prstGeom>
          <a:noFill/>
        </p:spPr>
        <p:txBody>
          <a:bodyPr wrap="square" lIns="0" tIns="0" rIns="0" bIns="0" rtlCol="0" anchor="ctr">
            <a:noAutofit/>
          </a:bodyPr>
          <a:lstStyle/>
          <a:p>
            <a:pPr algn="ctr">
              <a:lnSpc>
                <a:spcPct val="125000"/>
              </a:lnSpc>
              <a:buClr>
                <a:schemeClr val="tx2"/>
              </a:buClr>
            </a:pPr>
            <a:r>
              <a:rPr lang="cs-CZ" sz="2800" dirty="0"/>
              <a:t>-</a:t>
            </a:r>
          </a:p>
        </p:txBody>
      </p:sp>
      <p:sp>
        <p:nvSpPr>
          <p:cNvPr id="17" name="Podnadpis 10">
            <a:extLst>
              <a:ext uri="{FF2B5EF4-FFF2-40B4-BE49-F238E27FC236}">
                <a16:creationId xmlns:a16="http://schemas.microsoft.com/office/drawing/2014/main" id="{8753179C-0753-48E2-85CC-F095713E1804}"/>
              </a:ext>
            </a:extLst>
          </p:cNvPr>
          <p:cNvSpPr>
            <a:spLocks noGrp="1"/>
          </p:cNvSpPr>
          <p:nvPr>
            <p:ph type="subTitle" idx="13"/>
          </p:nvPr>
        </p:nvSpPr>
        <p:spPr>
          <a:xfrm>
            <a:off x="1075061" y="964671"/>
            <a:ext cx="7910158" cy="490042"/>
          </a:xfrm>
        </p:spPr>
        <p:txBody>
          <a:bodyPr/>
          <a:lstStyle/>
          <a:p>
            <a:r>
              <a:rPr lang="cs-CZ" dirty="0"/>
              <a:t>Relativní rozdíly v image značek</a:t>
            </a:r>
            <a:endParaRPr lang="en-GB" dirty="0"/>
          </a:p>
        </p:txBody>
      </p:sp>
    </p:spTree>
    <p:extLst>
      <p:ext uri="{BB962C8B-B14F-4D97-AF65-F5344CB8AC3E}">
        <p14:creationId xmlns:p14="http://schemas.microsoft.com/office/powerpoint/2010/main" val="2282365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58">
            <a:extLst>
              <a:ext uri="{FF2B5EF4-FFF2-40B4-BE49-F238E27FC236}">
                <a16:creationId xmlns:a16="http://schemas.microsoft.com/office/drawing/2014/main" id="{0AE49142-79CE-4171-92B5-ECF437540231}"/>
              </a:ext>
            </a:extLst>
          </p:cNvPr>
          <p:cNvGraphicFramePr/>
          <p:nvPr>
            <p:extLst>
              <p:ext uri="{D42A27DB-BD31-4B8C-83A1-F6EECF244321}">
                <p14:modId xmlns:p14="http://schemas.microsoft.com/office/powerpoint/2010/main" val="1947024590"/>
              </p:ext>
            </p:extLst>
          </p:nvPr>
        </p:nvGraphicFramePr>
        <p:xfrm>
          <a:off x="4328720" y="2795186"/>
          <a:ext cx="7505950" cy="3800598"/>
        </p:xfrm>
        <a:graphic>
          <a:graphicData uri="http://schemas.openxmlformats.org/drawingml/2006/chart">
            <c:chart xmlns:c="http://schemas.openxmlformats.org/drawingml/2006/chart" xmlns:r="http://schemas.openxmlformats.org/officeDocument/2006/relationships" r:id="rId2"/>
          </a:graphicData>
        </a:graphic>
      </p:graphicFrame>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53</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Vnímání poskytovatelů placené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9761312" y="5929430"/>
            <a:ext cx="2073358" cy="360000"/>
          </a:xfrm>
        </p:spPr>
        <p:txBody>
          <a:bodyPr/>
          <a:lstStyle/>
          <a:p>
            <a:r>
              <a:rPr lang="cs-CZ" b="1" dirty="0"/>
              <a:t>B12. </a:t>
            </a:r>
            <a:r>
              <a:rPr lang="cs-CZ" dirty="0"/>
              <a:t>Nyní uvidíte sérii výroků, které mohou nebo nemusí platit pro jednotlivé poskytovatele placené TV bez ohledu na to, zda jejich služby využíváte nebo ne. Řekněte mi u každého výroku, na které z těchto poskytovatelů se nejvíc hodí. Můžete vybrat jednoho či více poskytovatelů, ale také žádného. </a:t>
            </a:r>
          </a:p>
          <a:p>
            <a:r>
              <a:rPr lang="cs-CZ" b="1" dirty="0"/>
              <a:t>B13. </a:t>
            </a:r>
            <a:r>
              <a:rPr lang="cs-CZ" dirty="0"/>
              <a:t>Pokud byste si nyní vybíral/a dodavatele služeb placené TV pro svoji domácnost, nakolik důležité by pro Vás byly následující atributy poskytovatele? Použijte škálu od 1 do 10, kde 10 = velice důležité a 1 = naprosto nedůležité.</a:t>
            </a:r>
          </a:p>
          <a:p>
            <a:r>
              <a:rPr lang="cs-CZ" b="1" dirty="0"/>
              <a:t>V % | Báze: </a:t>
            </a:r>
            <a:r>
              <a:rPr lang="cs-CZ" dirty="0"/>
              <a:t>všichni respondenti; </a:t>
            </a:r>
            <a:r>
              <a:rPr lang="cs-CZ" b="1" dirty="0"/>
              <a:t>n=1000 </a:t>
            </a:r>
            <a:r>
              <a:rPr lang="cs-CZ" dirty="0"/>
              <a:t>| </a:t>
            </a:r>
            <a:r>
              <a:rPr lang="cs-CZ" b="1" dirty="0"/>
              <a:t>Řazeno dle</a:t>
            </a:r>
            <a:r>
              <a:rPr lang="cs-CZ" dirty="0"/>
              <a:t>: průměrného image všech značek</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463012"/>
            <a:ext cx="10759931" cy="5979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Digitální přístupnost a modernost hardware jsou parametry, ve kterých si poskytovatelé placené TV vedou dobře. Tyto parametry zároveň poměrně dobře diferencují mezi jednotlivými poskytovateli. Z hlediska zákazníků se nicméně jedná – společně s rozsahem nabízených kanálů, který také poměrně silně diferencuje – o nejméně důležité parametry. Naopak relevance nabízených kanálů (což je něco, v čem si vede slušně DIGI), je jedním z nejdůležitějších parametrů. Úplně nejdůležitějšími parametry jsou spolehlivost, férovost a cenová výhodnost. V těch si ovšem dodavatelé nevedou příliš dobře. V nejdůležitějším aspektu – ceně – pokulhává obzvlášť O2 TV.</a:t>
            </a:r>
          </a:p>
        </p:txBody>
      </p:sp>
      <p:graphicFrame>
        <p:nvGraphicFramePr>
          <p:cNvPr id="26" name="Group 200">
            <a:extLst>
              <a:ext uri="{FF2B5EF4-FFF2-40B4-BE49-F238E27FC236}">
                <a16:creationId xmlns:a16="http://schemas.microsoft.com/office/drawing/2014/main" id="{1B2F1D78-4959-4EA3-88BD-399F21BF0262}"/>
              </a:ext>
            </a:extLst>
          </p:cNvPr>
          <p:cNvGraphicFramePr>
            <a:graphicFrameLocks noGrp="1"/>
          </p:cNvGraphicFramePr>
          <p:nvPr>
            <p:extLst>
              <p:ext uri="{D42A27DB-BD31-4B8C-83A1-F6EECF244321}">
                <p14:modId xmlns:p14="http://schemas.microsoft.com/office/powerpoint/2010/main" val="2555399424"/>
              </p:ext>
            </p:extLst>
          </p:nvPr>
        </p:nvGraphicFramePr>
        <p:xfrm>
          <a:off x="740302" y="3110500"/>
          <a:ext cx="3692704" cy="3169970"/>
        </p:xfrm>
        <a:graphic>
          <a:graphicData uri="http://schemas.openxmlformats.org/drawingml/2006/table">
            <a:tbl>
              <a:tblPr>
                <a:tableStyleId>{C115FB49-3FBE-41CF-8DFC-A938FE5134F0}</a:tableStyleId>
              </a:tblPr>
              <a:tblGrid>
                <a:gridCol w="3314313">
                  <a:extLst>
                    <a:ext uri="{9D8B030D-6E8A-4147-A177-3AD203B41FA5}">
                      <a16:colId xmlns:a16="http://schemas.microsoft.com/office/drawing/2014/main" val="20000"/>
                    </a:ext>
                  </a:extLst>
                </a:gridCol>
                <a:gridCol w="378391">
                  <a:extLst>
                    <a:ext uri="{9D8B030D-6E8A-4147-A177-3AD203B41FA5}">
                      <a16:colId xmlns:a16="http://schemas.microsoft.com/office/drawing/2014/main" val="20001"/>
                    </a:ext>
                  </a:extLst>
                </a:gridCol>
              </a:tblGrid>
              <a:tr h="279070">
                <a:tc>
                  <a:txBody>
                    <a:bodyPr/>
                    <a:lstStyle/>
                    <a:p>
                      <a:pPr algn="r" fontAlgn="b"/>
                      <a:r>
                        <a:rPr lang="cs-CZ" sz="1000" b="0" i="0" u="none" strike="noStrike" dirty="0">
                          <a:solidFill>
                            <a:srgbClr val="414549"/>
                          </a:solidFill>
                          <a:effectLst/>
                          <a:latin typeface="+mn-lt"/>
                        </a:rPr>
                        <a:t>Službu tohoto </a:t>
                      </a:r>
                      <a:r>
                        <a:rPr lang="cs-CZ" sz="1000" b="0" i="0" u="none" strike="noStrike" dirty="0" err="1">
                          <a:solidFill>
                            <a:srgbClr val="414549"/>
                          </a:solidFill>
                          <a:effectLst/>
                          <a:latin typeface="+mn-lt"/>
                        </a:rPr>
                        <a:t>poskyt</a:t>
                      </a:r>
                      <a:r>
                        <a:rPr lang="cs-CZ" sz="1000" b="0" i="0" u="none" strike="noStrike" dirty="0">
                          <a:solidFill>
                            <a:srgbClr val="414549"/>
                          </a:solidFill>
                          <a:effectLst/>
                          <a:latin typeface="+mn-lt"/>
                        </a:rPr>
                        <a:t>. si mohu pohodlně zřídit online</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0"/>
                  </a:ext>
                </a:extLst>
              </a:tr>
              <a:tr h="279070">
                <a:tc>
                  <a:txBody>
                    <a:bodyPr/>
                    <a:lstStyle/>
                    <a:p>
                      <a:pPr algn="r" fontAlgn="b"/>
                      <a:r>
                        <a:rPr lang="cs-CZ" sz="1000" b="0" i="0" u="none" strike="noStrike" dirty="0">
                          <a:solidFill>
                            <a:srgbClr val="414549"/>
                          </a:solidFill>
                          <a:effectLst/>
                          <a:latin typeface="+mn-lt"/>
                        </a:rPr>
                        <a:t>Poskytuje nejmodernější hardware</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1"/>
                  </a:ext>
                </a:extLst>
              </a:tr>
              <a:tr h="279070">
                <a:tc>
                  <a:txBody>
                    <a:bodyPr/>
                    <a:lstStyle/>
                    <a:p>
                      <a:pPr algn="r" fontAlgn="b"/>
                      <a:r>
                        <a:rPr lang="cs-CZ" sz="1000" b="0" i="0" u="none" strike="noStrike" dirty="0">
                          <a:solidFill>
                            <a:srgbClr val="414549"/>
                          </a:solidFill>
                          <a:effectLst/>
                          <a:latin typeface="+mn-lt"/>
                        </a:rPr>
                        <a:t>Poskytuje přehledné služby / balíčky</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2"/>
                  </a:ext>
                </a:extLst>
              </a:tr>
              <a:tr h="291595">
                <a:tc>
                  <a:txBody>
                    <a:bodyPr/>
                    <a:lstStyle/>
                    <a:p>
                      <a:pPr algn="r" fontAlgn="b"/>
                      <a:r>
                        <a:rPr lang="cs-CZ" sz="1000" b="0" i="0" u="none" strike="noStrike" dirty="0">
                          <a:solidFill>
                            <a:srgbClr val="414549"/>
                          </a:solidFill>
                          <a:effectLst/>
                          <a:latin typeface="+mn-lt"/>
                        </a:rPr>
                        <a:t>Nabízí právě ty kanály, které mě zajímají</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rgbClr val="00B050"/>
                        </a:solidFill>
                        <a:effectLst/>
                        <a:latin typeface="+mn-lt"/>
                      </a:endParaRPr>
                    </a:p>
                  </a:txBody>
                  <a:tcPr marL="90047" marR="90047" marT="18000" marB="18000" anchor="ctr" anchorCtr="1" horzOverflow="overflow"/>
                </a:tc>
                <a:extLst>
                  <a:ext uri="{0D108BD9-81ED-4DB2-BD59-A6C34878D82A}">
                    <a16:rowId xmlns:a16="http://schemas.microsoft.com/office/drawing/2014/main" val="10003"/>
                  </a:ext>
                </a:extLst>
              </a:tr>
              <a:tr h="291595">
                <a:tc>
                  <a:txBody>
                    <a:bodyPr/>
                    <a:lstStyle/>
                    <a:p>
                      <a:pPr algn="r" fontAlgn="b"/>
                      <a:r>
                        <a:rPr lang="cs-CZ" sz="1000" b="0" i="0" u="none" strike="noStrike" dirty="0">
                          <a:solidFill>
                            <a:srgbClr val="414549"/>
                          </a:solidFill>
                          <a:effectLst/>
                          <a:latin typeface="+mn-lt"/>
                        </a:rPr>
                        <a:t>Nabízí největší rozsah kanálů</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4"/>
                  </a:ext>
                </a:extLst>
              </a:tr>
              <a:tr h="291595">
                <a:tc>
                  <a:txBody>
                    <a:bodyPr/>
                    <a:lstStyle/>
                    <a:p>
                      <a:pPr algn="r" fontAlgn="b"/>
                      <a:r>
                        <a:rPr lang="cs-CZ" sz="1000" b="0" i="0" u="none" strike="noStrike" dirty="0">
                          <a:solidFill>
                            <a:srgbClr val="414549"/>
                          </a:solidFill>
                          <a:effectLst/>
                          <a:latin typeface="+mn-lt"/>
                        </a:rPr>
                        <a:t>Má kvalitní zákaznický servis</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5"/>
                  </a:ext>
                </a:extLst>
              </a:tr>
              <a:tr h="291595">
                <a:tc>
                  <a:txBody>
                    <a:bodyPr/>
                    <a:lstStyle/>
                    <a:p>
                      <a:pPr algn="r" fontAlgn="b"/>
                      <a:r>
                        <a:rPr lang="cs-CZ" sz="1000" b="0" i="0" u="none" strike="noStrike" dirty="0">
                          <a:solidFill>
                            <a:srgbClr val="414549"/>
                          </a:solidFill>
                          <a:effectLst/>
                          <a:latin typeface="+mn-lt"/>
                        </a:rPr>
                        <a:t>Vše zařídí, ušetří mi spoustu starostí</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6"/>
                  </a:ext>
                </a:extLst>
              </a:tr>
              <a:tr h="291595">
                <a:tc>
                  <a:txBody>
                    <a:bodyPr/>
                    <a:lstStyle/>
                    <a:p>
                      <a:pPr algn="r" fontAlgn="b"/>
                      <a:r>
                        <a:rPr lang="pt-BR" sz="1000" b="0" i="0" u="none" strike="noStrike">
                          <a:solidFill>
                            <a:srgbClr val="414549"/>
                          </a:solidFill>
                          <a:effectLst/>
                          <a:latin typeface="+mn-lt"/>
                        </a:rPr>
                        <a:t>Mohu se na ně spolehnout</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7"/>
                  </a:ext>
                </a:extLst>
              </a:tr>
              <a:tr h="291595">
                <a:tc>
                  <a:txBody>
                    <a:bodyPr/>
                    <a:lstStyle/>
                    <a:p>
                      <a:pPr algn="r" fontAlgn="b"/>
                      <a:r>
                        <a:rPr lang="cs-CZ" sz="1000" b="0" i="0" u="none" strike="noStrike">
                          <a:solidFill>
                            <a:srgbClr val="414549"/>
                          </a:solidFill>
                          <a:effectLst/>
                          <a:latin typeface="+mn-lt"/>
                        </a:rPr>
                        <a:t>Jedná vůči zákazníkům férově a transparentně</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8"/>
                  </a:ext>
                </a:extLst>
              </a:tr>
              <a:tr h="291595">
                <a:tc>
                  <a:txBody>
                    <a:bodyPr/>
                    <a:lstStyle/>
                    <a:p>
                      <a:pPr algn="r" fontAlgn="b"/>
                      <a:r>
                        <a:rPr lang="pl-PL" sz="1000" b="0" i="0" u="none" strike="noStrike">
                          <a:solidFill>
                            <a:srgbClr val="414549"/>
                          </a:solidFill>
                          <a:effectLst/>
                          <a:latin typeface="+mn-lt"/>
                        </a:rPr>
                        <a:t>Poskytuje služby za rozumné ceny</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9"/>
                  </a:ext>
                </a:extLst>
              </a:tr>
              <a:tr h="291595">
                <a:tc>
                  <a:txBody>
                    <a:bodyPr/>
                    <a:lstStyle/>
                    <a:p>
                      <a:pPr algn="r" fontAlgn="b"/>
                      <a:r>
                        <a:rPr lang="cs-CZ" sz="1000" b="0" i="0" u="none" strike="noStrike" dirty="0">
                          <a:solidFill>
                            <a:srgbClr val="414549"/>
                          </a:solidFill>
                          <a:effectLst/>
                          <a:latin typeface="+mn-lt"/>
                        </a:rPr>
                        <a:t>Zákazník je pro ně na prvním místě</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3839413093"/>
                  </a:ext>
                </a:extLst>
              </a:tr>
            </a:tbl>
          </a:graphicData>
        </a:graphic>
      </p:graphicFrame>
      <p:sp>
        <p:nvSpPr>
          <p:cNvPr id="6" name="Oval 5">
            <a:extLst>
              <a:ext uri="{FF2B5EF4-FFF2-40B4-BE49-F238E27FC236}">
                <a16:creationId xmlns:a16="http://schemas.microsoft.com/office/drawing/2014/main" id="{DF5D52B3-AC74-42E8-8DDE-7506EFC1D32B}"/>
              </a:ext>
            </a:extLst>
          </p:cNvPr>
          <p:cNvSpPr/>
          <p:nvPr/>
        </p:nvSpPr>
        <p:spPr>
          <a:xfrm>
            <a:off x="5132591" y="3168153"/>
            <a:ext cx="180000" cy="457961"/>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13" name="Oval 12">
            <a:extLst>
              <a:ext uri="{FF2B5EF4-FFF2-40B4-BE49-F238E27FC236}">
                <a16:creationId xmlns:a16="http://schemas.microsoft.com/office/drawing/2014/main" id="{DE3EFC26-7EA5-4C9B-9D8F-3B83950F6621}"/>
              </a:ext>
            </a:extLst>
          </p:cNvPr>
          <p:cNvSpPr/>
          <p:nvPr/>
        </p:nvSpPr>
        <p:spPr>
          <a:xfrm>
            <a:off x="4967607" y="4303465"/>
            <a:ext cx="180000" cy="180000"/>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14" name="Oval 13">
            <a:extLst>
              <a:ext uri="{FF2B5EF4-FFF2-40B4-BE49-F238E27FC236}">
                <a16:creationId xmlns:a16="http://schemas.microsoft.com/office/drawing/2014/main" id="{323A3C0F-8E81-40D5-AF14-86F00D6A85AB}"/>
              </a:ext>
            </a:extLst>
          </p:cNvPr>
          <p:cNvSpPr/>
          <p:nvPr/>
        </p:nvSpPr>
        <p:spPr>
          <a:xfrm>
            <a:off x="4566333" y="3726022"/>
            <a:ext cx="180000" cy="180000"/>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18" name="Oval 17">
            <a:extLst>
              <a:ext uri="{FF2B5EF4-FFF2-40B4-BE49-F238E27FC236}">
                <a16:creationId xmlns:a16="http://schemas.microsoft.com/office/drawing/2014/main" id="{5C57DAB3-6E28-4F73-940D-7E5F5549E18D}"/>
              </a:ext>
            </a:extLst>
          </p:cNvPr>
          <p:cNvSpPr/>
          <p:nvPr/>
        </p:nvSpPr>
        <p:spPr>
          <a:xfrm>
            <a:off x="8323466" y="3998391"/>
            <a:ext cx="180000" cy="180000"/>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2" name="Oval 21">
            <a:extLst>
              <a:ext uri="{FF2B5EF4-FFF2-40B4-BE49-F238E27FC236}">
                <a16:creationId xmlns:a16="http://schemas.microsoft.com/office/drawing/2014/main" id="{A61D22A2-AF2C-4CC2-808B-39C5185ACF59}"/>
              </a:ext>
            </a:extLst>
          </p:cNvPr>
          <p:cNvSpPr/>
          <p:nvPr/>
        </p:nvSpPr>
        <p:spPr>
          <a:xfrm rot="19165958">
            <a:off x="8659544" y="5055433"/>
            <a:ext cx="180000" cy="976755"/>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3" name="Oval 22">
            <a:extLst>
              <a:ext uri="{FF2B5EF4-FFF2-40B4-BE49-F238E27FC236}">
                <a16:creationId xmlns:a16="http://schemas.microsoft.com/office/drawing/2014/main" id="{FE4DE4EF-2AFD-4C5A-B1F1-C51B6A26AB40}"/>
              </a:ext>
            </a:extLst>
          </p:cNvPr>
          <p:cNvSpPr/>
          <p:nvPr/>
        </p:nvSpPr>
        <p:spPr>
          <a:xfrm>
            <a:off x="6347685" y="4303465"/>
            <a:ext cx="180000" cy="180000"/>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7" name="Podnadpis 10">
            <a:extLst>
              <a:ext uri="{FF2B5EF4-FFF2-40B4-BE49-F238E27FC236}">
                <a16:creationId xmlns:a16="http://schemas.microsoft.com/office/drawing/2014/main" id="{28CE567F-12B0-40E8-AD9A-42E9E52F48CC}"/>
              </a:ext>
            </a:extLst>
          </p:cNvPr>
          <p:cNvSpPr>
            <a:spLocks noGrp="1"/>
          </p:cNvSpPr>
          <p:nvPr>
            <p:ph type="subTitle" idx="13"/>
          </p:nvPr>
        </p:nvSpPr>
        <p:spPr>
          <a:xfrm>
            <a:off x="1075061" y="964671"/>
            <a:ext cx="7910158" cy="490042"/>
          </a:xfrm>
        </p:spPr>
        <p:txBody>
          <a:bodyPr/>
          <a:lstStyle/>
          <a:p>
            <a:r>
              <a:rPr lang="cs-CZ" dirty="0"/>
              <a:t>Vnímání trhu placené TV (agregované)</a:t>
            </a:r>
            <a:endParaRPr lang="en-GB" dirty="0"/>
          </a:p>
        </p:txBody>
      </p:sp>
      <p:sp>
        <p:nvSpPr>
          <p:cNvPr id="28" name="Oval 27">
            <a:extLst>
              <a:ext uri="{FF2B5EF4-FFF2-40B4-BE49-F238E27FC236}">
                <a16:creationId xmlns:a16="http://schemas.microsoft.com/office/drawing/2014/main" id="{55649F9B-89B3-442C-B044-3FDBA2E4A18C}"/>
              </a:ext>
            </a:extLst>
          </p:cNvPr>
          <p:cNvSpPr/>
          <p:nvPr/>
        </p:nvSpPr>
        <p:spPr>
          <a:xfrm rot="1898906">
            <a:off x="6283025" y="3146828"/>
            <a:ext cx="180000" cy="500609"/>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9" name="Oval 28">
            <a:extLst>
              <a:ext uri="{FF2B5EF4-FFF2-40B4-BE49-F238E27FC236}">
                <a16:creationId xmlns:a16="http://schemas.microsoft.com/office/drawing/2014/main" id="{7A10CA52-7196-474E-B8A2-067C4E61F10F}"/>
              </a:ext>
            </a:extLst>
          </p:cNvPr>
          <p:cNvSpPr/>
          <p:nvPr/>
        </p:nvSpPr>
        <p:spPr>
          <a:xfrm rot="2584962">
            <a:off x="6622797" y="3117999"/>
            <a:ext cx="180000" cy="559039"/>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cxnSp>
        <p:nvCxnSpPr>
          <p:cNvPr id="8" name="Straight Connector 7">
            <a:extLst>
              <a:ext uri="{FF2B5EF4-FFF2-40B4-BE49-F238E27FC236}">
                <a16:creationId xmlns:a16="http://schemas.microsoft.com/office/drawing/2014/main" id="{F3E100B9-28FD-4387-B9D0-5E7318BF3AB6}"/>
              </a:ext>
            </a:extLst>
          </p:cNvPr>
          <p:cNvCxnSpPr>
            <a:cxnSpLocks/>
          </p:cNvCxnSpPr>
          <p:nvPr/>
        </p:nvCxnSpPr>
        <p:spPr>
          <a:xfrm>
            <a:off x="4895850" y="2795186"/>
            <a:ext cx="0" cy="3357964"/>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0" name="TextovéPole 16">
            <a:extLst>
              <a:ext uri="{FF2B5EF4-FFF2-40B4-BE49-F238E27FC236}">
                <a16:creationId xmlns:a16="http://schemas.microsoft.com/office/drawing/2014/main" id="{35DCB92A-80F6-47C5-ABA8-BE1478570760}"/>
              </a:ext>
            </a:extLst>
          </p:cNvPr>
          <p:cNvSpPr txBox="1"/>
          <p:nvPr/>
        </p:nvSpPr>
        <p:spPr>
          <a:xfrm>
            <a:off x="8931873" y="6338245"/>
            <a:ext cx="1134472" cy="215444"/>
          </a:xfrm>
          <a:prstGeom prst="rect">
            <a:avLst/>
          </a:prstGeom>
          <a:noFill/>
        </p:spPr>
        <p:txBody>
          <a:bodyPr wrap="square" lIns="0" rtlCol="0">
            <a:spAutoFit/>
          </a:bodyPr>
          <a:lstStyle/>
          <a:p>
            <a:r>
              <a:rPr lang="cs-CZ" sz="800" dirty="0"/>
              <a:t>Bod zájmu</a:t>
            </a:r>
          </a:p>
        </p:txBody>
      </p:sp>
      <p:sp>
        <p:nvSpPr>
          <p:cNvPr id="32" name="Oval 31">
            <a:extLst>
              <a:ext uri="{FF2B5EF4-FFF2-40B4-BE49-F238E27FC236}">
                <a16:creationId xmlns:a16="http://schemas.microsoft.com/office/drawing/2014/main" id="{149411C0-4AB4-41C5-A330-1E2E8839DA9B}"/>
              </a:ext>
            </a:extLst>
          </p:cNvPr>
          <p:cNvSpPr/>
          <p:nvPr/>
        </p:nvSpPr>
        <p:spPr>
          <a:xfrm>
            <a:off x="8690473" y="6348566"/>
            <a:ext cx="180000" cy="180000"/>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cxnSp>
        <p:nvCxnSpPr>
          <p:cNvPr id="11" name="Straight Arrow Connector 10">
            <a:extLst>
              <a:ext uri="{FF2B5EF4-FFF2-40B4-BE49-F238E27FC236}">
                <a16:creationId xmlns:a16="http://schemas.microsoft.com/office/drawing/2014/main" id="{B020E6AE-AA24-43C6-8510-486476CEB6C4}"/>
              </a:ext>
            </a:extLst>
          </p:cNvPr>
          <p:cNvCxnSpPr/>
          <p:nvPr/>
        </p:nvCxnSpPr>
        <p:spPr>
          <a:xfrm>
            <a:off x="4702721" y="2795186"/>
            <a:ext cx="386258" cy="0"/>
          </a:xfrm>
          <a:prstGeom prst="straightConnector1">
            <a:avLst/>
          </a:prstGeom>
          <a:ln w="63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 Placeholder 8">
            <a:extLst>
              <a:ext uri="{FF2B5EF4-FFF2-40B4-BE49-F238E27FC236}">
                <a16:creationId xmlns:a16="http://schemas.microsoft.com/office/drawing/2014/main" id="{143929E7-732B-4CC5-9D06-8653F57CFCB5}"/>
              </a:ext>
            </a:extLst>
          </p:cNvPr>
          <p:cNvSpPr txBox="1">
            <a:spLocks/>
          </p:cNvSpPr>
          <p:nvPr/>
        </p:nvSpPr>
        <p:spPr>
          <a:xfrm>
            <a:off x="3860249" y="2652165"/>
            <a:ext cx="936942" cy="200452"/>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buClr>
                <a:schemeClr val="tx2"/>
              </a:buClr>
              <a:buFont typeface="Wingdings" panose="05000000000000000000" pitchFamily="2" charset="2"/>
              <a:buNone/>
              <a:defRPr sz="800" kern="1200" baseline="0">
                <a:solidFill>
                  <a:schemeClr val="tx1"/>
                </a:solidFill>
                <a:latin typeface="+mn-lt"/>
                <a:ea typeface="+mn-ea"/>
                <a:cs typeface="+mn-cs"/>
              </a:defRPr>
            </a:lvl1pPr>
            <a:lvl2pPr marL="0" indent="0" algn="l" defTabSz="914400" rtl="0" eaLnBrk="1" latinLnBrk="0" hangingPunct="1">
              <a:lnSpc>
                <a:spcPct val="100000"/>
              </a:lnSpc>
              <a:spcBef>
                <a:spcPts val="0"/>
              </a:spcBef>
              <a:buClr>
                <a:schemeClr val="tx2"/>
              </a:buClr>
              <a:buFont typeface="Wingdings" panose="05000000000000000000" pitchFamily="2" charset="2"/>
              <a:buNone/>
              <a:defRPr sz="800" kern="1200">
                <a:solidFill>
                  <a:schemeClr val="tx1"/>
                </a:solidFill>
                <a:latin typeface="+mn-lt"/>
                <a:ea typeface="+mn-ea"/>
                <a:cs typeface="+mn-cs"/>
              </a:defRPr>
            </a:lvl2pPr>
            <a:lvl3pPr marL="0" indent="0" algn="l" defTabSz="914400" rtl="0" eaLnBrk="1" latinLnBrk="0" hangingPunct="1">
              <a:lnSpc>
                <a:spcPct val="100000"/>
              </a:lnSpc>
              <a:spcBef>
                <a:spcPts val="0"/>
              </a:spcBef>
              <a:buClr>
                <a:schemeClr val="tx2"/>
              </a:buClr>
              <a:buFont typeface="Wingdings" panose="05000000000000000000" pitchFamily="2" charset="2"/>
              <a:buNone/>
              <a:defRPr sz="800" kern="1200">
                <a:solidFill>
                  <a:schemeClr val="tx1"/>
                </a:solidFill>
                <a:latin typeface="+mn-lt"/>
                <a:ea typeface="+mn-ea"/>
                <a:cs typeface="+mn-cs"/>
              </a:defRPr>
            </a:lvl3pPr>
            <a:lvl4pPr marL="0" indent="0" algn="l" defTabSz="914400" rtl="0" eaLnBrk="1" latinLnBrk="0" hangingPunct="1">
              <a:lnSpc>
                <a:spcPct val="100000"/>
              </a:lnSpc>
              <a:spcBef>
                <a:spcPts val="0"/>
              </a:spcBef>
              <a:buClr>
                <a:schemeClr val="tx2"/>
              </a:buClr>
              <a:buFont typeface="Lato" panose="020F0502020204030203" pitchFamily="34" charset="0"/>
              <a:buNone/>
              <a:defRPr sz="800" kern="1200">
                <a:solidFill>
                  <a:schemeClr val="tx1"/>
                </a:solidFill>
                <a:latin typeface="+mn-lt"/>
                <a:ea typeface="+mn-ea"/>
                <a:cs typeface="+mn-cs"/>
              </a:defRPr>
            </a:lvl4pPr>
            <a:lvl5pPr marL="0" indent="0" algn="l" defTabSz="914400" rtl="0" eaLnBrk="1" latinLnBrk="0" hangingPunct="1">
              <a:lnSpc>
                <a:spcPct val="100000"/>
              </a:lnSpc>
              <a:spcBef>
                <a:spcPts val="0"/>
              </a:spcBef>
              <a:buClr>
                <a:schemeClr val="tx2"/>
              </a:buClr>
              <a:buFont typeface="Wingdings" panose="05000000000000000000" pitchFamily="2" charset="2"/>
              <a:buNone/>
              <a:defRPr sz="8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r>
              <a:rPr lang="cs-CZ" dirty="0"/>
              <a:t>diferencuje málo</a:t>
            </a:r>
          </a:p>
        </p:txBody>
      </p:sp>
      <p:sp>
        <p:nvSpPr>
          <p:cNvPr id="34" name="Text Placeholder 8">
            <a:extLst>
              <a:ext uri="{FF2B5EF4-FFF2-40B4-BE49-F238E27FC236}">
                <a16:creationId xmlns:a16="http://schemas.microsoft.com/office/drawing/2014/main" id="{A07B3329-0532-4E59-B6E9-28AAAD75ACBB}"/>
              </a:ext>
            </a:extLst>
          </p:cNvPr>
          <p:cNvSpPr txBox="1">
            <a:spLocks/>
          </p:cNvSpPr>
          <p:nvPr/>
        </p:nvSpPr>
        <p:spPr>
          <a:xfrm>
            <a:off x="5157758" y="2652165"/>
            <a:ext cx="936942" cy="200452"/>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buClr>
                <a:schemeClr val="tx2"/>
              </a:buClr>
              <a:buFont typeface="Wingdings" panose="05000000000000000000" pitchFamily="2" charset="2"/>
              <a:buNone/>
              <a:defRPr sz="800" kern="1200" baseline="0">
                <a:solidFill>
                  <a:schemeClr val="tx1"/>
                </a:solidFill>
                <a:latin typeface="+mn-lt"/>
                <a:ea typeface="+mn-ea"/>
                <a:cs typeface="+mn-cs"/>
              </a:defRPr>
            </a:lvl1pPr>
            <a:lvl2pPr marL="0" indent="0" algn="l" defTabSz="914400" rtl="0" eaLnBrk="1" latinLnBrk="0" hangingPunct="1">
              <a:lnSpc>
                <a:spcPct val="100000"/>
              </a:lnSpc>
              <a:spcBef>
                <a:spcPts val="0"/>
              </a:spcBef>
              <a:buClr>
                <a:schemeClr val="tx2"/>
              </a:buClr>
              <a:buFont typeface="Wingdings" panose="05000000000000000000" pitchFamily="2" charset="2"/>
              <a:buNone/>
              <a:defRPr sz="800" kern="1200">
                <a:solidFill>
                  <a:schemeClr val="tx1"/>
                </a:solidFill>
                <a:latin typeface="+mn-lt"/>
                <a:ea typeface="+mn-ea"/>
                <a:cs typeface="+mn-cs"/>
              </a:defRPr>
            </a:lvl2pPr>
            <a:lvl3pPr marL="0" indent="0" algn="l" defTabSz="914400" rtl="0" eaLnBrk="1" latinLnBrk="0" hangingPunct="1">
              <a:lnSpc>
                <a:spcPct val="100000"/>
              </a:lnSpc>
              <a:spcBef>
                <a:spcPts val="0"/>
              </a:spcBef>
              <a:buClr>
                <a:schemeClr val="tx2"/>
              </a:buClr>
              <a:buFont typeface="Wingdings" panose="05000000000000000000" pitchFamily="2" charset="2"/>
              <a:buNone/>
              <a:defRPr sz="800" kern="1200">
                <a:solidFill>
                  <a:schemeClr val="tx1"/>
                </a:solidFill>
                <a:latin typeface="+mn-lt"/>
                <a:ea typeface="+mn-ea"/>
                <a:cs typeface="+mn-cs"/>
              </a:defRPr>
            </a:lvl3pPr>
            <a:lvl4pPr marL="0" indent="0" algn="l" defTabSz="914400" rtl="0" eaLnBrk="1" latinLnBrk="0" hangingPunct="1">
              <a:lnSpc>
                <a:spcPct val="100000"/>
              </a:lnSpc>
              <a:spcBef>
                <a:spcPts val="0"/>
              </a:spcBef>
              <a:buClr>
                <a:schemeClr val="tx2"/>
              </a:buClr>
              <a:buFont typeface="Lato" panose="020F0502020204030203" pitchFamily="34" charset="0"/>
              <a:buNone/>
              <a:defRPr sz="800" kern="1200">
                <a:solidFill>
                  <a:schemeClr val="tx1"/>
                </a:solidFill>
                <a:latin typeface="+mn-lt"/>
                <a:ea typeface="+mn-ea"/>
                <a:cs typeface="+mn-cs"/>
              </a:defRPr>
            </a:lvl4pPr>
            <a:lvl5pPr marL="0" indent="0" algn="l" defTabSz="914400" rtl="0" eaLnBrk="1" latinLnBrk="0" hangingPunct="1">
              <a:lnSpc>
                <a:spcPct val="100000"/>
              </a:lnSpc>
              <a:spcBef>
                <a:spcPts val="0"/>
              </a:spcBef>
              <a:buClr>
                <a:schemeClr val="tx2"/>
              </a:buClr>
              <a:buFont typeface="Wingdings" panose="05000000000000000000" pitchFamily="2" charset="2"/>
              <a:buNone/>
              <a:defRPr sz="8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r>
              <a:rPr lang="cs-CZ" dirty="0"/>
              <a:t>diferencuje hodně</a:t>
            </a:r>
          </a:p>
        </p:txBody>
      </p:sp>
      <p:sp>
        <p:nvSpPr>
          <p:cNvPr id="36" name="Oval 35">
            <a:extLst>
              <a:ext uri="{FF2B5EF4-FFF2-40B4-BE49-F238E27FC236}">
                <a16:creationId xmlns:a16="http://schemas.microsoft.com/office/drawing/2014/main" id="{A69EE062-4026-40EF-AAF9-6FF76FC432F3}"/>
              </a:ext>
            </a:extLst>
          </p:cNvPr>
          <p:cNvSpPr/>
          <p:nvPr/>
        </p:nvSpPr>
        <p:spPr>
          <a:xfrm>
            <a:off x="4886643" y="5749430"/>
            <a:ext cx="180000" cy="180000"/>
          </a:xfrm>
          <a:prstGeom prst="ellipse">
            <a:avLst/>
          </a:prstGeom>
          <a:noFill/>
          <a:ln>
            <a:solidFill>
              <a:srgbClr val="E55A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Tree>
    <p:extLst>
      <p:ext uri="{BB962C8B-B14F-4D97-AF65-F5344CB8AC3E}">
        <p14:creationId xmlns:p14="http://schemas.microsoft.com/office/powerpoint/2010/main" val="946113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Zástupný symbol obrázku 13" descr="Obsah obrázku muž, interiér, osoba, život&#10;&#10;Popis byl vytvořen automaticky">
            <a:extLst>
              <a:ext uri="{FF2B5EF4-FFF2-40B4-BE49-F238E27FC236}">
                <a16:creationId xmlns:a16="http://schemas.microsoft.com/office/drawing/2014/main" id="{8E65F9D1-70B7-4A7F-9EA9-60AD2DDCB82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9610" r="19610"/>
          <a:stretch>
            <a:fillRect/>
          </a:stretch>
        </p:blipFill>
        <p:spPr/>
      </p:pic>
      <p:sp>
        <p:nvSpPr>
          <p:cNvPr id="2" name="Zástupný symbol pro datum 1">
            <a:extLst>
              <a:ext uri="{FF2B5EF4-FFF2-40B4-BE49-F238E27FC236}">
                <a16:creationId xmlns:a16="http://schemas.microsoft.com/office/drawing/2014/main" id="{9FEBB405-F079-4622-B051-B29E27ADB486}"/>
              </a:ext>
            </a:extLst>
          </p:cNvPr>
          <p:cNvSpPr>
            <a:spLocks noGrp="1"/>
          </p:cNvSpPr>
          <p:nvPr>
            <p:ph type="dt" sz="half" idx="14"/>
          </p:nvPr>
        </p:nvSpPr>
        <p:spPr/>
        <p:txBody>
          <a:bodyPr/>
          <a:lstStyle/>
          <a:p>
            <a:r>
              <a:rPr lang="cs-CZ"/>
              <a:t>18. 11. 2019</a:t>
            </a:r>
            <a:endParaRPr lang="en-US" dirty="0"/>
          </a:p>
        </p:txBody>
      </p:sp>
      <p:sp>
        <p:nvSpPr>
          <p:cNvPr id="3" name="Zástupný symbol pro zápatí 2">
            <a:extLst>
              <a:ext uri="{FF2B5EF4-FFF2-40B4-BE49-F238E27FC236}">
                <a16:creationId xmlns:a16="http://schemas.microsoft.com/office/drawing/2014/main" id="{C1C165B7-9E18-4983-B63D-5449C8E1D77A}"/>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057E783B-784B-4F69-977E-001A13E1D908}"/>
              </a:ext>
            </a:extLst>
          </p:cNvPr>
          <p:cNvSpPr>
            <a:spLocks noGrp="1"/>
          </p:cNvSpPr>
          <p:nvPr>
            <p:ph type="sldNum" sz="quarter" idx="16"/>
          </p:nvPr>
        </p:nvSpPr>
        <p:spPr/>
        <p:txBody>
          <a:bodyPr/>
          <a:lstStyle/>
          <a:p>
            <a:fld id="{5F3E29E4-0979-4FCA-B4C5-5FC6044C982A}" type="slidenum">
              <a:rPr lang="en-US" smtClean="0"/>
              <a:t>54</a:t>
            </a:fld>
            <a:endParaRPr lang="en-US"/>
          </a:p>
        </p:txBody>
      </p:sp>
      <p:sp>
        <p:nvSpPr>
          <p:cNvPr id="9" name="Nadpis 8">
            <a:extLst>
              <a:ext uri="{FF2B5EF4-FFF2-40B4-BE49-F238E27FC236}">
                <a16:creationId xmlns:a16="http://schemas.microsoft.com/office/drawing/2014/main" id="{56E069DC-A73B-4CC7-9DF7-C29EE1C2ED76}"/>
              </a:ext>
            </a:extLst>
          </p:cNvPr>
          <p:cNvSpPr>
            <a:spLocks noGrp="1"/>
          </p:cNvSpPr>
          <p:nvPr>
            <p:ph type="title"/>
          </p:nvPr>
        </p:nvSpPr>
        <p:spPr/>
        <p:txBody>
          <a:bodyPr/>
          <a:lstStyle/>
          <a:p>
            <a:r>
              <a:rPr lang="cs-CZ" dirty="0"/>
              <a:t>Spokojenost </a:t>
            </a:r>
            <a:br>
              <a:rPr lang="cs-CZ" dirty="0"/>
            </a:br>
            <a:r>
              <a:rPr lang="cs-CZ" dirty="0"/>
              <a:t>s poskytovateli placené TV</a:t>
            </a:r>
            <a:endParaRPr lang="en-GB" dirty="0"/>
          </a:p>
        </p:txBody>
      </p:sp>
    </p:spTree>
    <p:extLst>
      <p:ext uri="{BB962C8B-B14F-4D97-AF65-F5344CB8AC3E}">
        <p14:creationId xmlns:p14="http://schemas.microsoft.com/office/powerpoint/2010/main" val="13656830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55</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Ochota doporučit poskytovatele</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NPS1. </a:t>
            </a:r>
            <a:r>
              <a:rPr lang="cs-CZ" dirty="0"/>
              <a:t>Na základě svých dosavadních zkušeností se svým stávajícím poskytovatelem služeb placené TV, značkou &lt;ZNAČKA&gt;, doporučil/a byste ho svým přátelům a/nebo známým? </a:t>
            </a:r>
          </a:p>
          <a:p>
            <a:r>
              <a:rPr lang="cs-CZ" b="1" dirty="0"/>
              <a:t>V % | Báze: </a:t>
            </a:r>
            <a:r>
              <a:rPr lang="cs-CZ" dirty="0"/>
              <a:t>zákazníci daného poskytovatele; </a:t>
            </a:r>
            <a:r>
              <a:rPr lang="cs-CZ" b="1" dirty="0"/>
              <a:t>n=variabilní </a:t>
            </a:r>
            <a:r>
              <a:rPr lang="cs-CZ" dirty="0"/>
              <a:t>| </a:t>
            </a:r>
            <a:r>
              <a:rPr lang="cs-CZ" b="1" dirty="0"/>
              <a:t>Řazeno dle</a:t>
            </a:r>
            <a:r>
              <a:rPr lang="cs-CZ" dirty="0"/>
              <a:t>: báze</a:t>
            </a:r>
            <a:r>
              <a:rPr lang="cs-CZ" b="1" dirty="0"/>
              <a:t> </a:t>
            </a:r>
            <a:r>
              <a:rPr lang="cs-CZ" dirty="0"/>
              <a:t>| * Zde zobrazen výsledek za uživatele jen jednoho typu příjmu, nikoliv kombinace.</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9" y="1521735"/>
            <a:ext cx="10428414" cy="5979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Hodnocení poskytovatelů placené televize (zde hodnoceno metrikou NPS) se významně liší dle typu příjmu. V případě satelitního a kabelového příjmu je hodnocení chladnější (byť NPS </a:t>
            </a:r>
            <a:r>
              <a:rPr lang="cs-CZ" sz="1400" dirty="0" err="1"/>
              <a:t>score</a:t>
            </a:r>
            <a:r>
              <a:rPr lang="cs-CZ" sz="1400" dirty="0"/>
              <a:t> je v pozitivních hodnotách). V případě kabelového příjmu je středně dobré a v případě IPTV/OTT dosahuje poměrně vysokých hodnot. Mezi lety 2017 a 2019 nedošlo k významné změně.</a:t>
            </a:r>
          </a:p>
        </p:txBody>
      </p:sp>
      <p:sp>
        <p:nvSpPr>
          <p:cNvPr id="7" name="Subtitle 6">
            <a:extLst>
              <a:ext uri="{FF2B5EF4-FFF2-40B4-BE49-F238E27FC236}">
                <a16:creationId xmlns:a16="http://schemas.microsoft.com/office/drawing/2014/main" id="{AAD380ED-26D2-4C9B-A746-82DEE4F829EB}"/>
              </a:ext>
            </a:extLst>
          </p:cNvPr>
          <p:cNvSpPr>
            <a:spLocks noGrp="1"/>
          </p:cNvSpPr>
          <p:nvPr>
            <p:ph type="subTitle" idx="13"/>
          </p:nvPr>
        </p:nvSpPr>
        <p:spPr>
          <a:xfrm>
            <a:off x="1075061" y="964671"/>
            <a:ext cx="7910158" cy="490042"/>
          </a:xfrm>
        </p:spPr>
        <p:txBody>
          <a:bodyPr/>
          <a:lstStyle/>
          <a:p>
            <a:r>
              <a:rPr lang="cs-CZ" dirty="0"/>
              <a:t>Net </a:t>
            </a:r>
            <a:r>
              <a:rPr lang="cs-CZ" dirty="0" err="1"/>
              <a:t>Promoter</a:t>
            </a:r>
            <a:r>
              <a:rPr lang="cs-CZ" dirty="0"/>
              <a:t> </a:t>
            </a:r>
            <a:r>
              <a:rPr lang="cs-CZ" dirty="0" err="1"/>
              <a:t>Score</a:t>
            </a:r>
            <a:r>
              <a:rPr lang="cs-CZ" dirty="0"/>
              <a:t> (NPS) dle typu příjmu</a:t>
            </a:r>
          </a:p>
        </p:txBody>
      </p:sp>
      <p:graphicFrame>
        <p:nvGraphicFramePr>
          <p:cNvPr id="15" name="Graf 30">
            <a:extLst>
              <a:ext uri="{FF2B5EF4-FFF2-40B4-BE49-F238E27FC236}">
                <a16:creationId xmlns:a16="http://schemas.microsoft.com/office/drawing/2014/main" id="{A757156E-B809-41A6-8313-94900F67DCE1}"/>
              </a:ext>
            </a:extLst>
          </p:cNvPr>
          <p:cNvGraphicFramePr/>
          <p:nvPr>
            <p:extLst>
              <p:ext uri="{D42A27DB-BD31-4B8C-83A1-F6EECF244321}">
                <p14:modId xmlns:p14="http://schemas.microsoft.com/office/powerpoint/2010/main" val="491262928"/>
              </p:ext>
            </p:extLst>
          </p:nvPr>
        </p:nvGraphicFramePr>
        <p:xfrm>
          <a:off x="953599" y="2186683"/>
          <a:ext cx="10881069" cy="3149582"/>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E0E0AB0A-089B-401A-A31D-5685DF05E537}"/>
              </a:ext>
            </a:extLst>
          </p:cNvPr>
          <p:cNvSpPr txBox="1"/>
          <p:nvPr/>
        </p:nvSpPr>
        <p:spPr>
          <a:xfrm>
            <a:off x="1791989" y="2515416"/>
            <a:ext cx="3238151" cy="432041"/>
          </a:xfrm>
          <a:prstGeom prst="rect">
            <a:avLst/>
          </a:prstGeom>
          <a:noFill/>
        </p:spPr>
        <p:txBody>
          <a:bodyPr wrap="square" lIns="0" tIns="0" rIns="0" bIns="0" rtlCol="0">
            <a:noAutofit/>
          </a:bodyPr>
          <a:lstStyle/>
          <a:p>
            <a:pPr algn="ctr">
              <a:lnSpc>
                <a:spcPct val="125000"/>
              </a:lnSpc>
              <a:buClr>
                <a:schemeClr val="tx2"/>
              </a:buClr>
            </a:pPr>
            <a:r>
              <a:rPr lang="cs-CZ" sz="1600" dirty="0">
                <a:solidFill>
                  <a:srgbClr val="414549">
                    <a:lumMod val="65000"/>
                    <a:lumOff val="35000"/>
                  </a:srgbClr>
                </a:solidFill>
              </a:rPr>
              <a:t>NPS dle typu příjmu *</a:t>
            </a:r>
          </a:p>
          <a:p>
            <a:pPr algn="ctr">
              <a:lnSpc>
                <a:spcPct val="125000"/>
              </a:lnSpc>
              <a:buClr>
                <a:schemeClr val="tx2"/>
              </a:buClr>
            </a:pPr>
            <a:r>
              <a:rPr lang="cs-CZ" sz="1600" b="1" dirty="0">
                <a:solidFill>
                  <a:srgbClr val="414549">
                    <a:lumMod val="65000"/>
                    <a:lumOff val="35000"/>
                  </a:srgbClr>
                </a:solidFill>
              </a:rPr>
              <a:t>2019</a:t>
            </a:r>
            <a:endParaRPr lang="cs-CZ" sz="1600" b="1" dirty="0"/>
          </a:p>
        </p:txBody>
      </p:sp>
      <p:sp>
        <p:nvSpPr>
          <p:cNvPr id="12" name="TextBox 11">
            <a:extLst>
              <a:ext uri="{FF2B5EF4-FFF2-40B4-BE49-F238E27FC236}">
                <a16:creationId xmlns:a16="http://schemas.microsoft.com/office/drawing/2014/main" id="{B34C361E-2137-4252-8415-CEAE9CBB29CA}"/>
              </a:ext>
            </a:extLst>
          </p:cNvPr>
          <p:cNvSpPr txBox="1"/>
          <p:nvPr/>
        </p:nvSpPr>
        <p:spPr>
          <a:xfrm>
            <a:off x="7799905" y="2511347"/>
            <a:ext cx="3238151" cy="432041"/>
          </a:xfrm>
          <a:prstGeom prst="rect">
            <a:avLst/>
          </a:prstGeom>
          <a:noFill/>
        </p:spPr>
        <p:txBody>
          <a:bodyPr wrap="square" lIns="0" tIns="0" rIns="0" bIns="0" rtlCol="0">
            <a:noAutofit/>
          </a:bodyPr>
          <a:lstStyle/>
          <a:p>
            <a:pPr algn="ctr">
              <a:lnSpc>
                <a:spcPct val="125000"/>
              </a:lnSpc>
              <a:buClr>
                <a:schemeClr val="tx2"/>
              </a:buClr>
            </a:pPr>
            <a:r>
              <a:rPr lang="cs-CZ" sz="1600" dirty="0">
                <a:solidFill>
                  <a:srgbClr val="414549">
                    <a:lumMod val="65000"/>
                    <a:lumOff val="35000"/>
                  </a:srgbClr>
                </a:solidFill>
              </a:rPr>
              <a:t>NPS dle typu příjmu *</a:t>
            </a:r>
          </a:p>
          <a:p>
            <a:pPr algn="ctr">
              <a:lnSpc>
                <a:spcPct val="125000"/>
              </a:lnSpc>
              <a:buClr>
                <a:schemeClr val="tx2"/>
              </a:buClr>
            </a:pPr>
            <a:r>
              <a:rPr lang="cs-CZ" sz="1600" b="1" dirty="0">
                <a:solidFill>
                  <a:srgbClr val="414549">
                    <a:lumMod val="65000"/>
                    <a:lumOff val="35000"/>
                  </a:srgbClr>
                </a:solidFill>
              </a:rPr>
              <a:t>2017</a:t>
            </a:r>
            <a:endParaRPr lang="cs-CZ" sz="1600" b="1" dirty="0"/>
          </a:p>
        </p:txBody>
      </p:sp>
      <p:sp>
        <p:nvSpPr>
          <p:cNvPr id="14" name="Speech Bubble: Rectangle 13">
            <a:extLst>
              <a:ext uri="{FF2B5EF4-FFF2-40B4-BE49-F238E27FC236}">
                <a16:creationId xmlns:a16="http://schemas.microsoft.com/office/drawing/2014/main" id="{1D5D0C22-7D82-4F44-88CE-9D1B91FB2617}"/>
              </a:ext>
            </a:extLst>
          </p:cNvPr>
          <p:cNvSpPr/>
          <p:nvPr/>
        </p:nvSpPr>
        <p:spPr>
          <a:xfrm>
            <a:off x="1074739" y="5507914"/>
            <a:ext cx="5240922" cy="633625"/>
          </a:xfrm>
          <a:prstGeom prst="wedgeRectCallout">
            <a:avLst>
              <a:gd name="adj1" fmla="val -33351"/>
              <a:gd name="adj2" fmla="val -7747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720000"/>
            <a:r>
              <a:rPr lang="cs-CZ" b="1" dirty="0"/>
              <a:t>Odpůrci reklamy </a:t>
            </a:r>
            <a:r>
              <a:rPr lang="cs-CZ" dirty="0"/>
              <a:t>jsou častěji nespokojení se svým stávajícím dodavatelem placené TV, obzvlášť v případě satelitního příjmu. </a:t>
            </a:r>
          </a:p>
        </p:txBody>
      </p:sp>
      <p:grpSp>
        <p:nvGrpSpPr>
          <p:cNvPr id="16" name="Group 27">
            <a:extLst>
              <a:ext uri="{FF2B5EF4-FFF2-40B4-BE49-F238E27FC236}">
                <a16:creationId xmlns:a16="http://schemas.microsoft.com/office/drawing/2014/main" id="{0FBD4390-F4D3-4ED8-99E6-C1C1A25F6345}"/>
              </a:ext>
            </a:extLst>
          </p:cNvPr>
          <p:cNvGrpSpPr>
            <a:grpSpLocks noChangeAspect="1"/>
          </p:cNvGrpSpPr>
          <p:nvPr>
            <p:custDataLst>
              <p:tags r:id="rId1"/>
            </p:custDataLst>
          </p:nvPr>
        </p:nvGrpSpPr>
        <p:grpSpPr bwMode="auto">
          <a:xfrm>
            <a:off x="1208373" y="5595052"/>
            <a:ext cx="461036" cy="459348"/>
            <a:chOff x="1383" y="962"/>
            <a:chExt cx="273" cy="272"/>
          </a:xfrm>
          <a:solidFill>
            <a:schemeClr val="bg1"/>
          </a:solidFill>
        </p:grpSpPr>
        <p:sp>
          <p:nvSpPr>
            <p:cNvPr id="17" name="Freeform 28">
              <a:extLst>
                <a:ext uri="{FF2B5EF4-FFF2-40B4-BE49-F238E27FC236}">
                  <a16:creationId xmlns:a16="http://schemas.microsoft.com/office/drawing/2014/main" id="{1A8CA8CA-5008-44C3-84D7-E1CD855B25DF}"/>
                </a:ext>
              </a:extLst>
            </p:cNvPr>
            <p:cNvSpPr>
              <a:spLocks noEditPoints="1"/>
            </p:cNvSpPr>
            <p:nvPr/>
          </p:nvSpPr>
          <p:spPr bwMode="auto">
            <a:xfrm>
              <a:off x="1490" y="1081"/>
              <a:ext cx="101" cy="84"/>
            </a:xfrm>
            <a:custGeom>
              <a:avLst/>
              <a:gdLst>
                <a:gd name="T0" fmla="*/ 634 w 773"/>
                <a:gd name="T1" fmla="*/ 579 h 642"/>
                <a:gd name="T2" fmla="*/ 773 w 773"/>
                <a:gd name="T3" fmla="*/ 118 h 642"/>
                <a:gd name="T4" fmla="*/ 773 w 773"/>
                <a:gd name="T5" fmla="*/ 0 h 642"/>
                <a:gd name="T6" fmla="*/ 642 w 773"/>
                <a:gd name="T7" fmla="*/ 0 h 642"/>
                <a:gd name="T8" fmla="*/ 550 w 773"/>
                <a:gd name="T9" fmla="*/ 92 h 642"/>
                <a:gd name="T10" fmla="*/ 555 w 773"/>
                <a:gd name="T11" fmla="*/ 92 h 642"/>
                <a:gd name="T12" fmla="*/ 555 w 773"/>
                <a:gd name="T13" fmla="*/ 218 h 642"/>
                <a:gd name="T14" fmla="*/ 440 w 773"/>
                <a:gd name="T15" fmla="*/ 218 h 642"/>
                <a:gd name="T16" fmla="*/ 440 w 773"/>
                <a:gd name="T17" fmla="*/ 202 h 642"/>
                <a:gd name="T18" fmla="*/ 356 w 773"/>
                <a:gd name="T19" fmla="*/ 286 h 642"/>
                <a:gd name="T20" fmla="*/ 372 w 773"/>
                <a:gd name="T21" fmla="*/ 286 h 642"/>
                <a:gd name="T22" fmla="*/ 372 w 773"/>
                <a:gd name="T23" fmla="*/ 401 h 642"/>
                <a:gd name="T24" fmla="*/ 257 w 773"/>
                <a:gd name="T25" fmla="*/ 401 h 642"/>
                <a:gd name="T26" fmla="*/ 257 w 773"/>
                <a:gd name="T27" fmla="*/ 385 h 642"/>
                <a:gd name="T28" fmla="*/ 172 w 773"/>
                <a:gd name="T29" fmla="*/ 470 h 642"/>
                <a:gd name="T30" fmla="*/ 189 w 773"/>
                <a:gd name="T31" fmla="*/ 470 h 642"/>
                <a:gd name="T32" fmla="*/ 189 w 773"/>
                <a:gd name="T33" fmla="*/ 573 h 642"/>
                <a:gd name="T34" fmla="*/ 74 w 773"/>
                <a:gd name="T35" fmla="*/ 573 h 642"/>
                <a:gd name="T36" fmla="*/ 74 w 773"/>
                <a:gd name="T37" fmla="*/ 568 h 642"/>
                <a:gd name="T38" fmla="*/ 0 w 773"/>
                <a:gd name="T39" fmla="*/ 642 h 642"/>
                <a:gd name="T40" fmla="*/ 566 w 773"/>
                <a:gd name="T41" fmla="*/ 642 h 642"/>
                <a:gd name="T42" fmla="*/ 634 w 773"/>
                <a:gd name="T43" fmla="*/ 579 h 642"/>
                <a:gd name="T44" fmla="*/ 624 w 773"/>
                <a:gd name="T45" fmla="*/ 92 h 642"/>
                <a:gd name="T46" fmla="*/ 704 w 773"/>
                <a:gd name="T47" fmla="*/ 92 h 642"/>
                <a:gd name="T48" fmla="*/ 704 w 773"/>
                <a:gd name="T49" fmla="*/ 108 h 642"/>
                <a:gd name="T50" fmla="*/ 671 w 773"/>
                <a:gd name="T51" fmla="*/ 218 h 642"/>
                <a:gd name="T52" fmla="*/ 624 w 773"/>
                <a:gd name="T53" fmla="*/ 218 h 642"/>
                <a:gd name="T54" fmla="*/ 624 w 773"/>
                <a:gd name="T55" fmla="*/ 92 h 642"/>
                <a:gd name="T56" fmla="*/ 624 w 773"/>
                <a:gd name="T57" fmla="*/ 286 h 642"/>
                <a:gd name="T58" fmla="*/ 650 w 773"/>
                <a:gd name="T59" fmla="*/ 286 h 642"/>
                <a:gd name="T60" fmla="*/ 624 w 773"/>
                <a:gd name="T61" fmla="*/ 376 h 642"/>
                <a:gd name="T62" fmla="*/ 624 w 773"/>
                <a:gd name="T63" fmla="*/ 286 h 642"/>
                <a:gd name="T64" fmla="*/ 372 w 773"/>
                <a:gd name="T65" fmla="*/ 573 h 642"/>
                <a:gd name="T66" fmla="*/ 257 w 773"/>
                <a:gd name="T67" fmla="*/ 573 h 642"/>
                <a:gd name="T68" fmla="*/ 257 w 773"/>
                <a:gd name="T69" fmla="*/ 470 h 642"/>
                <a:gd name="T70" fmla="*/ 372 w 773"/>
                <a:gd name="T71" fmla="*/ 470 h 642"/>
                <a:gd name="T72" fmla="*/ 372 w 773"/>
                <a:gd name="T73" fmla="*/ 573 h 642"/>
                <a:gd name="T74" fmla="*/ 555 w 773"/>
                <a:gd name="T75" fmla="*/ 573 h 642"/>
                <a:gd name="T76" fmla="*/ 440 w 773"/>
                <a:gd name="T77" fmla="*/ 573 h 642"/>
                <a:gd name="T78" fmla="*/ 440 w 773"/>
                <a:gd name="T79" fmla="*/ 470 h 642"/>
                <a:gd name="T80" fmla="*/ 555 w 773"/>
                <a:gd name="T81" fmla="*/ 470 h 642"/>
                <a:gd name="T82" fmla="*/ 555 w 773"/>
                <a:gd name="T83" fmla="*/ 573 h 642"/>
                <a:gd name="T84" fmla="*/ 555 w 773"/>
                <a:gd name="T85" fmla="*/ 401 h 642"/>
                <a:gd name="T86" fmla="*/ 440 w 773"/>
                <a:gd name="T87" fmla="*/ 401 h 642"/>
                <a:gd name="T88" fmla="*/ 440 w 773"/>
                <a:gd name="T89" fmla="*/ 286 h 642"/>
                <a:gd name="T90" fmla="*/ 555 w 773"/>
                <a:gd name="T91" fmla="*/ 286 h 642"/>
                <a:gd name="T92" fmla="*/ 555 w 773"/>
                <a:gd name="T93" fmla="*/ 401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3" h="642">
                  <a:moveTo>
                    <a:pt x="634" y="579"/>
                  </a:moveTo>
                  <a:cubicBezTo>
                    <a:pt x="773" y="118"/>
                    <a:pt x="773" y="118"/>
                    <a:pt x="773" y="118"/>
                  </a:cubicBezTo>
                  <a:cubicBezTo>
                    <a:pt x="773" y="0"/>
                    <a:pt x="773" y="0"/>
                    <a:pt x="773" y="0"/>
                  </a:cubicBezTo>
                  <a:cubicBezTo>
                    <a:pt x="642" y="0"/>
                    <a:pt x="642" y="0"/>
                    <a:pt x="642" y="0"/>
                  </a:cubicBezTo>
                  <a:cubicBezTo>
                    <a:pt x="550" y="92"/>
                    <a:pt x="550" y="92"/>
                    <a:pt x="550" y="92"/>
                  </a:cubicBezTo>
                  <a:cubicBezTo>
                    <a:pt x="555" y="92"/>
                    <a:pt x="555" y="92"/>
                    <a:pt x="555" y="92"/>
                  </a:cubicBezTo>
                  <a:cubicBezTo>
                    <a:pt x="555" y="218"/>
                    <a:pt x="555" y="218"/>
                    <a:pt x="555" y="218"/>
                  </a:cubicBezTo>
                  <a:cubicBezTo>
                    <a:pt x="440" y="218"/>
                    <a:pt x="440" y="218"/>
                    <a:pt x="440" y="218"/>
                  </a:cubicBezTo>
                  <a:cubicBezTo>
                    <a:pt x="440" y="202"/>
                    <a:pt x="440" y="202"/>
                    <a:pt x="440" y="202"/>
                  </a:cubicBezTo>
                  <a:cubicBezTo>
                    <a:pt x="356" y="286"/>
                    <a:pt x="356" y="286"/>
                    <a:pt x="356" y="286"/>
                  </a:cubicBezTo>
                  <a:cubicBezTo>
                    <a:pt x="372" y="286"/>
                    <a:pt x="372" y="286"/>
                    <a:pt x="372" y="286"/>
                  </a:cubicBezTo>
                  <a:cubicBezTo>
                    <a:pt x="372" y="401"/>
                    <a:pt x="372" y="401"/>
                    <a:pt x="372" y="401"/>
                  </a:cubicBezTo>
                  <a:cubicBezTo>
                    <a:pt x="257" y="401"/>
                    <a:pt x="257" y="401"/>
                    <a:pt x="257" y="401"/>
                  </a:cubicBezTo>
                  <a:cubicBezTo>
                    <a:pt x="257" y="385"/>
                    <a:pt x="257" y="385"/>
                    <a:pt x="257" y="385"/>
                  </a:cubicBezTo>
                  <a:cubicBezTo>
                    <a:pt x="172" y="470"/>
                    <a:pt x="172" y="470"/>
                    <a:pt x="172" y="470"/>
                  </a:cubicBezTo>
                  <a:cubicBezTo>
                    <a:pt x="189" y="470"/>
                    <a:pt x="189" y="470"/>
                    <a:pt x="189" y="470"/>
                  </a:cubicBezTo>
                  <a:cubicBezTo>
                    <a:pt x="189" y="573"/>
                    <a:pt x="189" y="573"/>
                    <a:pt x="189" y="573"/>
                  </a:cubicBezTo>
                  <a:cubicBezTo>
                    <a:pt x="74" y="573"/>
                    <a:pt x="74" y="573"/>
                    <a:pt x="74" y="573"/>
                  </a:cubicBezTo>
                  <a:cubicBezTo>
                    <a:pt x="74" y="568"/>
                    <a:pt x="74" y="568"/>
                    <a:pt x="74" y="568"/>
                  </a:cubicBezTo>
                  <a:cubicBezTo>
                    <a:pt x="0" y="642"/>
                    <a:pt x="0" y="642"/>
                    <a:pt x="0" y="642"/>
                  </a:cubicBezTo>
                  <a:cubicBezTo>
                    <a:pt x="566" y="642"/>
                    <a:pt x="566" y="642"/>
                    <a:pt x="566" y="642"/>
                  </a:cubicBezTo>
                  <a:cubicBezTo>
                    <a:pt x="604" y="642"/>
                    <a:pt x="624" y="612"/>
                    <a:pt x="634" y="579"/>
                  </a:cubicBezTo>
                  <a:close/>
                  <a:moveTo>
                    <a:pt x="624" y="92"/>
                  </a:moveTo>
                  <a:cubicBezTo>
                    <a:pt x="704" y="92"/>
                    <a:pt x="704" y="92"/>
                    <a:pt x="704" y="92"/>
                  </a:cubicBezTo>
                  <a:cubicBezTo>
                    <a:pt x="704" y="108"/>
                    <a:pt x="704" y="108"/>
                    <a:pt x="704" y="108"/>
                  </a:cubicBezTo>
                  <a:cubicBezTo>
                    <a:pt x="671" y="218"/>
                    <a:pt x="671" y="218"/>
                    <a:pt x="671" y="218"/>
                  </a:cubicBezTo>
                  <a:cubicBezTo>
                    <a:pt x="624" y="218"/>
                    <a:pt x="624" y="218"/>
                    <a:pt x="624" y="218"/>
                  </a:cubicBezTo>
                  <a:lnTo>
                    <a:pt x="624" y="92"/>
                  </a:lnTo>
                  <a:close/>
                  <a:moveTo>
                    <a:pt x="624" y="286"/>
                  </a:moveTo>
                  <a:cubicBezTo>
                    <a:pt x="650" y="286"/>
                    <a:pt x="650" y="286"/>
                    <a:pt x="650" y="286"/>
                  </a:cubicBezTo>
                  <a:cubicBezTo>
                    <a:pt x="624" y="376"/>
                    <a:pt x="624" y="376"/>
                    <a:pt x="624" y="376"/>
                  </a:cubicBezTo>
                  <a:lnTo>
                    <a:pt x="624" y="286"/>
                  </a:lnTo>
                  <a:close/>
                  <a:moveTo>
                    <a:pt x="372" y="573"/>
                  </a:moveTo>
                  <a:cubicBezTo>
                    <a:pt x="257" y="573"/>
                    <a:pt x="257" y="573"/>
                    <a:pt x="257" y="573"/>
                  </a:cubicBezTo>
                  <a:cubicBezTo>
                    <a:pt x="257" y="470"/>
                    <a:pt x="257" y="470"/>
                    <a:pt x="257" y="470"/>
                  </a:cubicBezTo>
                  <a:cubicBezTo>
                    <a:pt x="372" y="470"/>
                    <a:pt x="372" y="470"/>
                    <a:pt x="372" y="470"/>
                  </a:cubicBezTo>
                  <a:lnTo>
                    <a:pt x="372" y="573"/>
                  </a:lnTo>
                  <a:close/>
                  <a:moveTo>
                    <a:pt x="555" y="573"/>
                  </a:moveTo>
                  <a:cubicBezTo>
                    <a:pt x="440" y="573"/>
                    <a:pt x="440" y="573"/>
                    <a:pt x="440" y="573"/>
                  </a:cubicBezTo>
                  <a:cubicBezTo>
                    <a:pt x="440" y="470"/>
                    <a:pt x="440" y="470"/>
                    <a:pt x="440" y="470"/>
                  </a:cubicBezTo>
                  <a:cubicBezTo>
                    <a:pt x="555" y="470"/>
                    <a:pt x="555" y="470"/>
                    <a:pt x="555" y="470"/>
                  </a:cubicBezTo>
                  <a:lnTo>
                    <a:pt x="555" y="573"/>
                  </a:lnTo>
                  <a:close/>
                  <a:moveTo>
                    <a:pt x="555" y="401"/>
                  </a:moveTo>
                  <a:cubicBezTo>
                    <a:pt x="440" y="401"/>
                    <a:pt x="440" y="401"/>
                    <a:pt x="440" y="401"/>
                  </a:cubicBezTo>
                  <a:cubicBezTo>
                    <a:pt x="440" y="286"/>
                    <a:pt x="440" y="286"/>
                    <a:pt x="440" y="286"/>
                  </a:cubicBezTo>
                  <a:cubicBezTo>
                    <a:pt x="555" y="286"/>
                    <a:pt x="555" y="286"/>
                    <a:pt x="555" y="286"/>
                  </a:cubicBezTo>
                  <a:lnTo>
                    <a:pt x="555" y="4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19" name="Freeform 29">
              <a:extLst>
                <a:ext uri="{FF2B5EF4-FFF2-40B4-BE49-F238E27FC236}">
                  <a16:creationId xmlns:a16="http://schemas.microsoft.com/office/drawing/2014/main" id="{CB418D7E-DF37-427C-A338-18500DE60D52}"/>
                </a:ext>
              </a:extLst>
            </p:cNvPr>
            <p:cNvSpPr>
              <a:spLocks noEditPoints="1"/>
            </p:cNvSpPr>
            <p:nvPr/>
          </p:nvSpPr>
          <p:spPr bwMode="auto">
            <a:xfrm>
              <a:off x="1447" y="1081"/>
              <a:ext cx="53" cy="44"/>
            </a:xfrm>
            <a:custGeom>
              <a:avLst/>
              <a:gdLst>
                <a:gd name="T0" fmla="*/ 0 w 53"/>
                <a:gd name="T1" fmla="*/ 15 h 44"/>
                <a:gd name="T2" fmla="*/ 8 w 53"/>
                <a:gd name="T3" fmla="*/ 44 h 44"/>
                <a:gd name="T4" fmla="*/ 28 w 53"/>
                <a:gd name="T5" fmla="*/ 24 h 44"/>
                <a:gd name="T6" fmla="*/ 28 w 53"/>
                <a:gd name="T7" fmla="*/ 12 h 44"/>
                <a:gd name="T8" fmla="*/ 41 w 53"/>
                <a:gd name="T9" fmla="*/ 12 h 44"/>
                <a:gd name="T10" fmla="*/ 53 w 53"/>
                <a:gd name="T11" fmla="*/ 0 h 44"/>
                <a:gd name="T12" fmla="*/ 0 w 53"/>
                <a:gd name="T13" fmla="*/ 0 h 44"/>
                <a:gd name="T14" fmla="*/ 0 w 53"/>
                <a:gd name="T15" fmla="*/ 15 h 44"/>
                <a:gd name="T16" fmla="*/ 0 w 53"/>
                <a:gd name="T17" fmla="*/ 15 h 44"/>
                <a:gd name="T18" fmla="*/ 9 w 53"/>
                <a:gd name="T19" fmla="*/ 12 h 44"/>
                <a:gd name="T20" fmla="*/ 9 w 53"/>
                <a:gd name="T21" fmla="*/ 12 h 44"/>
                <a:gd name="T22" fmla="*/ 19 w 53"/>
                <a:gd name="T23" fmla="*/ 12 h 44"/>
                <a:gd name="T24" fmla="*/ 19 w 53"/>
                <a:gd name="T25" fmla="*/ 29 h 44"/>
                <a:gd name="T26" fmla="*/ 13 w 53"/>
                <a:gd name="T27" fmla="*/ 29 h 44"/>
                <a:gd name="T28" fmla="*/ 9 w 53"/>
                <a:gd name="T29" fmla="*/ 14 h 44"/>
                <a:gd name="T30" fmla="*/ 9 w 53"/>
                <a:gd name="T31"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44">
                  <a:moveTo>
                    <a:pt x="0" y="15"/>
                  </a:moveTo>
                  <a:lnTo>
                    <a:pt x="8" y="44"/>
                  </a:lnTo>
                  <a:lnTo>
                    <a:pt x="28" y="24"/>
                  </a:lnTo>
                  <a:lnTo>
                    <a:pt x="28" y="12"/>
                  </a:lnTo>
                  <a:lnTo>
                    <a:pt x="41" y="12"/>
                  </a:lnTo>
                  <a:lnTo>
                    <a:pt x="53" y="0"/>
                  </a:lnTo>
                  <a:lnTo>
                    <a:pt x="0" y="0"/>
                  </a:lnTo>
                  <a:lnTo>
                    <a:pt x="0" y="15"/>
                  </a:lnTo>
                  <a:lnTo>
                    <a:pt x="0" y="15"/>
                  </a:lnTo>
                  <a:close/>
                  <a:moveTo>
                    <a:pt x="9" y="12"/>
                  </a:moveTo>
                  <a:lnTo>
                    <a:pt x="9" y="12"/>
                  </a:lnTo>
                  <a:lnTo>
                    <a:pt x="19" y="12"/>
                  </a:lnTo>
                  <a:lnTo>
                    <a:pt x="19" y="29"/>
                  </a:lnTo>
                  <a:lnTo>
                    <a:pt x="13" y="29"/>
                  </a:lnTo>
                  <a:lnTo>
                    <a:pt x="9" y="14"/>
                  </a:lnTo>
                  <a:lnTo>
                    <a:pt x="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20" name="Freeform 30">
              <a:extLst>
                <a:ext uri="{FF2B5EF4-FFF2-40B4-BE49-F238E27FC236}">
                  <a16:creationId xmlns:a16="http://schemas.microsoft.com/office/drawing/2014/main" id="{E99DFF8F-391E-420C-A6F5-91EEB7FE57AA}"/>
                </a:ext>
              </a:extLst>
            </p:cNvPr>
            <p:cNvSpPr>
              <a:spLocks/>
            </p:cNvSpPr>
            <p:nvPr/>
          </p:nvSpPr>
          <p:spPr bwMode="auto">
            <a:xfrm>
              <a:off x="1538" y="1031"/>
              <a:ext cx="9" cy="9"/>
            </a:xfrm>
            <a:custGeom>
              <a:avLst/>
              <a:gdLst>
                <a:gd name="T0" fmla="*/ 14 w 69"/>
                <a:gd name="T1" fmla="*/ 14 h 69"/>
                <a:gd name="T2" fmla="*/ 14 w 69"/>
                <a:gd name="T3" fmla="*/ 62 h 69"/>
                <a:gd name="T4" fmla="*/ 21 w 69"/>
                <a:gd name="T5" fmla="*/ 69 h 69"/>
                <a:gd name="T6" fmla="*/ 69 w 69"/>
                <a:gd name="T7" fmla="*/ 21 h 69"/>
                <a:gd name="T8" fmla="*/ 62 w 69"/>
                <a:gd name="T9" fmla="*/ 14 h 69"/>
                <a:gd name="T10" fmla="*/ 14 w 69"/>
                <a:gd name="T11" fmla="*/ 14 h 69"/>
              </a:gdLst>
              <a:ahLst/>
              <a:cxnLst>
                <a:cxn ang="0">
                  <a:pos x="T0" y="T1"/>
                </a:cxn>
                <a:cxn ang="0">
                  <a:pos x="T2" y="T3"/>
                </a:cxn>
                <a:cxn ang="0">
                  <a:pos x="T4" y="T5"/>
                </a:cxn>
                <a:cxn ang="0">
                  <a:pos x="T6" y="T7"/>
                </a:cxn>
                <a:cxn ang="0">
                  <a:pos x="T8" y="T9"/>
                </a:cxn>
                <a:cxn ang="0">
                  <a:pos x="T10" y="T11"/>
                </a:cxn>
              </a:cxnLst>
              <a:rect l="0" t="0" r="r" b="b"/>
              <a:pathLst>
                <a:path w="69" h="69">
                  <a:moveTo>
                    <a:pt x="14" y="14"/>
                  </a:moveTo>
                  <a:cubicBezTo>
                    <a:pt x="0" y="27"/>
                    <a:pt x="0" y="49"/>
                    <a:pt x="14" y="62"/>
                  </a:cubicBezTo>
                  <a:cubicBezTo>
                    <a:pt x="21" y="69"/>
                    <a:pt x="21" y="69"/>
                    <a:pt x="21" y="69"/>
                  </a:cubicBezTo>
                  <a:cubicBezTo>
                    <a:pt x="69" y="21"/>
                    <a:pt x="69" y="21"/>
                    <a:pt x="69" y="21"/>
                  </a:cubicBezTo>
                  <a:cubicBezTo>
                    <a:pt x="62" y="14"/>
                    <a:pt x="62" y="14"/>
                    <a:pt x="62" y="14"/>
                  </a:cubicBezTo>
                  <a:cubicBezTo>
                    <a:pt x="49" y="0"/>
                    <a:pt x="27" y="0"/>
                    <a:pt x="1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21" name="Freeform 31">
              <a:extLst>
                <a:ext uri="{FF2B5EF4-FFF2-40B4-BE49-F238E27FC236}">
                  <a16:creationId xmlns:a16="http://schemas.microsoft.com/office/drawing/2014/main" id="{ED9EE604-9426-4BB5-9A31-2518A84A5D99}"/>
                </a:ext>
              </a:extLst>
            </p:cNvPr>
            <p:cNvSpPr>
              <a:spLocks/>
            </p:cNvSpPr>
            <p:nvPr/>
          </p:nvSpPr>
          <p:spPr bwMode="auto">
            <a:xfrm>
              <a:off x="1449" y="1031"/>
              <a:ext cx="51" cy="44"/>
            </a:xfrm>
            <a:custGeom>
              <a:avLst/>
              <a:gdLst>
                <a:gd name="T0" fmla="*/ 371 w 384"/>
                <a:gd name="T1" fmla="*/ 62 h 336"/>
                <a:gd name="T2" fmla="*/ 371 w 384"/>
                <a:gd name="T3" fmla="*/ 14 h 336"/>
                <a:gd name="T4" fmla="*/ 322 w 384"/>
                <a:gd name="T5" fmla="*/ 14 h 336"/>
                <a:gd name="T6" fmla="*/ 0 w 384"/>
                <a:gd name="T7" fmla="*/ 336 h 336"/>
                <a:gd name="T8" fmla="*/ 97 w 384"/>
                <a:gd name="T9" fmla="*/ 336 h 336"/>
                <a:gd name="T10" fmla="*/ 371 w 384"/>
                <a:gd name="T11" fmla="*/ 62 h 336"/>
              </a:gdLst>
              <a:ahLst/>
              <a:cxnLst>
                <a:cxn ang="0">
                  <a:pos x="T0" y="T1"/>
                </a:cxn>
                <a:cxn ang="0">
                  <a:pos x="T2" y="T3"/>
                </a:cxn>
                <a:cxn ang="0">
                  <a:pos x="T4" y="T5"/>
                </a:cxn>
                <a:cxn ang="0">
                  <a:pos x="T6" y="T7"/>
                </a:cxn>
                <a:cxn ang="0">
                  <a:pos x="T8" y="T9"/>
                </a:cxn>
                <a:cxn ang="0">
                  <a:pos x="T10" y="T11"/>
                </a:cxn>
              </a:cxnLst>
              <a:rect l="0" t="0" r="r" b="b"/>
              <a:pathLst>
                <a:path w="384" h="336">
                  <a:moveTo>
                    <a:pt x="371" y="62"/>
                  </a:moveTo>
                  <a:cubicBezTo>
                    <a:pt x="384" y="49"/>
                    <a:pt x="384" y="27"/>
                    <a:pt x="371" y="14"/>
                  </a:cubicBezTo>
                  <a:cubicBezTo>
                    <a:pt x="357" y="0"/>
                    <a:pt x="335" y="0"/>
                    <a:pt x="322" y="14"/>
                  </a:cubicBezTo>
                  <a:cubicBezTo>
                    <a:pt x="0" y="336"/>
                    <a:pt x="0" y="336"/>
                    <a:pt x="0" y="336"/>
                  </a:cubicBezTo>
                  <a:cubicBezTo>
                    <a:pt x="97" y="336"/>
                    <a:pt x="97" y="336"/>
                    <a:pt x="97" y="336"/>
                  </a:cubicBezTo>
                  <a:lnTo>
                    <a:pt x="37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22" name="Freeform 32">
              <a:extLst>
                <a:ext uri="{FF2B5EF4-FFF2-40B4-BE49-F238E27FC236}">
                  <a16:creationId xmlns:a16="http://schemas.microsoft.com/office/drawing/2014/main" id="{A554F084-A26C-4BD9-8F6F-0CE5359525A2}"/>
                </a:ext>
              </a:extLst>
            </p:cNvPr>
            <p:cNvSpPr>
              <a:spLocks/>
            </p:cNvSpPr>
            <p:nvPr/>
          </p:nvSpPr>
          <p:spPr bwMode="auto">
            <a:xfrm>
              <a:off x="1580" y="1071"/>
              <a:ext cx="8" cy="4"/>
            </a:xfrm>
            <a:custGeom>
              <a:avLst/>
              <a:gdLst>
                <a:gd name="T0" fmla="*/ 4 w 8"/>
                <a:gd name="T1" fmla="*/ 0 h 4"/>
                <a:gd name="T2" fmla="*/ 0 w 8"/>
                <a:gd name="T3" fmla="*/ 4 h 4"/>
                <a:gd name="T4" fmla="*/ 8 w 8"/>
                <a:gd name="T5" fmla="*/ 4 h 4"/>
                <a:gd name="T6" fmla="*/ 4 w 8"/>
                <a:gd name="T7" fmla="*/ 0 h 4"/>
              </a:gdLst>
              <a:ahLst/>
              <a:cxnLst>
                <a:cxn ang="0">
                  <a:pos x="T0" y="T1"/>
                </a:cxn>
                <a:cxn ang="0">
                  <a:pos x="T2" y="T3"/>
                </a:cxn>
                <a:cxn ang="0">
                  <a:pos x="T4" y="T5"/>
                </a:cxn>
                <a:cxn ang="0">
                  <a:pos x="T6" y="T7"/>
                </a:cxn>
              </a:cxnLst>
              <a:rect l="0" t="0" r="r" b="b"/>
              <a:pathLst>
                <a:path w="8" h="4">
                  <a:moveTo>
                    <a:pt x="4" y="0"/>
                  </a:moveTo>
                  <a:lnTo>
                    <a:pt x="0" y="4"/>
                  </a:lnTo>
                  <a:lnTo>
                    <a:pt x="8"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sp>
          <p:nvSpPr>
            <p:cNvPr id="23" name="Freeform 33">
              <a:extLst>
                <a:ext uri="{FF2B5EF4-FFF2-40B4-BE49-F238E27FC236}">
                  <a16:creationId xmlns:a16="http://schemas.microsoft.com/office/drawing/2014/main" id="{6EB37604-68CC-4FAE-A9B8-3FADFBF1EC16}"/>
                </a:ext>
              </a:extLst>
            </p:cNvPr>
            <p:cNvSpPr>
              <a:spLocks noEditPoints="1"/>
            </p:cNvSpPr>
            <p:nvPr/>
          </p:nvSpPr>
          <p:spPr bwMode="auto">
            <a:xfrm>
              <a:off x="1383" y="962"/>
              <a:ext cx="273" cy="272"/>
            </a:xfrm>
            <a:custGeom>
              <a:avLst/>
              <a:gdLst>
                <a:gd name="T0" fmla="*/ 1775 w 2080"/>
                <a:gd name="T1" fmla="*/ 305 h 2080"/>
                <a:gd name="T2" fmla="*/ 1040 w 2080"/>
                <a:gd name="T3" fmla="*/ 0 h 2080"/>
                <a:gd name="T4" fmla="*/ 0 w 2080"/>
                <a:gd name="T5" fmla="*/ 1040 h 2080"/>
                <a:gd name="T6" fmla="*/ 304 w 2080"/>
                <a:gd name="T7" fmla="*/ 1775 h 2080"/>
                <a:gd name="T8" fmla="*/ 1040 w 2080"/>
                <a:gd name="T9" fmla="*/ 2080 h 2080"/>
                <a:gd name="T10" fmla="*/ 2080 w 2080"/>
                <a:gd name="T11" fmla="*/ 1040 h 2080"/>
                <a:gd name="T12" fmla="*/ 1775 w 2080"/>
                <a:gd name="T13" fmla="*/ 305 h 2080"/>
                <a:gd name="T14" fmla="*/ 324 w 2080"/>
                <a:gd name="T15" fmla="*/ 983 h 2080"/>
                <a:gd name="T16" fmla="*/ 984 w 2080"/>
                <a:gd name="T17" fmla="*/ 323 h 2080"/>
                <a:gd name="T18" fmla="*/ 1042 w 2080"/>
                <a:gd name="T19" fmla="*/ 320 h 2080"/>
                <a:gd name="T20" fmla="*/ 1425 w 2080"/>
                <a:gd name="T21" fmla="*/ 431 h 2080"/>
                <a:gd name="T22" fmla="*/ 432 w 2080"/>
                <a:gd name="T23" fmla="*/ 1423 h 2080"/>
                <a:gd name="T24" fmla="*/ 324 w 2080"/>
                <a:gd name="T25" fmla="*/ 983 h 2080"/>
                <a:gd name="T26" fmla="*/ 1760 w 2080"/>
                <a:gd name="T27" fmla="*/ 1098 h 2080"/>
                <a:gd name="T28" fmla="*/ 1099 w 2080"/>
                <a:gd name="T29" fmla="*/ 1758 h 2080"/>
                <a:gd name="T30" fmla="*/ 1041 w 2080"/>
                <a:gd name="T31" fmla="*/ 1760 h 2080"/>
                <a:gd name="T32" fmla="*/ 658 w 2080"/>
                <a:gd name="T33" fmla="*/ 1650 h 2080"/>
                <a:gd name="T34" fmla="*/ 1652 w 2080"/>
                <a:gd name="T35" fmla="*/ 657 h 2080"/>
                <a:gd name="T36" fmla="*/ 1760 w 2080"/>
                <a:gd name="T37" fmla="*/ 1098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0" h="2080">
                  <a:moveTo>
                    <a:pt x="1775" y="305"/>
                  </a:moveTo>
                  <a:cubicBezTo>
                    <a:pt x="1587" y="117"/>
                    <a:pt x="1327" y="0"/>
                    <a:pt x="1040" y="0"/>
                  </a:cubicBezTo>
                  <a:cubicBezTo>
                    <a:pt x="465" y="0"/>
                    <a:pt x="0" y="466"/>
                    <a:pt x="0" y="1040"/>
                  </a:cubicBezTo>
                  <a:cubicBezTo>
                    <a:pt x="0" y="1327"/>
                    <a:pt x="116" y="1587"/>
                    <a:pt x="304" y="1775"/>
                  </a:cubicBezTo>
                  <a:cubicBezTo>
                    <a:pt x="492" y="1964"/>
                    <a:pt x="752" y="2080"/>
                    <a:pt x="1040" y="2080"/>
                  </a:cubicBezTo>
                  <a:cubicBezTo>
                    <a:pt x="1614" y="2080"/>
                    <a:pt x="2080" y="1615"/>
                    <a:pt x="2080" y="1040"/>
                  </a:cubicBezTo>
                  <a:cubicBezTo>
                    <a:pt x="2080" y="753"/>
                    <a:pt x="1963" y="493"/>
                    <a:pt x="1775" y="305"/>
                  </a:cubicBezTo>
                  <a:close/>
                  <a:moveTo>
                    <a:pt x="324" y="983"/>
                  </a:moveTo>
                  <a:cubicBezTo>
                    <a:pt x="352" y="631"/>
                    <a:pt x="632" y="351"/>
                    <a:pt x="984" y="323"/>
                  </a:cubicBezTo>
                  <a:cubicBezTo>
                    <a:pt x="1004" y="321"/>
                    <a:pt x="1023" y="320"/>
                    <a:pt x="1042" y="320"/>
                  </a:cubicBezTo>
                  <a:cubicBezTo>
                    <a:pt x="1176" y="320"/>
                    <a:pt x="1309" y="357"/>
                    <a:pt x="1425" y="431"/>
                  </a:cubicBezTo>
                  <a:cubicBezTo>
                    <a:pt x="432" y="1423"/>
                    <a:pt x="432" y="1423"/>
                    <a:pt x="432" y="1423"/>
                  </a:cubicBezTo>
                  <a:cubicBezTo>
                    <a:pt x="348" y="1290"/>
                    <a:pt x="312" y="1135"/>
                    <a:pt x="324" y="983"/>
                  </a:cubicBezTo>
                  <a:close/>
                  <a:moveTo>
                    <a:pt x="1760" y="1098"/>
                  </a:moveTo>
                  <a:cubicBezTo>
                    <a:pt x="1732" y="1450"/>
                    <a:pt x="1452" y="1730"/>
                    <a:pt x="1099" y="1758"/>
                  </a:cubicBezTo>
                  <a:cubicBezTo>
                    <a:pt x="1080" y="1759"/>
                    <a:pt x="1060" y="1760"/>
                    <a:pt x="1041" y="1760"/>
                  </a:cubicBezTo>
                  <a:cubicBezTo>
                    <a:pt x="908" y="1760"/>
                    <a:pt x="775" y="1723"/>
                    <a:pt x="658" y="1650"/>
                  </a:cubicBezTo>
                  <a:cubicBezTo>
                    <a:pt x="1652" y="657"/>
                    <a:pt x="1652" y="657"/>
                    <a:pt x="1652" y="657"/>
                  </a:cubicBezTo>
                  <a:cubicBezTo>
                    <a:pt x="1736" y="790"/>
                    <a:pt x="1772" y="945"/>
                    <a:pt x="1760" y="10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de-DE" sz="2400"/>
            </a:p>
          </p:txBody>
        </p:sp>
      </p:grpSp>
    </p:spTree>
    <p:extLst>
      <p:ext uri="{BB962C8B-B14F-4D97-AF65-F5344CB8AC3E}">
        <p14:creationId xmlns:p14="http://schemas.microsoft.com/office/powerpoint/2010/main" val="31927898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56</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a:xfrm>
            <a:off x="1075061" y="288922"/>
            <a:ext cx="6925940" cy="648000"/>
          </a:xfrm>
        </p:spPr>
        <p:txBody>
          <a:bodyPr/>
          <a:lstStyle/>
          <a:p>
            <a:r>
              <a:rPr lang="cs-CZ" dirty="0"/>
              <a:t>Ochota doporučit poskytovatele</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NPS1. </a:t>
            </a:r>
            <a:r>
              <a:rPr lang="cs-CZ" dirty="0"/>
              <a:t>Na základě svých dosavadních zkušeností se svým stávajícím poskytovatelem služeb placené TV, značkou &lt;ZNAČKA&gt;, doporučil/a byste ho svým přátelům a/nebo známým? </a:t>
            </a:r>
          </a:p>
          <a:p>
            <a:r>
              <a:rPr lang="cs-CZ" b="1" dirty="0"/>
              <a:t>V % | Báze: </a:t>
            </a:r>
            <a:r>
              <a:rPr lang="cs-CZ" dirty="0"/>
              <a:t>zákazníci daného poskytovatele; </a:t>
            </a:r>
            <a:r>
              <a:rPr lang="cs-CZ" b="1" dirty="0"/>
              <a:t>n=variabilní </a:t>
            </a:r>
            <a:r>
              <a:rPr lang="cs-CZ" dirty="0"/>
              <a:t>| </a:t>
            </a:r>
            <a:r>
              <a:rPr lang="cs-CZ" b="1" dirty="0"/>
              <a:t>Řazeno dle</a:t>
            </a:r>
            <a:r>
              <a:rPr lang="cs-CZ" dirty="0"/>
              <a:t>: báze</a:t>
            </a:r>
            <a:r>
              <a:rPr lang="cs-CZ" b="1" dirty="0"/>
              <a:t> </a:t>
            </a:r>
            <a:r>
              <a:rPr lang="cs-CZ" dirty="0"/>
              <a:t>| * POZOR, nízká báze. </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741680"/>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U významných dodavatelů placené televize se NPS skór pohybuje okolo NPS=10, tedy mírně příznivého postoje k ochotě doporučit. Značka T-Mobile TV v porovnání s rokem 2017 ztratila svůj vynikající skór a srovnala se s ostatními značkami. Výborně si PODA. Značka DIGI také dosáhla dobrého skóru NPS=+40, nicméně velmi nízká báze neumožňuje zjištění v případě DIGI, PODA ani T-Mobile kvantifikovat.</a:t>
            </a:r>
          </a:p>
        </p:txBody>
      </p:sp>
      <p:graphicFrame>
        <p:nvGraphicFramePr>
          <p:cNvPr id="11" name="Content Placeholder 11">
            <a:extLst>
              <a:ext uri="{FF2B5EF4-FFF2-40B4-BE49-F238E27FC236}">
                <a16:creationId xmlns:a16="http://schemas.microsoft.com/office/drawing/2014/main" id="{56C37D69-91CD-495E-BC9D-5239B4FED5A0}"/>
              </a:ext>
            </a:extLst>
          </p:cNvPr>
          <p:cNvGraphicFramePr>
            <a:graphicFrameLocks noGrp="1"/>
          </p:cNvGraphicFramePr>
          <p:nvPr>
            <p:ph idx="1"/>
            <p:extLst>
              <p:ext uri="{D42A27DB-BD31-4B8C-83A1-F6EECF244321}">
                <p14:modId xmlns:p14="http://schemas.microsoft.com/office/powerpoint/2010/main" val="2488100638"/>
              </p:ext>
            </p:extLst>
          </p:nvPr>
        </p:nvGraphicFramePr>
        <p:xfrm>
          <a:off x="953600" y="1921210"/>
          <a:ext cx="10233070" cy="29214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48A099D2-980D-418F-A1D1-4CD4ECE1A2B3}"/>
              </a:ext>
            </a:extLst>
          </p:cNvPr>
          <p:cNvGraphicFramePr>
            <a:graphicFrameLocks noGrp="1"/>
          </p:cNvGraphicFramePr>
          <p:nvPr>
            <p:extLst>
              <p:ext uri="{D42A27DB-BD31-4B8C-83A1-F6EECF244321}">
                <p14:modId xmlns:p14="http://schemas.microsoft.com/office/powerpoint/2010/main" val="768431347"/>
              </p:ext>
            </p:extLst>
          </p:nvPr>
        </p:nvGraphicFramePr>
        <p:xfrm>
          <a:off x="436228" y="4715421"/>
          <a:ext cx="10681035" cy="741680"/>
        </p:xfrm>
        <a:graphic>
          <a:graphicData uri="http://schemas.openxmlformats.org/drawingml/2006/table">
            <a:tbl>
              <a:tblPr firstRow="1" bandRow="1">
                <a:tableStyleId>{C115FB49-3FBE-41CF-8DFC-A938FE5134F0}</a:tableStyleId>
              </a:tblPr>
              <a:tblGrid>
                <a:gridCol w="656286">
                  <a:extLst>
                    <a:ext uri="{9D8B030D-6E8A-4147-A177-3AD203B41FA5}">
                      <a16:colId xmlns:a16="http://schemas.microsoft.com/office/drawing/2014/main" val="2126740740"/>
                    </a:ext>
                  </a:extLst>
                </a:gridCol>
                <a:gridCol w="1432107">
                  <a:extLst>
                    <a:ext uri="{9D8B030D-6E8A-4147-A177-3AD203B41FA5}">
                      <a16:colId xmlns:a16="http://schemas.microsoft.com/office/drawing/2014/main" val="2603859266"/>
                    </a:ext>
                  </a:extLst>
                </a:gridCol>
                <a:gridCol w="1432107">
                  <a:extLst>
                    <a:ext uri="{9D8B030D-6E8A-4147-A177-3AD203B41FA5}">
                      <a16:colId xmlns:a16="http://schemas.microsoft.com/office/drawing/2014/main" val="3805506846"/>
                    </a:ext>
                  </a:extLst>
                </a:gridCol>
                <a:gridCol w="1432107">
                  <a:extLst>
                    <a:ext uri="{9D8B030D-6E8A-4147-A177-3AD203B41FA5}">
                      <a16:colId xmlns:a16="http://schemas.microsoft.com/office/drawing/2014/main" val="1869449813"/>
                    </a:ext>
                  </a:extLst>
                </a:gridCol>
                <a:gridCol w="1432107">
                  <a:extLst>
                    <a:ext uri="{9D8B030D-6E8A-4147-A177-3AD203B41FA5}">
                      <a16:colId xmlns:a16="http://schemas.microsoft.com/office/drawing/2014/main" val="2642997754"/>
                    </a:ext>
                  </a:extLst>
                </a:gridCol>
                <a:gridCol w="1432107">
                  <a:extLst>
                    <a:ext uri="{9D8B030D-6E8A-4147-A177-3AD203B41FA5}">
                      <a16:colId xmlns:a16="http://schemas.microsoft.com/office/drawing/2014/main" val="2795545534"/>
                    </a:ext>
                  </a:extLst>
                </a:gridCol>
                <a:gridCol w="1432107">
                  <a:extLst>
                    <a:ext uri="{9D8B030D-6E8A-4147-A177-3AD203B41FA5}">
                      <a16:colId xmlns:a16="http://schemas.microsoft.com/office/drawing/2014/main" val="2206580883"/>
                    </a:ext>
                  </a:extLst>
                </a:gridCol>
                <a:gridCol w="1432107">
                  <a:extLst>
                    <a:ext uri="{9D8B030D-6E8A-4147-A177-3AD203B41FA5}">
                      <a16:colId xmlns:a16="http://schemas.microsoft.com/office/drawing/2014/main" val="1193457851"/>
                    </a:ext>
                  </a:extLst>
                </a:gridCol>
              </a:tblGrid>
              <a:tr h="370840">
                <a:tc>
                  <a:txBody>
                    <a:bodyPr/>
                    <a:lstStyle/>
                    <a:p>
                      <a:pPr algn="r"/>
                      <a:r>
                        <a:rPr lang="cs-CZ" sz="1000" dirty="0">
                          <a:solidFill>
                            <a:srgbClr val="414549"/>
                          </a:solidFill>
                        </a:rPr>
                        <a:t>n</a:t>
                      </a:r>
                      <a:r>
                        <a:rPr lang="cs-CZ" sz="1000" baseline="-25000" dirty="0">
                          <a:solidFill>
                            <a:srgbClr val="414549"/>
                          </a:solidFill>
                        </a:rPr>
                        <a:t>2019</a:t>
                      </a:r>
                      <a:r>
                        <a:rPr lang="cs-CZ" sz="1000" dirty="0">
                          <a:solidFill>
                            <a:srgbClr val="414549"/>
                          </a:solidFill>
                        </a:rPr>
                        <a:t>=</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cs-CZ" sz="1000" kern="1200" dirty="0">
                          <a:solidFill>
                            <a:srgbClr val="414549"/>
                          </a:solidFill>
                          <a:latin typeface="+mn-lt"/>
                          <a:ea typeface="+mn-ea"/>
                          <a:cs typeface="+mn-cs"/>
                        </a:rPr>
                        <a:t>196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cs-CZ" sz="1000" kern="1200">
                          <a:solidFill>
                            <a:srgbClr val="414549"/>
                          </a:solidFill>
                          <a:latin typeface="+mn-lt"/>
                          <a:ea typeface="+mn-ea"/>
                          <a:cs typeface="+mn-cs"/>
                        </a:rPr>
                        <a:t>141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cs-CZ" sz="1000" kern="1200">
                          <a:solidFill>
                            <a:srgbClr val="414549"/>
                          </a:solidFill>
                          <a:latin typeface="+mn-lt"/>
                          <a:ea typeface="+mn-ea"/>
                          <a:cs typeface="+mn-cs"/>
                        </a:rPr>
                        <a:t>125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cs-CZ" sz="1000" kern="1200">
                          <a:solidFill>
                            <a:srgbClr val="414549"/>
                          </a:solidFill>
                          <a:latin typeface="+mn-lt"/>
                          <a:ea typeface="+mn-ea"/>
                          <a:cs typeface="+mn-cs"/>
                        </a:rPr>
                        <a:t>47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cs-CZ" sz="1000" kern="1200" dirty="0">
                          <a:solidFill>
                            <a:srgbClr val="414549"/>
                          </a:solidFill>
                          <a:latin typeface="+mn-lt"/>
                          <a:ea typeface="+mn-ea"/>
                          <a:cs typeface="+mn-cs"/>
                        </a:rPr>
                        <a:t>36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cs-CZ" sz="1000" kern="1200" dirty="0">
                          <a:solidFill>
                            <a:srgbClr val="414549"/>
                          </a:solidFill>
                          <a:latin typeface="+mn-lt"/>
                          <a:ea typeface="+mn-ea"/>
                          <a:cs typeface="+mn-cs"/>
                        </a:rPr>
                        <a:t>33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cs-CZ" sz="1000" kern="1200" dirty="0">
                          <a:solidFill>
                            <a:srgbClr val="414549"/>
                          </a:solidFill>
                          <a:latin typeface="+mn-lt"/>
                          <a:ea typeface="+mn-ea"/>
                          <a:cs typeface="+mn-cs"/>
                        </a:rPr>
                        <a:t>32 *</a:t>
                      </a:r>
                    </a:p>
                  </a:txBody>
                  <a:tcPr marL="6350" marR="6350" marT="635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9497760"/>
                  </a:ext>
                </a:extLst>
              </a:tr>
              <a:tr h="3708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cs-CZ" sz="1000" dirty="0">
                          <a:solidFill>
                            <a:srgbClr val="414549"/>
                          </a:solidFill>
                        </a:rPr>
                        <a:t>n</a:t>
                      </a:r>
                      <a:r>
                        <a:rPr lang="cs-CZ" sz="1000" baseline="-25000" dirty="0">
                          <a:solidFill>
                            <a:srgbClr val="414549"/>
                          </a:solidFill>
                        </a:rPr>
                        <a:t>2017</a:t>
                      </a:r>
                      <a:r>
                        <a:rPr lang="cs-CZ" sz="1000" dirty="0">
                          <a:solidFill>
                            <a:srgbClr val="414549"/>
                          </a:solidFill>
                        </a:rPr>
                        <a:t>=</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914400" rtl="0" eaLnBrk="1" fontAlgn="b" latinLnBrk="0" hangingPunct="1"/>
                      <a:r>
                        <a:rPr lang="cs-CZ" sz="1000" kern="1200">
                          <a:solidFill>
                            <a:srgbClr val="414549"/>
                          </a:solidFill>
                          <a:latin typeface="+mn-lt"/>
                          <a:ea typeface="+mn-ea"/>
                          <a:cs typeface="+mn-cs"/>
                        </a:rPr>
                        <a:t>213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914400" rtl="0" eaLnBrk="1" fontAlgn="b" latinLnBrk="0" hangingPunct="1"/>
                      <a:r>
                        <a:rPr lang="cs-CZ" sz="1000" kern="1200" dirty="0">
                          <a:solidFill>
                            <a:srgbClr val="414549"/>
                          </a:solidFill>
                          <a:latin typeface="+mn-lt"/>
                          <a:ea typeface="+mn-ea"/>
                          <a:cs typeface="+mn-cs"/>
                        </a:rPr>
                        <a:t>159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914400" rtl="0" eaLnBrk="1" fontAlgn="b" latinLnBrk="0" hangingPunct="1"/>
                      <a:r>
                        <a:rPr lang="cs-CZ" sz="1000" kern="1200" dirty="0">
                          <a:solidFill>
                            <a:srgbClr val="414549"/>
                          </a:solidFill>
                          <a:latin typeface="+mn-lt"/>
                          <a:ea typeface="+mn-ea"/>
                          <a:cs typeface="+mn-cs"/>
                        </a:rPr>
                        <a:t>132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914400" rtl="0" eaLnBrk="1" fontAlgn="b" latinLnBrk="0" hangingPunct="1"/>
                      <a:r>
                        <a:rPr lang="cs-CZ" sz="1000" kern="1200" dirty="0">
                          <a:solidFill>
                            <a:srgbClr val="414549"/>
                          </a:solidFill>
                          <a:latin typeface="+mn-lt"/>
                          <a:ea typeface="+mn-ea"/>
                          <a:cs typeface="+mn-cs"/>
                        </a:rPr>
                        <a:t>27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914400" rtl="0" eaLnBrk="1" fontAlgn="b" latinLnBrk="0" hangingPunct="1"/>
                      <a:r>
                        <a:rPr lang="cs-CZ" sz="1000" kern="1200" dirty="0">
                          <a:solidFill>
                            <a:srgbClr val="414549"/>
                          </a:solidFill>
                          <a:latin typeface="+mn-lt"/>
                          <a:ea typeface="+mn-ea"/>
                          <a:cs typeface="+mn-cs"/>
                        </a:rPr>
                        <a:t>61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914400" rtl="0" eaLnBrk="1" fontAlgn="b" latinLnBrk="0" hangingPunct="1"/>
                      <a:r>
                        <a:rPr lang="cs-CZ" sz="1000" kern="1200" dirty="0">
                          <a:solidFill>
                            <a:srgbClr val="414549"/>
                          </a:solidFill>
                          <a:latin typeface="+mn-lt"/>
                          <a:ea typeface="+mn-ea"/>
                          <a:cs typeface="+mn-cs"/>
                        </a:rPr>
                        <a:t>27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914400" rtl="0" eaLnBrk="1" fontAlgn="b" latinLnBrk="0" hangingPunct="1"/>
                      <a:r>
                        <a:rPr lang="cs-CZ" sz="1000" kern="1200" dirty="0">
                          <a:solidFill>
                            <a:srgbClr val="414549"/>
                          </a:solidFill>
                          <a:latin typeface="+mn-lt"/>
                          <a:ea typeface="+mn-ea"/>
                          <a:cs typeface="+mn-cs"/>
                        </a:rPr>
                        <a:t>29 *</a:t>
                      </a:r>
                    </a:p>
                  </a:txBody>
                  <a:tcPr marL="6350" marR="6350" marT="635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24049297"/>
                  </a:ext>
                </a:extLst>
              </a:tr>
            </a:tbl>
          </a:graphicData>
        </a:graphic>
      </p:graphicFrame>
      <p:pic>
        <p:nvPicPr>
          <p:cNvPr id="13" name="Picture 5">
            <a:extLst>
              <a:ext uri="{FF2B5EF4-FFF2-40B4-BE49-F238E27FC236}">
                <a16:creationId xmlns:a16="http://schemas.microsoft.com/office/drawing/2014/main" id="{47F25E27-B055-4AA2-A8B9-2EE72B324F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8582" y="5532040"/>
            <a:ext cx="464340" cy="456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9">
            <a:extLst>
              <a:ext uri="{FF2B5EF4-FFF2-40B4-BE49-F238E27FC236}">
                <a16:creationId xmlns:a16="http://schemas.microsoft.com/office/drawing/2014/main" id="{A9049BF7-B62C-4378-8C6E-8238B2DF0C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5579" y="5524713"/>
            <a:ext cx="570622" cy="503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7">
            <a:extLst>
              <a:ext uri="{FF2B5EF4-FFF2-40B4-BE49-F238E27FC236}">
                <a16:creationId xmlns:a16="http://schemas.microsoft.com/office/drawing/2014/main" id="{9A6968BD-6C8E-40C3-BE24-130D3057EB1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90042" y="5585492"/>
            <a:ext cx="904814" cy="278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Obrázek 7">
            <a:extLst>
              <a:ext uri="{FF2B5EF4-FFF2-40B4-BE49-F238E27FC236}">
                <a16:creationId xmlns:a16="http://schemas.microsoft.com/office/drawing/2014/main" id="{B9597F4A-0EBF-4DD8-9E51-D854F2DE50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92629" y="5653972"/>
            <a:ext cx="960334" cy="234081"/>
          </a:xfrm>
          <a:prstGeom prst="rect">
            <a:avLst/>
          </a:prstGeom>
        </p:spPr>
      </p:pic>
      <p:pic>
        <p:nvPicPr>
          <p:cNvPr id="20" name="Picture 1">
            <a:extLst>
              <a:ext uri="{FF2B5EF4-FFF2-40B4-BE49-F238E27FC236}">
                <a16:creationId xmlns:a16="http://schemas.microsoft.com/office/drawing/2014/main" id="{63A82F9F-E3AA-45A9-8737-2F2F1EDF3E6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00490" y="5491638"/>
            <a:ext cx="665193" cy="456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11">
            <a:extLst>
              <a:ext uri="{FF2B5EF4-FFF2-40B4-BE49-F238E27FC236}">
                <a16:creationId xmlns:a16="http://schemas.microsoft.com/office/drawing/2014/main" id="{468F1FBA-9587-4617-9462-0413656DDAE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69894" y="5685283"/>
            <a:ext cx="960334" cy="24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9">
            <a:extLst>
              <a:ext uri="{FF2B5EF4-FFF2-40B4-BE49-F238E27FC236}">
                <a16:creationId xmlns:a16="http://schemas.microsoft.com/office/drawing/2014/main" id="{4670F979-1E96-4F6E-B8EF-822345D97DE1}"/>
              </a:ext>
            </a:extLst>
          </p:cNvPr>
          <p:cNvSpPr>
            <a:spLocks noGrp="1"/>
          </p:cNvSpPr>
          <p:nvPr>
            <p:ph type="subTitle" idx="13"/>
          </p:nvPr>
        </p:nvSpPr>
        <p:spPr/>
        <p:txBody>
          <a:bodyPr/>
          <a:lstStyle/>
          <a:p>
            <a:r>
              <a:rPr lang="cs-CZ" dirty="0"/>
              <a:t>Net </a:t>
            </a:r>
            <a:r>
              <a:rPr lang="cs-CZ" dirty="0" err="1"/>
              <a:t>Promoter</a:t>
            </a:r>
            <a:r>
              <a:rPr lang="cs-CZ" dirty="0"/>
              <a:t> </a:t>
            </a:r>
            <a:r>
              <a:rPr lang="cs-CZ" dirty="0" err="1"/>
              <a:t>Score</a:t>
            </a:r>
            <a:r>
              <a:rPr lang="cs-CZ" dirty="0"/>
              <a:t> (NPS) dle poskytovatelů placené TV – vývoj</a:t>
            </a:r>
          </a:p>
        </p:txBody>
      </p:sp>
      <p:pic>
        <p:nvPicPr>
          <p:cNvPr id="18" name="Picture 8">
            <a:extLst>
              <a:ext uri="{FF2B5EF4-FFF2-40B4-BE49-F238E27FC236}">
                <a16:creationId xmlns:a16="http://schemas.microsoft.com/office/drawing/2014/main" id="{18816E3E-E7AF-4C53-8C29-A90A147A543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19140" y="5577265"/>
            <a:ext cx="800100"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31508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FEBB405-F079-4622-B051-B29E27ADB486}"/>
              </a:ext>
            </a:extLst>
          </p:cNvPr>
          <p:cNvSpPr>
            <a:spLocks noGrp="1"/>
          </p:cNvSpPr>
          <p:nvPr>
            <p:ph type="dt" sz="half" idx="14"/>
          </p:nvPr>
        </p:nvSpPr>
        <p:spPr/>
        <p:txBody>
          <a:bodyPr/>
          <a:lstStyle/>
          <a:p>
            <a:r>
              <a:rPr lang="cs-CZ"/>
              <a:t>18. 11. 2019</a:t>
            </a:r>
            <a:endParaRPr lang="en-US" dirty="0"/>
          </a:p>
        </p:txBody>
      </p:sp>
      <p:sp>
        <p:nvSpPr>
          <p:cNvPr id="3" name="Zástupný symbol pro zápatí 2">
            <a:extLst>
              <a:ext uri="{FF2B5EF4-FFF2-40B4-BE49-F238E27FC236}">
                <a16:creationId xmlns:a16="http://schemas.microsoft.com/office/drawing/2014/main" id="{C1C165B7-9E18-4983-B63D-5449C8E1D77A}"/>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057E783B-784B-4F69-977E-001A13E1D908}"/>
              </a:ext>
            </a:extLst>
          </p:cNvPr>
          <p:cNvSpPr>
            <a:spLocks noGrp="1"/>
          </p:cNvSpPr>
          <p:nvPr>
            <p:ph type="sldNum" sz="quarter" idx="16"/>
          </p:nvPr>
        </p:nvSpPr>
        <p:spPr/>
        <p:txBody>
          <a:bodyPr/>
          <a:lstStyle/>
          <a:p>
            <a:fld id="{5F3E29E4-0979-4FCA-B4C5-5FC6044C982A}" type="slidenum">
              <a:rPr lang="en-US" smtClean="0"/>
              <a:t>57</a:t>
            </a:fld>
            <a:endParaRPr lang="en-US"/>
          </a:p>
        </p:txBody>
      </p:sp>
      <p:sp>
        <p:nvSpPr>
          <p:cNvPr id="9" name="Nadpis 8">
            <a:extLst>
              <a:ext uri="{FF2B5EF4-FFF2-40B4-BE49-F238E27FC236}">
                <a16:creationId xmlns:a16="http://schemas.microsoft.com/office/drawing/2014/main" id="{56E069DC-A73B-4CC7-9DF7-C29EE1C2ED76}"/>
              </a:ext>
            </a:extLst>
          </p:cNvPr>
          <p:cNvSpPr>
            <a:spLocks noGrp="1"/>
          </p:cNvSpPr>
          <p:nvPr>
            <p:ph type="title"/>
          </p:nvPr>
        </p:nvSpPr>
        <p:spPr>
          <a:xfrm>
            <a:off x="7737533" y="2908628"/>
            <a:ext cx="3449136" cy="2103640"/>
          </a:xfrm>
        </p:spPr>
        <p:txBody>
          <a:bodyPr/>
          <a:lstStyle/>
          <a:p>
            <a:r>
              <a:rPr lang="cs-CZ" dirty="0"/>
              <a:t>Cenová citlivost vůči produktu placené TV</a:t>
            </a:r>
            <a:endParaRPr lang="en-GB" dirty="0"/>
          </a:p>
        </p:txBody>
      </p:sp>
      <p:pic>
        <p:nvPicPr>
          <p:cNvPr id="22" name="Picture Placeholder 21">
            <a:extLst>
              <a:ext uri="{FF2B5EF4-FFF2-40B4-BE49-F238E27FC236}">
                <a16:creationId xmlns:a16="http://schemas.microsoft.com/office/drawing/2014/main" id="{AF1DDFDC-DDB8-47D6-B3A7-4F7E10D37DD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293" r="7293"/>
          <a:stretch>
            <a:fillRect/>
          </a:stretch>
        </p:blipFill>
        <p:spPr/>
      </p:pic>
    </p:spTree>
    <p:extLst>
      <p:ext uri="{BB962C8B-B14F-4D97-AF65-F5344CB8AC3E}">
        <p14:creationId xmlns:p14="http://schemas.microsoft.com/office/powerpoint/2010/main" val="5620277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58</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a:xfrm>
            <a:off x="1075061" y="288922"/>
            <a:ext cx="6925940" cy="648000"/>
          </a:xfrm>
        </p:spPr>
        <p:txBody>
          <a:bodyPr/>
          <a:lstStyle/>
          <a:p>
            <a:r>
              <a:rPr lang="cs-CZ" dirty="0"/>
              <a:t>Cenová citlivost</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PSM1_DIGI. </a:t>
            </a:r>
            <a:r>
              <a:rPr lang="cs-CZ" dirty="0"/>
              <a:t>Nyní si představte, že byste vybíral/a nového poskytovatele služby placené televize pro svou domácnost. Postupně Vám předložíme čtyři otázky a Vy mi pro každou z nich řekněte, o jaké ceně byste uvažoval/a. Jako modelový příklad prosím uvažujte programový balíček se všemi běžnými TV programy. Balíček obsahuje 70 programů, včetně filmových, sportovních, dokumentárních, dětských, všeobecných, zpravodajských, erotických a hudebních.</a:t>
            </a:r>
          </a:p>
          <a:p>
            <a:r>
              <a:rPr lang="cs-CZ" b="1" dirty="0"/>
              <a:t>V % | Báze: </a:t>
            </a:r>
            <a:r>
              <a:rPr lang="cs-CZ" dirty="0"/>
              <a:t>všichni respondenti; </a:t>
            </a:r>
            <a:r>
              <a:rPr lang="cs-CZ" b="1" dirty="0"/>
              <a:t>n=1000</a:t>
            </a:r>
            <a:r>
              <a:rPr lang="cs-CZ" dirty="0"/>
              <a:t>. </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360000"/>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Jako pro zákazníky přijatelná cena za základní balíček se sedmdesáti programy napříč tematickým spektrem se ukazuje 238 Kč měsíčně.</a:t>
            </a:r>
          </a:p>
        </p:txBody>
      </p:sp>
      <p:sp>
        <p:nvSpPr>
          <p:cNvPr id="10" name="Subtitle 9">
            <a:extLst>
              <a:ext uri="{FF2B5EF4-FFF2-40B4-BE49-F238E27FC236}">
                <a16:creationId xmlns:a16="http://schemas.microsoft.com/office/drawing/2014/main" id="{4670F979-1E96-4F6E-B8EF-822345D97DE1}"/>
              </a:ext>
            </a:extLst>
          </p:cNvPr>
          <p:cNvSpPr>
            <a:spLocks noGrp="1"/>
          </p:cNvSpPr>
          <p:nvPr>
            <p:ph type="subTitle" idx="13"/>
          </p:nvPr>
        </p:nvSpPr>
        <p:spPr/>
        <p:txBody>
          <a:bodyPr/>
          <a:lstStyle/>
          <a:p>
            <a:r>
              <a:rPr lang="cs-CZ" dirty="0" err="1"/>
              <a:t>Price</a:t>
            </a:r>
            <a:r>
              <a:rPr lang="cs-CZ" dirty="0"/>
              <a:t> Sensitivity Meter (PSM)</a:t>
            </a:r>
          </a:p>
        </p:txBody>
      </p:sp>
      <p:graphicFrame>
        <p:nvGraphicFramePr>
          <p:cNvPr id="23" name="Tabulka 5">
            <a:extLst>
              <a:ext uri="{FF2B5EF4-FFF2-40B4-BE49-F238E27FC236}">
                <a16:creationId xmlns:a16="http://schemas.microsoft.com/office/drawing/2014/main" id="{10863CE2-F651-4C57-BDCA-74070065C391}"/>
              </a:ext>
            </a:extLst>
          </p:cNvPr>
          <p:cNvGraphicFramePr>
            <a:graphicFrameLocks noGrp="1"/>
          </p:cNvGraphicFramePr>
          <p:nvPr>
            <p:extLst>
              <p:ext uri="{D42A27DB-BD31-4B8C-83A1-F6EECF244321}">
                <p14:modId xmlns:p14="http://schemas.microsoft.com/office/powerpoint/2010/main" val="2384174694"/>
              </p:ext>
            </p:extLst>
          </p:nvPr>
        </p:nvGraphicFramePr>
        <p:xfrm>
          <a:off x="1074738" y="2173953"/>
          <a:ext cx="5502387" cy="2225040"/>
        </p:xfrm>
        <a:graphic>
          <a:graphicData uri="http://schemas.openxmlformats.org/drawingml/2006/table">
            <a:tbl>
              <a:tblPr firstRow="1" bandRow="1">
                <a:tableStyleId>{C115FB49-3FBE-41CF-8DFC-A938FE5134F0}</a:tableStyleId>
              </a:tblPr>
              <a:tblGrid>
                <a:gridCol w="4539840">
                  <a:extLst>
                    <a:ext uri="{9D8B030D-6E8A-4147-A177-3AD203B41FA5}">
                      <a16:colId xmlns:a16="http://schemas.microsoft.com/office/drawing/2014/main" val="20000"/>
                    </a:ext>
                  </a:extLst>
                </a:gridCol>
                <a:gridCol w="962547">
                  <a:extLst>
                    <a:ext uri="{9D8B030D-6E8A-4147-A177-3AD203B41FA5}">
                      <a16:colId xmlns:a16="http://schemas.microsoft.com/office/drawing/2014/main" val="20001"/>
                    </a:ext>
                  </a:extLst>
                </a:gridCol>
              </a:tblGrid>
              <a:tr h="254228">
                <a:tc gridSpan="2">
                  <a:txBody>
                    <a:bodyPr/>
                    <a:lstStyle/>
                    <a:p>
                      <a:r>
                        <a:rPr lang="cs-CZ" sz="1400" kern="1200" dirty="0">
                          <a:solidFill>
                            <a:schemeClr val="bg1"/>
                          </a:solidFill>
                          <a:latin typeface="+mn-lt"/>
                          <a:ea typeface="+mn-ea"/>
                          <a:cs typeface="Arial" pitchFamily="34" charset="0"/>
                        </a:rPr>
                        <a:t>Zjištěné cenové úrovně </a:t>
                      </a:r>
                    </a:p>
                  </a:txBody>
                  <a:tcPr>
                    <a:solidFill>
                      <a:schemeClr val="tx1"/>
                    </a:solidFill>
                  </a:tcPr>
                </a:tc>
                <a:tc hMerge="1">
                  <a:txBody>
                    <a:bodyPr/>
                    <a:lstStyle/>
                    <a:p>
                      <a:endParaRPr lang="cs-CZ" dirty="0"/>
                    </a:p>
                  </a:txBody>
                  <a:tcPr/>
                </a:tc>
                <a:extLst>
                  <a:ext uri="{0D108BD9-81ED-4DB2-BD59-A6C34878D82A}">
                    <a16:rowId xmlns:a16="http://schemas.microsoft.com/office/drawing/2014/main" val="10000"/>
                  </a:ext>
                </a:extLst>
              </a:tr>
              <a:tr h="529641">
                <a:tc>
                  <a:txBody>
                    <a:bodyPr/>
                    <a:lstStyle/>
                    <a:p>
                      <a:r>
                        <a:rPr lang="cs-CZ" sz="1200" b="1" kern="1200" dirty="0">
                          <a:solidFill>
                            <a:schemeClr val="tx1">
                              <a:lumMod val="75000"/>
                              <a:lumOff val="25000"/>
                            </a:schemeClr>
                          </a:solidFill>
                          <a:latin typeface="+mn-lt"/>
                          <a:ea typeface="+mn-ea"/>
                          <a:cs typeface="Arial" pitchFamily="34" charset="0"/>
                        </a:rPr>
                        <a:t>Optimální cenové rozpětí </a:t>
                      </a:r>
                    </a:p>
                    <a:p>
                      <a:r>
                        <a:rPr lang="cs-CZ" sz="1200" b="0" kern="1200" dirty="0">
                          <a:solidFill>
                            <a:schemeClr val="tx1">
                              <a:lumMod val="75000"/>
                              <a:lumOff val="25000"/>
                            </a:schemeClr>
                          </a:solidFill>
                          <a:latin typeface="+mn-lt"/>
                          <a:ea typeface="+mn-ea"/>
                          <a:cs typeface="Arial" pitchFamily="34" charset="0"/>
                        </a:rPr>
                        <a:t>Rozpětí, ohraničené marginálními body</a:t>
                      </a:r>
                      <a:r>
                        <a:rPr lang="cs-CZ" sz="1200" b="0" kern="1200" baseline="0" dirty="0">
                          <a:solidFill>
                            <a:schemeClr val="tx1">
                              <a:lumMod val="75000"/>
                              <a:lumOff val="25000"/>
                            </a:schemeClr>
                          </a:solidFill>
                          <a:latin typeface="+mn-lt"/>
                          <a:ea typeface="+mn-ea"/>
                          <a:cs typeface="Arial" pitchFamily="34" charset="0"/>
                        </a:rPr>
                        <a:t> </a:t>
                      </a:r>
                      <a:r>
                        <a:rPr lang="cs-CZ" sz="1200" b="0" kern="1200" dirty="0">
                          <a:solidFill>
                            <a:schemeClr val="tx1">
                              <a:lumMod val="75000"/>
                              <a:lumOff val="25000"/>
                            </a:schemeClr>
                          </a:solidFill>
                          <a:latin typeface="+mn-lt"/>
                          <a:ea typeface="+mn-ea"/>
                          <a:cs typeface="Arial" pitchFamily="34" charset="0"/>
                        </a:rPr>
                        <a:t>ve kterém</a:t>
                      </a:r>
                      <a:r>
                        <a:rPr lang="cs-CZ" sz="1200" b="0" kern="1200" baseline="0" dirty="0">
                          <a:solidFill>
                            <a:schemeClr val="tx1">
                              <a:lumMod val="75000"/>
                              <a:lumOff val="25000"/>
                            </a:schemeClr>
                          </a:solidFill>
                          <a:latin typeface="+mn-lt"/>
                          <a:ea typeface="+mn-ea"/>
                          <a:cs typeface="Arial" pitchFamily="34" charset="0"/>
                        </a:rPr>
                        <a:t> by se produkt měl pohybovat, aby byl pro zákazníky přijatelný.</a:t>
                      </a:r>
                      <a:endParaRPr lang="cs-CZ" sz="1200" b="0" kern="1200" dirty="0">
                        <a:solidFill>
                          <a:schemeClr val="tx1">
                            <a:lumMod val="75000"/>
                            <a:lumOff val="25000"/>
                          </a:schemeClr>
                        </a:solidFill>
                        <a:latin typeface="+mn-lt"/>
                        <a:ea typeface="+mn-ea"/>
                        <a:cs typeface="Arial" pitchFamily="34" charset="0"/>
                      </a:endParaRPr>
                    </a:p>
                  </a:txBody>
                  <a:tcPr/>
                </a:tc>
                <a:tc>
                  <a:txBody>
                    <a:bodyPr/>
                    <a:lstStyle/>
                    <a:p>
                      <a:r>
                        <a:rPr lang="cs-CZ" sz="1200" b="1" kern="1200" dirty="0">
                          <a:solidFill>
                            <a:schemeClr val="tx1">
                              <a:lumMod val="75000"/>
                              <a:lumOff val="25000"/>
                            </a:schemeClr>
                          </a:solidFill>
                          <a:latin typeface="+mn-lt"/>
                          <a:ea typeface="+mn-ea"/>
                          <a:cs typeface="Arial" pitchFamily="34" charset="0"/>
                        </a:rPr>
                        <a:t>138 Kč </a:t>
                      </a:r>
                    </a:p>
                    <a:p>
                      <a:r>
                        <a:rPr lang="cs-CZ" sz="1200" b="0" kern="1200" dirty="0">
                          <a:solidFill>
                            <a:schemeClr val="tx1">
                              <a:lumMod val="75000"/>
                              <a:lumOff val="25000"/>
                            </a:schemeClr>
                          </a:solidFill>
                          <a:latin typeface="+mn-lt"/>
                          <a:ea typeface="+mn-ea"/>
                          <a:cs typeface="Arial" pitchFamily="34" charset="0"/>
                        </a:rPr>
                        <a:t>až</a:t>
                      </a:r>
                      <a:endParaRPr lang="cs-CZ" sz="1200" b="1" kern="1200" dirty="0">
                        <a:solidFill>
                          <a:schemeClr val="tx1">
                            <a:lumMod val="75000"/>
                            <a:lumOff val="25000"/>
                          </a:schemeClr>
                        </a:solidFill>
                        <a:latin typeface="+mn-lt"/>
                        <a:ea typeface="+mn-ea"/>
                        <a:cs typeface="Arial" pitchFamily="34" charset="0"/>
                      </a:endParaRPr>
                    </a:p>
                    <a:p>
                      <a:r>
                        <a:rPr lang="cs-CZ" sz="1200" b="1" kern="1200" dirty="0">
                          <a:solidFill>
                            <a:schemeClr val="tx1">
                              <a:lumMod val="75000"/>
                              <a:lumOff val="25000"/>
                            </a:schemeClr>
                          </a:solidFill>
                          <a:latin typeface="+mn-lt"/>
                          <a:ea typeface="+mn-ea"/>
                          <a:cs typeface="Arial" pitchFamily="34" charset="0"/>
                        </a:rPr>
                        <a:t>269 Kč</a:t>
                      </a:r>
                    </a:p>
                  </a:txBody>
                  <a:tcPr/>
                </a:tc>
                <a:extLst>
                  <a:ext uri="{0D108BD9-81ED-4DB2-BD59-A6C34878D82A}">
                    <a16:rowId xmlns:a16="http://schemas.microsoft.com/office/drawing/2014/main" val="10001"/>
                  </a:ext>
                </a:extLst>
              </a:tr>
              <a:tr h="381341">
                <a:tc>
                  <a:txBody>
                    <a:bodyPr/>
                    <a:lstStyle/>
                    <a:p>
                      <a:r>
                        <a:rPr lang="cs-CZ" sz="1200" b="1" kern="1200" dirty="0">
                          <a:solidFill>
                            <a:schemeClr val="tx1">
                              <a:lumMod val="75000"/>
                              <a:lumOff val="25000"/>
                            </a:schemeClr>
                          </a:solidFill>
                          <a:latin typeface="+mn-lt"/>
                          <a:ea typeface="+mn-ea"/>
                          <a:cs typeface="Arial" pitchFamily="34" charset="0"/>
                        </a:rPr>
                        <a:t>Optimální cena</a:t>
                      </a:r>
                    </a:p>
                    <a:p>
                      <a:r>
                        <a:rPr lang="cs-CZ" sz="1200" b="0" kern="1200" dirty="0">
                          <a:solidFill>
                            <a:schemeClr val="tx1">
                              <a:lumMod val="75000"/>
                              <a:lumOff val="25000"/>
                            </a:schemeClr>
                          </a:solidFill>
                          <a:latin typeface="+mn-lt"/>
                          <a:ea typeface="+mn-ea"/>
                          <a:cs typeface="Arial" pitchFamily="34" charset="0"/>
                        </a:rPr>
                        <a:t>cena, kterou by si</a:t>
                      </a:r>
                      <a:r>
                        <a:rPr lang="cs-CZ" sz="1200" b="0" kern="1200" baseline="0" dirty="0">
                          <a:solidFill>
                            <a:schemeClr val="tx1">
                              <a:lumMod val="75000"/>
                              <a:lumOff val="25000"/>
                            </a:schemeClr>
                          </a:solidFill>
                          <a:latin typeface="+mn-lt"/>
                          <a:ea typeface="+mn-ea"/>
                          <a:cs typeface="Arial" pitchFamily="34" charset="0"/>
                        </a:rPr>
                        <a:t> zákazníci „přáli“. Takováto cena by je rozhýbala k přechodu.</a:t>
                      </a:r>
                      <a:endParaRPr lang="cs-CZ" sz="1200" b="0" kern="1200" dirty="0">
                        <a:solidFill>
                          <a:schemeClr val="tx1">
                            <a:lumMod val="75000"/>
                            <a:lumOff val="25000"/>
                          </a:schemeClr>
                        </a:solidFill>
                        <a:latin typeface="+mn-lt"/>
                        <a:ea typeface="+mn-ea"/>
                        <a:cs typeface="Arial" pitchFamily="34" charset="0"/>
                      </a:endParaRPr>
                    </a:p>
                  </a:txBody>
                  <a:tcPr/>
                </a:tc>
                <a:tc>
                  <a:txBody>
                    <a:bodyPr/>
                    <a:lstStyle/>
                    <a:p>
                      <a:r>
                        <a:rPr lang="cs-CZ" sz="1200" b="1" kern="1200" dirty="0">
                          <a:solidFill>
                            <a:schemeClr val="tx1">
                              <a:lumMod val="75000"/>
                              <a:lumOff val="25000"/>
                            </a:schemeClr>
                          </a:solidFill>
                          <a:latin typeface="+mn-lt"/>
                          <a:ea typeface="+mn-ea"/>
                          <a:cs typeface="Arial" pitchFamily="34" charset="0"/>
                        </a:rPr>
                        <a:t>151 Kč</a:t>
                      </a:r>
                    </a:p>
                  </a:txBody>
                  <a:tcPr/>
                </a:tc>
                <a:extLst>
                  <a:ext uri="{0D108BD9-81ED-4DB2-BD59-A6C34878D82A}">
                    <a16:rowId xmlns:a16="http://schemas.microsoft.com/office/drawing/2014/main" val="10002"/>
                  </a:ext>
                </a:extLst>
              </a:tr>
              <a:tr h="529641">
                <a:tc>
                  <a:txBody>
                    <a:bodyPr/>
                    <a:lstStyle/>
                    <a:p>
                      <a:r>
                        <a:rPr lang="cs-CZ" sz="1200" b="1" kern="1200" dirty="0">
                          <a:solidFill>
                            <a:schemeClr val="tx1">
                              <a:lumMod val="75000"/>
                              <a:lumOff val="25000"/>
                            </a:schemeClr>
                          </a:solidFill>
                          <a:latin typeface="+mn-lt"/>
                          <a:ea typeface="+mn-ea"/>
                          <a:cs typeface="Arial" pitchFamily="34" charset="0"/>
                        </a:rPr>
                        <a:t>Indiferentní cena</a:t>
                      </a:r>
                    </a:p>
                    <a:p>
                      <a:r>
                        <a:rPr lang="cs-CZ" sz="1200" b="0" kern="1200" dirty="0">
                          <a:solidFill>
                            <a:schemeClr val="tx1">
                              <a:lumMod val="75000"/>
                              <a:lumOff val="25000"/>
                            </a:schemeClr>
                          </a:solidFill>
                          <a:latin typeface="+mn-lt"/>
                          <a:ea typeface="+mn-ea"/>
                          <a:cs typeface="Arial" pitchFamily="34" charset="0"/>
                        </a:rPr>
                        <a:t>Cena, kterou jsou zákazníci</a:t>
                      </a:r>
                      <a:r>
                        <a:rPr lang="cs-CZ" sz="1200" b="0" kern="1200" baseline="0" dirty="0">
                          <a:solidFill>
                            <a:schemeClr val="tx1">
                              <a:lumMod val="75000"/>
                              <a:lumOff val="25000"/>
                            </a:schemeClr>
                          </a:solidFill>
                          <a:latin typeface="+mn-lt"/>
                          <a:ea typeface="+mn-ea"/>
                          <a:cs typeface="Arial" pitchFamily="34" charset="0"/>
                        </a:rPr>
                        <a:t> ochotni tolerovat a považují ji za adekvátní pro popsanou službu.</a:t>
                      </a:r>
                      <a:endParaRPr lang="cs-CZ" sz="1200" b="0" kern="1200" dirty="0">
                        <a:solidFill>
                          <a:schemeClr val="tx1">
                            <a:lumMod val="75000"/>
                            <a:lumOff val="25000"/>
                          </a:schemeClr>
                        </a:solidFill>
                        <a:latin typeface="+mn-lt"/>
                        <a:ea typeface="+mn-ea"/>
                        <a:cs typeface="Arial" pitchFamily="34" charset="0"/>
                      </a:endParaRPr>
                    </a:p>
                  </a:txBody>
                  <a:tcPr/>
                </a:tc>
                <a:tc>
                  <a:txBody>
                    <a:bodyPr/>
                    <a:lstStyle/>
                    <a:p>
                      <a:r>
                        <a:rPr lang="cs-CZ" sz="1200" b="1" kern="1200" dirty="0">
                          <a:solidFill>
                            <a:schemeClr val="tx1">
                              <a:lumMod val="75000"/>
                              <a:lumOff val="25000"/>
                            </a:schemeClr>
                          </a:solidFill>
                          <a:latin typeface="+mn-lt"/>
                          <a:ea typeface="+mn-ea"/>
                          <a:cs typeface="Arial" pitchFamily="34" charset="0"/>
                        </a:rPr>
                        <a:t>238 Kč</a:t>
                      </a:r>
                    </a:p>
                  </a:txBody>
                  <a:tcPr/>
                </a:tc>
                <a:extLst>
                  <a:ext uri="{0D108BD9-81ED-4DB2-BD59-A6C34878D82A}">
                    <a16:rowId xmlns:a16="http://schemas.microsoft.com/office/drawing/2014/main" val="10003"/>
                  </a:ext>
                </a:extLst>
              </a:tr>
            </a:tbl>
          </a:graphicData>
        </a:graphic>
      </p:graphicFrame>
      <p:sp>
        <p:nvSpPr>
          <p:cNvPr id="25" name="Obdélník 11">
            <a:extLst>
              <a:ext uri="{FF2B5EF4-FFF2-40B4-BE49-F238E27FC236}">
                <a16:creationId xmlns:a16="http://schemas.microsoft.com/office/drawing/2014/main" id="{FD4AA79F-E85A-41D3-BB27-CA25DD31F47D}"/>
              </a:ext>
            </a:extLst>
          </p:cNvPr>
          <p:cNvSpPr/>
          <p:nvPr/>
        </p:nvSpPr>
        <p:spPr bwMode="gray">
          <a:xfrm>
            <a:off x="1074738" y="4801570"/>
            <a:ext cx="1840274" cy="28575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spcBef>
                <a:spcPts val="300"/>
              </a:spcBef>
              <a:buFont typeface="Courier New" pitchFamily="49" charset="0"/>
              <a:buNone/>
            </a:pPr>
            <a:r>
              <a:rPr lang="cs-CZ" sz="1200" b="1" dirty="0">
                <a:solidFill>
                  <a:schemeClr val="tx1">
                    <a:lumMod val="75000"/>
                    <a:lumOff val="25000"/>
                  </a:schemeClr>
                </a:solidFill>
                <a:cs typeface="Arial" pitchFamily="34" charset="0"/>
              </a:rPr>
              <a:t>Bod marginální levnosti</a:t>
            </a:r>
          </a:p>
          <a:p>
            <a:pPr marL="0" indent="0">
              <a:spcBef>
                <a:spcPts val="300"/>
              </a:spcBef>
              <a:buFont typeface="Courier New" pitchFamily="49" charset="0"/>
              <a:buNone/>
            </a:pPr>
            <a:r>
              <a:rPr lang="cs-CZ" sz="1200" dirty="0">
                <a:solidFill>
                  <a:schemeClr val="tx1">
                    <a:lumMod val="75000"/>
                    <a:lumOff val="25000"/>
                  </a:schemeClr>
                </a:solidFill>
                <a:cs typeface="Arial" pitchFamily="34" charset="0"/>
              </a:rPr>
              <a:t>Kde se protínají křivky „drahý“ a „příliš levný“.</a:t>
            </a:r>
          </a:p>
        </p:txBody>
      </p:sp>
      <p:sp>
        <p:nvSpPr>
          <p:cNvPr id="26" name="Obdélník 12">
            <a:extLst>
              <a:ext uri="{FF2B5EF4-FFF2-40B4-BE49-F238E27FC236}">
                <a16:creationId xmlns:a16="http://schemas.microsoft.com/office/drawing/2014/main" id="{BB1C6BDB-2BE8-401A-A4DA-9FFAA23687B9}"/>
              </a:ext>
            </a:extLst>
          </p:cNvPr>
          <p:cNvSpPr/>
          <p:nvPr/>
        </p:nvSpPr>
        <p:spPr bwMode="gray">
          <a:xfrm>
            <a:off x="3324419" y="4801570"/>
            <a:ext cx="2227207" cy="28575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spcBef>
                <a:spcPts val="300"/>
              </a:spcBef>
              <a:buFont typeface="Courier New" pitchFamily="49" charset="0"/>
              <a:buNone/>
            </a:pPr>
            <a:r>
              <a:rPr lang="cs-CZ" sz="1200" b="1" dirty="0">
                <a:solidFill>
                  <a:schemeClr val="tx1">
                    <a:lumMod val="75000"/>
                    <a:lumOff val="25000"/>
                  </a:schemeClr>
                </a:solidFill>
                <a:cs typeface="Arial" pitchFamily="34" charset="0"/>
              </a:rPr>
              <a:t>Bod marginální drahosti</a:t>
            </a:r>
          </a:p>
          <a:p>
            <a:pPr marL="0" indent="0">
              <a:spcBef>
                <a:spcPts val="300"/>
              </a:spcBef>
              <a:buFont typeface="Courier New" pitchFamily="49" charset="0"/>
              <a:buNone/>
            </a:pPr>
            <a:r>
              <a:rPr lang="cs-CZ" sz="1200" dirty="0">
                <a:solidFill>
                  <a:schemeClr val="tx1">
                    <a:lumMod val="75000"/>
                    <a:lumOff val="25000"/>
                  </a:schemeClr>
                </a:solidFill>
                <a:cs typeface="Arial" pitchFamily="34" charset="0"/>
              </a:rPr>
              <a:t>Kde se protínají křivky „příliš drahý“ a „dobrá cena“.</a:t>
            </a:r>
          </a:p>
        </p:txBody>
      </p:sp>
      <p:sp>
        <p:nvSpPr>
          <p:cNvPr id="27" name="Levá jednoduchá závorka 10">
            <a:extLst>
              <a:ext uri="{FF2B5EF4-FFF2-40B4-BE49-F238E27FC236}">
                <a16:creationId xmlns:a16="http://schemas.microsoft.com/office/drawing/2014/main" id="{F19446E1-E09A-453E-B7BB-7E38CF24B7C3}"/>
              </a:ext>
            </a:extLst>
          </p:cNvPr>
          <p:cNvSpPr/>
          <p:nvPr/>
        </p:nvSpPr>
        <p:spPr>
          <a:xfrm rot="16200000">
            <a:off x="4829177" y="2521536"/>
            <a:ext cx="285749" cy="6197597"/>
          </a:xfrm>
          <a:prstGeom prst="leftBracket">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28" name="Levá jednoduchá závorka 14">
            <a:extLst>
              <a:ext uri="{FF2B5EF4-FFF2-40B4-BE49-F238E27FC236}">
                <a16:creationId xmlns:a16="http://schemas.microsoft.com/office/drawing/2014/main" id="{0635EC1F-D1B1-40B1-B9BF-114524D9B449}"/>
              </a:ext>
            </a:extLst>
          </p:cNvPr>
          <p:cNvSpPr/>
          <p:nvPr/>
        </p:nvSpPr>
        <p:spPr>
          <a:xfrm rot="16200000">
            <a:off x="6619879" y="3073941"/>
            <a:ext cx="285748" cy="5257796"/>
          </a:xfrm>
          <a:prstGeom prst="leftBracket">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29" name="Levá jednoduchá závorka 15">
            <a:extLst>
              <a:ext uri="{FF2B5EF4-FFF2-40B4-BE49-F238E27FC236}">
                <a16:creationId xmlns:a16="http://schemas.microsoft.com/office/drawing/2014/main" id="{01F22333-C6C4-48FE-89A7-90BF5B23E736}"/>
              </a:ext>
            </a:extLst>
          </p:cNvPr>
          <p:cNvSpPr/>
          <p:nvPr/>
        </p:nvSpPr>
        <p:spPr>
          <a:xfrm>
            <a:off x="753435" y="2652548"/>
            <a:ext cx="194666" cy="2139011"/>
          </a:xfrm>
          <a:prstGeom prst="leftBracket">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pic>
        <p:nvPicPr>
          <p:cNvPr id="7" name="Picture 6">
            <a:extLst>
              <a:ext uri="{FF2B5EF4-FFF2-40B4-BE49-F238E27FC236}">
                <a16:creationId xmlns:a16="http://schemas.microsoft.com/office/drawing/2014/main" id="{6EF09F63-2BBB-4239-88D6-2869739A24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0377" y="1993110"/>
            <a:ext cx="5194292" cy="3462862"/>
          </a:xfrm>
          <a:prstGeom prst="rect">
            <a:avLst/>
          </a:prstGeom>
        </p:spPr>
      </p:pic>
    </p:spTree>
    <p:extLst>
      <p:ext uri="{BB962C8B-B14F-4D97-AF65-F5344CB8AC3E}">
        <p14:creationId xmlns:p14="http://schemas.microsoft.com/office/powerpoint/2010/main" val="38232655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59</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a:xfrm>
            <a:off x="1075061" y="288922"/>
            <a:ext cx="6925940" cy="648000"/>
          </a:xfrm>
        </p:spPr>
        <p:txBody>
          <a:bodyPr/>
          <a:lstStyle/>
          <a:p>
            <a:r>
              <a:rPr lang="cs-CZ" dirty="0"/>
              <a:t>Cenová citlivost</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PSM1_DIGI. </a:t>
            </a:r>
            <a:r>
              <a:rPr lang="cs-CZ" dirty="0"/>
              <a:t>Nyní si představte, že byste vybíral/a nového poskytovatele služby placené televize pro svou domácnost. Postupně Vám předložíme čtyři otázky a Vy mi pro každou z nich řekněte, o jaké ceně byste uvažoval/a. Jako modelový příklad prosím uvažujte programový balíček se všemi běžnými TV programy. Balíček obsahuje 70 programů, včetně filmových, sportovních, dokumentárních, dětských, všeobecných, zpravodajských, erotických a hudebních.</a:t>
            </a:r>
          </a:p>
          <a:p>
            <a:r>
              <a:rPr lang="cs-CZ" b="1" dirty="0"/>
              <a:t>V % | Báze: </a:t>
            </a:r>
            <a:r>
              <a:rPr lang="cs-CZ" dirty="0"/>
              <a:t>všichni respondenti; </a:t>
            </a:r>
            <a:r>
              <a:rPr lang="cs-CZ" b="1" dirty="0"/>
              <a:t>n=1000</a:t>
            </a:r>
            <a:r>
              <a:rPr lang="cs-CZ" dirty="0"/>
              <a:t>. </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360000"/>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Optimální cenové rozpětí pro základní balíček se sedmdesáti programy napříč tematickým spektrem se v roce 2019 mírně rozšířilo, lze ho nicméně považovat v rámci statistické chyby za totožné. To samé lze říct o optimální a indiferentní ceně za produkt.</a:t>
            </a:r>
          </a:p>
        </p:txBody>
      </p:sp>
      <p:sp>
        <p:nvSpPr>
          <p:cNvPr id="10" name="Subtitle 9">
            <a:extLst>
              <a:ext uri="{FF2B5EF4-FFF2-40B4-BE49-F238E27FC236}">
                <a16:creationId xmlns:a16="http://schemas.microsoft.com/office/drawing/2014/main" id="{4670F979-1E96-4F6E-B8EF-822345D97DE1}"/>
              </a:ext>
            </a:extLst>
          </p:cNvPr>
          <p:cNvSpPr>
            <a:spLocks noGrp="1"/>
          </p:cNvSpPr>
          <p:nvPr>
            <p:ph type="subTitle" idx="13"/>
          </p:nvPr>
        </p:nvSpPr>
        <p:spPr/>
        <p:txBody>
          <a:bodyPr/>
          <a:lstStyle/>
          <a:p>
            <a:r>
              <a:rPr lang="cs-CZ" dirty="0" err="1"/>
              <a:t>Price</a:t>
            </a:r>
            <a:r>
              <a:rPr lang="cs-CZ" dirty="0"/>
              <a:t> Sensitivity Meter (PSM)</a:t>
            </a:r>
          </a:p>
        </p:txBody>
      </p:sp>
      <p:graphicFrame>
        <p:nvGraphicFramePr>
          <p:cNvPr id="16" name="Content Placeholder 11">
            <a:extLst>
              <a:ext uri="{FF2B5EF4-FFF2-40B4-BE49-F238E27FC236}">
                <a16:creationId xmlns:a16="http://schemas.microsoft.com/office/drawing/2014/main" id="{14475E92-BF2E-4E2A-ABA3-BE05CE7349FA}"/>
              </a:ext>
            </a:extLst>
          </p:cNvPr>
          <p:cNvGraphicFramePr>
            <a:graphicFrameLocks noGrp="1"/>
          </p:cNvGraphicFramePr>
          <p:nvPr>
            <p:ph idx="1"/>
            <p:extLst>
              <p:ext uri="{D42A27DB-BD31-4B8C-83A1-F6EECF244321}">
                <p14:modId xmlns:p14="http://schemas.microsoft.com/office/powerpoint/2010/main" val="3078330631"/>
              </p:ext>
            </p:extLst>
          </p:nvPr>
        </p:nvGraphicFramePr>
        <p:xfrm>
          <a:off x="1074738" y="2039526"/>
          <a:ext cx="10496500" cy="37715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Graf 19">
            <a:extLst>
              <a:ext uri="{FF2B5EF4-FFF2-40B4-BE49-F238E27FC236}">
                <a16:creationId xmlns:a16="http://schemas.microsoft.com/office/drawing/2014/main" id="{10782404-A689-437F-90AC-B9EE7DA26DFE}"/>
              </a:ext>
            </a:extLst>
          </p:cNvPr>
          <p:cNvGraphicFramePr/>
          <p:nvPr>
            <p:extLst>
              <p:ext uri="{D42A27DB-BD31-4B8C-83A1-F6EECF244321}">
                <p14:modId xmlns:p14="http://schemas.microsoft.com/office/powerpoint/2010/main" val="161356832"/>
              </p:ext>
            </p:extLst>
          </p:nvPr>
        </p:nvGraphicFramePr>
        <p:xfrm>
          <a:off x="745603" y="2382474"/>
          <a:ext cx="3483497" cy="34077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7183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6</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Hlavní zjištění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Znalost poskytovatelů placené TV, klientství</a:t>
            </a:r>
            <a:endParaRPr lang="en-GB" dirty="0"/>
          </a:p>
        </p:txBody>
      </p:sp>
      <p:sp>
        <p:nvSpPr>
          <p:cNvPr id="7" name="Zástupný obsah 6">
            <a:extLst>
              <a:ext uri="{FF2B5EF4-FFF2-40B4-BE49-F238E27FC236}">
                <a16:creationId xmlns:a16="http://schemas.microsoft.com/office/drawing/2014/main" id="{4CAA3470-EB3B-4274-A9D5-757827E7D516}"/>
              </a:ext>
            </a:extLst>
          </p:cNvPr>
          <p:cNvSpPr>
            <a:spLocks noGrp="1"/>
          </p:cNvSpPr>
          <p:nvPr>
            <p:ph idx="1"/>
          </p:nvPr>
        </p:nvSpPr>
        <p:spPr>
          <a:xfrm>
            <a:off x="1075061" y="1629618"/>
            <a:ext cx="10759607" cy="4523451"/>
          </a:xfrm>
        </p:spPr>
        <p:txBody>
          <a:bodyPr/>
          <a:lstStyle/>
          <a:p>
            <a:r>
              <a:rPr lang="cs-CZ" sz="1400" b="1" dirty="0"/>
              <a:t>Podpořeně i spontánně nejznámějším poskytovatelem placené televize je O2 TV</a:t>
            </a:r>
            <a:r>
              <a:rPr lang="cs-CZ" sz="1400" dirty="0"/>
              <a:t> (86 procent). O druhé/třetí místo v podpořené známosti se dělí UPC (aktuálně procházející </a:t>
            </a:r>
            <a:r>
              <a:rPr lang="cs-CZ" sz="1400" dirty="0" err="1"/>
              <a:t>rebrandingem</a:t>
            </a:r>
            <a:r>
              <a:rPr lang="cs-CZ" sz="1400" dirty="0"/>
              <a:t> na Vodafone) a Skylink (obě značky cca 80 procent). UPC je nejčastěji první uvedenou značkou (28 procent). </a:t>
            </a:r>
            <a:r>
              <a:rPr lang="cs-CZ" sz="1400" b="1" dirty="0"/>
              <a:t>DIGI a T-Mobile TV se pak dělí o čtvrté/páté místo</a:t>
            </a:r>
            <a:r>
              <a:rPr lang="cs-CZ" sz="1400" dirty="0"/>
              <a:t>, přičemž značka DIGI je známější podpořeně. S relativně velkou ztrátou následuje freeSAT. Kuki, </a:t>
            </a:r>
            <a:r>
              <a:rPr lang="cs-CZ" sz="1400" dirty="0" err="1"/>
              <a:t>Poda</a:t>
            </a:r>
            <a:r>
              <a:rPr lang="cs-CZ" sz="1400" dirty="0"/>
              <a:t>, </a:t>
            </a:r>
            <a:r>
              <a:rPr lang="cs-CZ" sz="1400" dirty="0" err="1"/>
              <a:t>NejTV</a:t>
            </a:r>
            <a:r>
              <a:rPr lang="cs-CZ" sz="1400" dirty="0"/>
              <a:t> a další menší poskytovatelé placené TV dosahují přibližně desetiprocentní podpořené znalosti.</a:t>
            </a:r>
          </a:p>
          <a:p>
            <a:r>
              <a:rPr lang="cs-CZ" sz="1400" b="1" dirty="0"/>
              <a:t>O2 TV si oproti roku 2017 polepšila ve všech parametrech znalosti značky. </a:t>
            </a:r>
            <a:r>
              <a:rPr lang="cs-CZ" sz="1400" dirty="0" err="1"/>
              <a:t>Rebrandingem</a:t>
            </a:r>
            <a:r>
              <a:rPr lang="cs-CZ" sz="1400" dirty="0"/>
              <a:t> procházející UPC díky spojení s Vodafone zlepšilo podpořenou znalost, nicméně spontánní znalost značky vč. TOM klesla. </a:t>
            </a:r>
            <a:r>
              <a:rPr lang="cs-CZ" sz="1400" b="1" dirty="0"/>
              <a:t>Značka DIGI (DIGI TV) si významně polepšila v podpořené znalosti značky</a:t>
            </a:r>
            <a:r>
              <a:rPr lang="cs-CZ" sz="1400" dirty="0"/>
              <a:t> z 52 procent (respektive 56 procent při započtení v roce 2017 samostatně dotazované značky DIGI2GO) na 64 procent. Zlepšení dosáhly také T-Mobile TV a Kuki.</a:t>
            </a:r>
          </a:p>
          <a:p>
            <a:r>
              <a:rPr lang="cs-CZ" sz="1400" dirty="0"/>
              <a:t>V oblasti klientství došlo k </a:t>
            </a:r>
            <a:r>
              <a:rPr lang="cs-CZ" sz="1400" b="1" dirty="0"/>
              <a:t>poklesu zákazníků společnosti Skylink </a:t>
            </a:r>
            <a:r>
              <a:rPr lang="cs-CZ" sz="1400" dirty="0"/>
              <a:t>(z 29 na 27 procent na bázi uživatelů placené TV). </a:t>
            </a:r>
            <a:r>
              <a:rPr lang="cs-CZ" sz="1400" b="1" dirty="0"/>
              <a:t>Nárůst zaznamenala T-Mobile TV </a:t>
            </a:r>
            <a:r>
              <a:rPr lang="cs-CZ" sz="1400" dirty="0"/>
              <a:t>(z 3 na 7 procent). DIGI má nadále čtyřprocentní podíl na trhu.</a:t>
            </a:r>
          </a:p>
          <a:p>
            <a:r>
              <a:rPr lang="cs-CZ" sz="1400" dirty="0"/>
              <a:t>Trh s placenou TV je nadále do velké míry definován typem příjmu; v případě satelitní TV dominuje společnost Skylink (63 procent), přičemž nezanedbatelný podíl má freeSAT (13 procent) a </a:t>
            </a:r>
            <a:r>
              <a:rPr lang="cs-CZ" sz="1400" b="1" dirty="0"/>
              <a:t>DIGI (7 procent)</a:t>
            </a:r>
            <a:r>
              <a:rPr lang="cs-CZ" sz="1400" dirty="0"/>
              <a:t>, u kabelové TV vede společnost UPC (46 procent) a u IPTV/OTT značka O2 TV (34 procent).</a:t>
            </a:r>
          </a:p>
          <a:p>
            <a:r>
              <a:rPr lang="cs-CZ" sz="1400" dirty="0"/>
              <a:t>Zatímco u satelitního a kabelového typu příjmu nedošlo k významným změnám v podílech, </a:t>
            </a:r>
            <a:r>
              <a:rPr lang="cs-CZ" sz="1400" b="1" dirty="0"/>
              <a:t>u internetové TV se poměr sil významně přeskupil.</a:t>
            </a:r>
            <a:r>
              <a:rPr lang="cs-CZ" sz="1400" dirty="0"/>
              <a:t> Svůj podíl zvýšila T-Mobile TV (nyní 16 procent). Podíl naopak poklesl O2 TV (na stále vysokých 34 procent). Ze zanedbatelného podílu </a:t>
            </a:r>
            <a:r>
              <a:rPr lang="cs-CZ" sz="1400" b="1" dirty="0"/>
              <a:t>na již solidní 4 procenta postoupila také DIGI</a:t>
            </a:r>
            <a:r>
              <a:rPr lang="cs-CZ" sz="1400" dirty="0"/>
              <a:t>. Značce DIGI se nicméně podařilo neztratit v satelitním příjmu, kde byla historicky ukotvená. </a:t>
            </a:r>
          </a:p>
          <a:p>
            <a:endParaRPr lang="en-GB" sz="1400" dirty="0"/>
          </a:p>
        </p:txBody>
      </p:sp>
    </p:spTree>
    <p:extLst>
      <p:ext uri="{BB962C8B-B14F-4D97-AF65-F5344CB8AC3E}">
        <p14:creationId xmlns:p14="http://schemas.microsoft.com/office/powerpoint/2010/main" val="10994663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FEBB405-F079-4622-B051-B29E27ADB486}"/>
              </a:ext>
            </a:extLst>
          </p:cNvPr>
          <p:cNvSpPr>
            <a:spLocks noGrp="1"/>
          </p:cNvSpPr>
          <p:nvPr>
            <p:ph type="dt" sz="half" idx="14"/>
          </p:nvPr>
        </p:nvSpPr>
        <p:spPr/>
        <p:txBody>
          <a:bodyPr/>
          <a:lstStyle/>
          <a:p>
            <a:r>
              <a:rPr lang="cs-CZ"/>
              <a:t>18. 11. 2019</a:t>
            </a:r>
            <a:endParaRPr lang="en-US" dirty="0"/>
          </a:p>
        </p:txBody>
      </p:sp>
      <p:sp>
        <p:nvSpPr>
          <p:cNvPr id="3" name="Zástupný symbol pro zápatí 2">
            <a:extLst>
              <a:ext uri="{FF2B5EF4-FFF2-40B4-BE49-F238E27FC236}">
                <a16:creationId xmlns:a16="http://schemas.microsoft.com/office/drawing/2014/main" id="{C1C165B7-9E18-4983-B63D-5449C8E1D77A}"/>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057E783B-784B-4F69-977E-001A13E1D908}"/>
              </a:ext>
            </a:extLst>
          </p:cNvPr>
          <p:cNvSpPr>
            <a:spLocks noGrp="1"/>
          </p:cNvSpPr>
          <p:nvPr>
            <p:ph type="sldNum" sz="quarter" idx="16"/>
          </p:nvPr>
        </p:nvSpPr>
        <p:spPr/>
        <p:txBody>
          <a:bodyPr/>
          <a:lstStyle/>
          <a:p>
            <a:fld id="{5F3E29E4-0979-4FCA-B4C5-5FC6044C982A}" type="slidenum">
              <a:rPr lang="en-US" smtClean="0"/>
              <a:t>60</a:t>
            </a:fld>
            <a:endParaRPr lang="en-US"/>
          </a:p>
        </p:txBody>
      </p:sp>
      <p:sp>
        <p:nvSpPr>
          <p:cNvPr id="9" name="Nadpis 8">
            <a:extLst>
              <a:ext uri="{FF2B5EF4-FFF2-40B4-BE49-F238E27FC236}">
                <a16:creationId xmlns:a16="http://schemas.microsoft.com/office/drawing/2014/main" id="{56E069DC-A73B-4CC7-9DF7-C29EE1C2ED76}"/>
              </a:ext>
            </a:extLst>
          </p:cNvPr>
          <p:cNvSpPr>
            <a:spLocks noGrp="1"/>
          </p:cNvSpPr>
          <p:nvPr>
            <p:ph type="title"/>
          </p:nvPr>
        </p:nvSpPr>
        <p:spPr>
          <a:xfrm>
            <a:off x="7737533" y="2908628"/>
            <a:ext cx="3449136" cy="2103640"/>
          </a:xfrm>
        </p:spPr>
        <p:txBody>
          <a:bodyPr/>
          <a:lstStyle/>
          <a:p>
            <a:r>
              <a:rPr lang="cs-CZ" dirty="0"/>
              <a:t>Spotřebitelské chování vůči televizi</a:t>
            </a:r>
            <a:endParaRPr lang="en-GB" dirty="0"/>
          </a:p>
        </p:txBody>
      </p:sp>
      <p:pic>
        <p:nvPicPr>
          <p:cNvPr id="18" name="Picture Placeholder 17">
            <a:extLst>
              <a:ext uri="{FF2B5EF4-FFF2-40B4-BE49-F238E27FC236}">
                <a16:creationId xmlns:a16="http://schemas.microsoft.com/office/drawing/2014/main" id="{EC752721-B61E-47B5-BF4F-EA9DD886045A}"/>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122" r="7122"/>
          <a:stretch>
            <a:fillRect/>
          </a:stretch>
        </p:blipFill>
        <p:spPr/>
      </p:pic>
    </p:spTree>
    <p:extLst>
      <p:ext uri="{BB962C8B-B14F-4D97-AF65-F5344CB8AC3E}">
        <p14:creationId xmlns:p14="http://schemas.microsoft.com/office/powerpoint/2010/main" val="40359868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61</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a:xfrm>
            <a:off x="1075061" y="288922"/>
            <a:ext cx="6925940" cy="648000"/>
          </a:xfrm>
        </p:spPr>
        <p:txBody>
          <a:bodyPr/>
          <a:lstStyle/>
          <a:p>
            <a:r>
              <a:rPr lang="cs-CZ" dirty="0"/>
              <a:t>Spotřebitelské chování vůči televizi</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SC5a. </a:t>
            </a:r>
            <a:r>
              <a:rPr lang="cs-CZ" dirty="0"/>
              <a:t>Kolik hodin denně průměrně strávíte sledováním televizních pořadů, máme na mysli jak aktuální vysílání, tak sledování nahraných nebo archivovaných pořadů?</a:t>
            </a:r>
          </a:p>
          <a:p>
            <a:r>
              <a:rPr lang="cs-CZ" b="1" dirty="0"/>
              <a:t>SC6. </a:t>
            </a:r>
            <a:r>
              <a:rPr lang="cs-CZ" dirty="0"/>
              <a:t>Při sledování televizních pořadů se díváte především na živé (aktuální) vysílání, nebo si vybíráte pořady z archivu / videotéky daného kanálu?</a:t>
            </a:r>
          </a:p>
          <a:p>
            <a:r>
              <a:rPr lang="cs-CZ" b="1" dirty="0"/>
              <a:t>SC7. </a:t>
            </a:r>
            <a:r>
              <a:rPr lang="cs-CZ" dirty="0"/>
              <a:t>Při sledování televizních pořadů se díváte většinou na klasickou televizi, nebo je sledujete na monitoru počítače?</a:t>
            </a:r>
          </a:p>
          <a:p>
            <a:r>
              <a:rPr lang="cs-CZ" b="1" dirty="0"/>
              <a:t>V % | Báze: </a:t>
            </a:r>
            <a:r>
              <a:rPr lang="cs-CZ" dirty="0"/>
              <a:t>všichni respondenti; </a:t>
            </a:r>
            <a:r>
              <a:rPr lang="cs-CZ" b="1" dirty="0"/>
              <a:t>n=1000</a:t>
            </a:r>
            <a:r>
              <a:rPr lang="cs-CZ" dirty="0"/>
              <a:t>. </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4"/>
            <a:ext cx="10759931" cy="6328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50 % internetové populace sleduje TV 2-3 hodiny denně a 24 % 4-5 hodin denně. Třetina diváků dnes už kombinuje aktuální vysílání s VOD a desetina dokonce preferuje VOD. Přesto aktuální vysílání stále vede. 20 % sleduje někdy nebo dokonce většinou TV na počítači.</a:t>
            </a:r>
          </a:p>
        </p:txBody>
      </p:sp>
      <p:sp>
        <p:nvSpPr>
          <p:cNvPr id="10" name="Subtitle 9">
            <a:extLst>
              <a:ext uri="{FF2B5EF4-FFF2-40B4-BE49-F238E27FC236}">
                <a16:creationId xmlns:a16="http://schemas.microsoft.com/office/drawing/2014/main" id="{4670F979-1E96-4F6E-B8EF-822345D97DE1}"/>
              </a:ext>
            </a:extLst>
          </p:cNvPr>
          <p:cNvSpPr>
            <a:spLocks noGrp="1"/>
          </p:cNvSpPr>
          <p:nvPr>
            <p:ph type="subTitle" idx="13"/>
          </p:nvPr>
        </p:nvSpPr>
        <p:spPr/>
        <p:txBody>
          <a:bodyPr/>
          <a:lstStyle/>
          <a:p>
            <a:r>
              <a:rPr lang="cs-CZ" dirty="0"/>
              <a:t>Doba sledování TV denně, forma sledovaného obsahu a zařízení</a:t>
            </a:r>
          </a:p>
        </p:txBody>
      </p:sp>
      <p:graphicFrame>
        <p:nvGraphicFramePr>
          <p:cNvPr id="13" name="Content Placeholder 13">
            <a:extLst>
              <a:ext uri="{FF2B5EF4-FFF2-40B4-BE49-F238E27FC236}">
                <a16:creationId xmlns:a16="http://schemas.microsoft.com/office/drawing/2014/main" id="{97DBFA87-A5A4-4F2B-996F-4A0450787F1C}"/>
              </a:ext>
            </a:extLst>
          </p:cNvPr>
          <p:cNvGraphicFramePr>
            <a:graphicFrameLocks noGrp="1"/>
          </p:cNvGraphicFramePr>
          <p:nvPr>
            <p:ph idx="1"/>
            <p:extLst>
              <p:ext uri="{D42A27DB-BD31-4B8C-83A1-F6EECF244321}">
                <p14:modId xmlns:p14="http://schemas.microsoft.com/office/powerpoint/2010/main" val="933432842"/>
              </p:ext>
            </p:extLst>
          </p:nvPr>
        </p:nvGraphicFramePr>
        <p:xfrm>
          <a:off x="1681019" y="2245495"/>
          <a:ext cx="3384550" cy="38831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ontent Placeholder 13">
            <a:extLst>
              <a:ext uri="{FF2B5EF4-FFF2-40B4-BE49-F238E27FC236}">
                <a16:creationId xmlns:a16="http://schemas.microsoft.com/office/drawing/2014/main" id="{FC430D98-E11A-43DA-BAF9-64A24CD90E02}"/>
              </a:ext>
            </a:extLst>
          </p:cNvPr>
          <p:cNvGraphicFramePr>
            <a:graphicFrameLocks/>
          </p:cNvGraphicFramePr>
          <p:nvPr>
            <p:extLst>
              <p:ext uri="{D42A27DB-BD31-4B8C-83A1-F6EECF244321}">
                <p14:modId xmlns:p14="http://schemas.microsoft.com/office/powerpoint/2010/main" val="3704190012"/>
              </p:ext>
            </p:extLst>
          </p:nvPr>
        </p:nvGraphicFramePr>
        <p:xfrm>
          <a:off x="5065569" y="2245495"/>
          <a:ext cx="3384550" cy="38831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ontent Placeholder 13">
            <a:extLst>
              <a:ext uri="{FF2B5EF4-FFF2-40B4-BE49-F238E27FC236}">
                <a16:creationId xmlns:a16="http://schemas.microsoft.com/office/drawing/2014/main" id="{A6F241EE-1615-47EE-9C4A-74AC1E6D3A5F}"/>
              </a:ext>
            </a:extLst>
          </p:cNvPr>
          <p:cNvGraphicFramePr>
            <a:graphicFrameLocks/>
          </p:cNvGraphicFramePr>
          <p:nvPr>
            <p:extLst>
              <p:ext uri="{D42A27DB-BD31-4B8C-83A1-F6EECF244321}">
                <p14:modId xmlns:p14="http://schemas.microsoft.com/office/powerpoint/2010/main" val="666389693"/>
              </p:ext>
            </p:extLst>
          </p:nvPr>
        </p:nvGraphicFramePr>
        <p:xfrm>
          <a:off x="8450119" y="2245495"/>
          <a:ext cx="3384550" cy="3883114"/>
        </p:xfrm>
        <a:graphic>
          <a:graphicData uri="http://schemas.openxmlformats.org/drawingml/2006/chart">
            <c:chart xmlns:c="http://schemas.openxmlformats.org/drawingml/2006/chart" xmlns:r="http://schemas.openxmlformats.org/officeDocument/2006/relationships" r:id="rId4"/>
          </a:graphicData>
        </a:graphic>
      </p:graphicFrame>
      <p:cxnSp>
        <p:nvCxnSpPr>
          <p:cNvPr id="18" name="Straight Connector 17">
            <a:extLst>
              <a:ext uri="{FF2B5EF4-FFF2-40B4-BE49-F238E27FC236}">
                <a16:creationId xmlns:a16="http://schemas.microsoft.com/office/drawing/2014/main" id="{D782A337-C19E-4441-98D7-58E5B61A14E5}"/>
              </a:ext>
            </a:extLst>
          </p:cNvPr>
          <p:cNvCxnSpPr>
            <a:cxnSpLocks/>
          </p:cNvCxnSpPr>
          <p:nvPr/>
        </p:nvCxnSpPr>
        <p:spPr>
          <a:xfrm>
            <a:off x="5065569" y="2318096"/>
            <a:ext cx="0" cy="3520642"/>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EB383C2-6DBF-4517-BCF8-5C3F704ED904}"/>
              </a:ext>
            </a:extLst>
          </p:cNvPr>
          <p:cNvCxnSpPr>
            <a:cxnSpLocks/>
          </p:cNvCxnSpPr>
          <p:nvPr/>
        </p:nvCxnSpPr>
        <p:spPr>
          <a:xfrm>
            <a:off x="8459906" y="2332777"/>
            <a:ext cx="0" cy="350596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0" name="Speech Bubble: Rectangle 19">
            <a:extLst>
              <a:ext uri="{FF2B5EF4-FFF2-40B4-BE49-F238E27FC236}">
                <a16:creationId xmlns:a16="http://schemas.microsoft.com/office/drawing/2014/main" id="{B8D8211C-ECD8-4454-A156-B56D66A12566}"/>
              </a:ext>
            </a:extLst>
          </p:cNvPr>
          <p:cNvSpPr/>
          <p:nvPr/>
        </p:nvSpPr>
        <p:spPr>
          <a:xfrm>
            <a:off x="572844" y="2435982"/>
            <a:ext cx="1257300" cy="2422987"/>
          </a:xfrm>
          <a:prstGeom prst="wedgeRectCallout">
            <a:avLst>
              <a:gd name="adj1" fmla="val 79100"/>
              <a:gd name="adj2" fmla="val -2190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Více hodin denně sledují televizi ženy a lidé starší 60 let. Ze segmentů jsou to nejčastěji </a:t>
            </a:r>
            <a:r>
              <a:rPr lang="cs-CZ" b="1" dirty="0"/>
              <a:t>Hračičkové</a:t>
            </a:r>
            <a:r>
              <a:rPr lang="cs-CZ" dirty="0"/>
              <a:t>. Méně hodin naopak lidé s vyšším vzděláním a segment </a:t>
            </a:r>
            <a:r>
              <a:rPr lang="cs-CZ" b="1" dirty="0"/>
              <a:t>Odpůrců reklamy</a:t>
            </a:r>
            <a:r>
              <a:rPr lang="cs-CZ" dirty="0"/>
              <a:t>.</a:t>
            </a:r>
          </a:p>
        </p:txBody>
      </p:sp>
      <p:sp>
        <p:nvSpPr>
          <p:cNvPr id="23" name="Speech Bubble: Rectangle 22">
            <a:extLst>
              <a:ext uri="{FF2B5EF4-FFF2-40B4-BE49-F238E27FC236}">
                <a16:creationId xmlns:a16="http://schemas.microsoft.com/office/drawing/2014/main" id="{AE03F546-1872-42B8-B428-F76553408F0A}"/>
              </a:ext>
            </a:extLst>
          </p:cNvPr>
          <p:cNvSpPr/>
          <p:nvPr/>
        </p:nvSpPr>
        <p:spPr>
          <a:xfrm>
            <a:off x="8620132" y="5534026"/>
            <a:ext cx="3214536" cy="836710"/>
          </a:xfrm>
          <a:prstGeom prst="wedgeRectCallout">
            <a:avLst>
              <a:gd name="adj1" fmla="val 22464"/>
              <a:gd name="adj2" fmla="val 575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cs-CZ" dirty="0"/>
              <a:t>Sledování VOD a sledování na počítači je častější u segmentu </a:t>
            </a:r>
            <a:r>
              <a:rPr lang="cs-CZ" b="1" dirty="0"/>
              <a:t>Nelineárních diváků</a:t>
            </a:r>
            <a:r>
              <a:rPr lang="cs-CZ" dirty="0"/>
              <a:t>. I mezi nimi ale 40 % nejčastěji sleduje aktuální vysílání a 70 % sleduje obsah většinou na televizi.</a:t>
            </a:r>
          </a:p>
        </p:txBody>
      </p:sp>
    </p:spTree>
    <p:extLst>
      <p:ext uri="{BB962C8B-B14F-4D97-AF65-F5344CB8AC3E}">
        <p14:creationId xmlns:p14="http://schemas.microsoft.com/office/powerpoint/2010/main" val="5982089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cs-CZ"/>
              <a:t>18. 11. 2019</a:t>
            </a:r>
            <a:endParaRPr lang="en-US" dirty="0"/>
          </a:p>
        </p:txBody>
      </p:sp>
      <p:sp>
        <p:nvSpPr>
          <p:cNvPr id="3" name="Footer Placeholder 2"/>
          <p:cNvSpPr>
            <a:spLocks noGrp="1"/>
          </p:cNvSpPr>
          <p:nvPr>
            <p:ph type="ftr" sz="quarter" idx="11"/>
          </p:nvPr>
        </p:nvSpPr>
        <p:spPr/>
        <p:txBody>
          <a:bodyPr/>
          <a:lstStyle/>
          <a:p>
            <a:r>
              <a:rPr lang="pt-BR"/>
              <a:t>U&amp;A: Výzkum trhu placené TV v ČR 2019</a:t>
            </a:r>
            <a:endParaRPr lang="en-US" dirty="0"/>
          </a:p>
        </p:txBody>
      </p:sp>
      <p:sp>
        <p:nvSpPr>
          <p:cNvPr id="4" name="Slide Number Placeholder 3"/>
          <p:cNvSpPr>
            <a:spLocks noGrp="1"/>
          </p:cNvSpPr>
          <p:nvPr>
            <p:ph type="sldNum" sz="quarter" idx="12"/>
          </p:nvPr>
        </p:nvSpPr>
        <p:spPr/>
        <p:txBody>
          <a:bodyPr/>
          <a:lstStyle/>
          <a:p>
            <a:fld id="{8E3B25F7-8D1F-44B5-B485-EE3C438CFD7B}" type="slidenum">
              <a:rPr lang="en-US" smtClean="0"/>
              <a:pPr/>
              <a:t>62</a:t>
            </a:fld>
            <a:endParaRPr lang="en-US"/>
          </a:p>
        </p:txBody>
      </p:sp>
      <p:sp>
        <p:nvSpPr>
          <p:cNvPr id="5" name="Title 4"/>
          <p:cNvSpPr>
            <a:spLocks noGrp="1"/>
          </p:cNvSpPr>
          <p:nvPr>
            <p:ph type="ctrTitle"/>
          </p:nvPr>
        </p:nvSpPr>
        <p:spPr>
          <a:xfrm>
            <a:off x="4777671" y="2019727"/>
            <a:ext cx="3858329" cy="2236264"/>
          </a:xfrm>
        </p:spPr>
        <p:txBody>
          <a:bodyPr/>
          <a:lstStyle/>
          <a:p>
            <a:r>
              <a:rPr lang="cs-CZ" dirty="0"/>
              <a:t>Děkujeme </a:t>
            </a:r>
            <a:br>
              <a:rPr lang="cs-CZ" dirty="0"/>
            </a:br>
            <a:r>
              <a:rPr lang="cs-CZ" dirty="0"/>
              <a:t>za pozornost.</a:t>
            </a:r>
            <a:endParaRPr lang="en-US" dirty="0"/>
          </a:p>
        </p:txBody>
      </p:sp>
      <p:sp>
        <p:nvSpPr>
          <p:cNvPr id="6" name="Rectangle 5">
            <a:extLst>
              <a:ext uri="{FF2B5EF4-FFF2-40B4-BE49-F238E27FC236}">
                <a16:creationId xmlns:a16="http://schemas.microsoft.com/office/drawing/2014/main" id="{017F43B0-80D4-4996-BD9B-C0A420E64466}"/>
              </a:ext>
            </a:extLst>
          </p:cNvPr>
          <p:cNvSpPr/>
          <p:nvPr/>
        </p:nvSpPr>
        <p:spPr>
          <a:xfrm>
            <a:off x="314036" y="2210090"/>
            <a:ext cx="2992582" cy="2862322"/>
          </a:xfrm>
          <a:prstGeom prst="rect">
            <a:avLst/>
          </a:prstGeom>
        </p:spPr>
        <p:txBody>
          <a:bodyPr wrap="square">
            <a:spAutoFit/>
          </a:bodyPr>
          <a:lstStyle/>
          <a:p>
            <a:r>
              <a:rPr lang="cs-CZ" sz="1200" b="1" dirty="0">
                <a:latin typeface="Arial" pitchFamily="34" charset="0"/>
                <a:cs typeface="Arial" pitchFamily="34" charset="0"/>
              </a:rPr>
              <a:t>GfK Czech, s.r.o.</a:t>
            </a:r>
          </a:p>
          <a:p>
            <a:r>
              <a:rPr lang="cs-CZ" sz="1200" dirty="0">
                <a:latin typeface="Arial" pitchFamily="34" charset="0"/>
                <a:cs typeface="Arial" pitchFamily="34" charset="0"/>
              </a:rPr>
              <a:t>Kavčí Hory Office Park</a:t>
            </a:r>
          </a:p>
          <a:p>
            <a:r>
              <a:rPr lang="cs-CZ" sz="1200" dirty="0">
                <a:latin typeface="Arial" pitchFamily="34" charset="0"/>
                <a:cs typeface="Arial" pitchFamily="34" charset="0"/>
              </a:rPr>
              <a:t>Na Hřebenech II 1718/10</a:t>
            </a:r>
          </a:p>
          <a:p>
            <a:r>
              <a:rPr lang="cs-CZ" sz="1200" dirty="0">
                <a:latin typeface="Arial" pitchFamily="34" charset="0"/>
                <a:cs typeface="Arial" pitchFamily="34" charset="0"/>
              </a:rPr>
              <a:t>140 00 Praha 4</a:t>
            </a:r>
          </a:p>
          <a:p>
            <a:r>
              <a:rPr lang="cs-CZ" sz="1200" dirty="0">
                <a:latin typeface="Arial" pitchFamily="34" charset="0"/>
                <a:cs typeface="Arial" pitchFamily="34" charset="0"/>
              </a:rPr>
              <a:t>Česká republika</a:t>
            </a:r>
          </a:p>
          <a:p>
            <a:endParaRPr lang="cs-CZ" sz="1200" dirty="0">
              <a:latin typeface="Arial" pitchFamily="34" charset="0"/>
              <a:cs typeface="Arial" pitchFamily="34" charset="0"/>
            </a:endParaRPr>
          </a:p>
          <a:p>
            <a:r>
              <a:rPr lang="cs-CZ" sz="1200" dirty="0">
                <a:latin typeface="Arial" pitchFamily="34" charset="0"/>
                <a:cs typeface="Arial" pitchFamily="34" charset="0"/>
              </a:rPr>
              <a:t>Nemáme křišťálovou kouli. Ale milujeme data a vědu a víme, jak tyto dvě oblasti propojit. Věnujeme pozornost detailu. Jsme digitální inženýři, kteří provádějí prvotřídní analytické operace a poskytují realizovatelná doporučení s využitím špičkové technologie.</a:t>
            </a:r>
          </a:p>
          <a:p>
            <a:endParaRPr lang="cs-CZ" sz="1200" dirty="0">
              <a:latin typeface="Arial" pitchFamily="34" charset="0"/>
              <a:cs typeface="Arial" pitchFamily="34" charset="0"/>
            </a:endParaRPr>
          </a:p>
          <a:p>
            <a:r>
              <a:rPr lang="cs-CZ" sz="1200" dirty="0">
                <a:latin typeface="Arial" pitchFamily="34" charset="0"/>
                <a:cs typeface="Arial" pitchFamily="34" charset="0"/>
                <a:hlinkClick r:id="rId2"/>
              </a:rPr>
              <a:t>https://www.gfk.com/cz/</a:t>
            </a:r>
            <a:r>
              <a:rPr lang="cs-CZ" sz="1200" dirty="0">
                <a:latin typeface="Arial" pitchFamily="34" charset="0"/>
                <a:cs typeface="Arial" pitchFamily="34" charset="0"/>
              </a:rPr>
              <a:t> </a:t>
            </a:r>
          </a:p>
        </p:txBody>
      </p:sp>
    </p:spTree>
    <p:extLst>
      <p:ext uri="{BB962C8B-B14F-4D97-AF65-F5344CB8AC3E}">
        <p14:creationId xmlns:p14="http://schemas.microsoft.com/office/powerpoint/2010/main" val="19528442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4"/>
          </p:nvPr>
        </p:nvSpPr>
        <p:spPr/>
        <p:txBody>
          <a:bodyPr/>
          <a:lstStyle/>
          <a:p>
            <a:r>
              <a:rPr lang="cs-CZ"/>
              <a:t>18. 11. 2019</a:t>
            </a:r>
            <a:endParaRPr lang="en-US" dirty="0"/>
          </a:p>
        </p:txBody>
      </p:sp>
      <p:sp>
        <p:nvSpPr>
          <p:cNvPr id="3" name="Footer Placeholder 2"/>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p:cNvSpPr>
            <a:spLocks noGrp="1"/>
          </p:cNvSpPr>
          <p:nvPr>
            <p:ph type="sldNum" sz="quarter" idx="16"/>
          </p:nvPr>
        </p:nvSpPr>
        <p:spPr/>
        <p:txBody>
          <a:bodyPr/>
          <a:lstStyle/>
          <a:p>
            <a:fld id="{5F3E29E4-0979-4FCA-B4C5-5FC6044C982A}" type="slidenum">
              <a:rPr lang="en-US" smtClean="0"/>
              <a:t>63</a:t>
            </a:fld>
            <a:endParaRPr lang="en-US"/>
          </a:p>
        </p:txBody>
      </p:sp>
      <p:sp>
        <p:nvSpPr>
          <p:cNvPr id="9" name="Title 8"/>
          <p:cNvSpPr>
            <a:spLocks noGrp="1"/>
          </p:cNvSpPr>
          <p:nvPr>
            <p:ph type="title"/>
          </p:nvPr>
        </p:nvSpPr>
        <p:spPr/>
        <p:txBody>
          <a:bodyPr/>
          <a:lstStyle/>
          <a:p>
            <a:r>
              <a:rPr lang="cs-CZ" dirty="0"/>
              <a:t>GfK tým pro vás</a:t>
            </a:r>
            <a:endParaRPr lang="en-US" dirty="0"/>
          </a:p>
        </p:txBody>
      </p:sp>
      <p:sp>
        <p:nvSpPr>
          <p:cNvPr id="10" name="Subtitle 9"/>
          <p:cNvSpPr>
            <a:spLocks noGrp="1"/>
          </p:cNvSpPr>
          <p:nvPr>
            <p:ph type="subTitle" idx="13"/>
          </p:nvPr>
        </p:nvSpPr>
        <p:spPr>
          <a:xfrm>
            <a:off x="1075061" y="964671"/>
            <a:ext cx="7401382" cy="776495"/>
          </a:xfrm>
        </p:spPr>
        <p:txBody>
          <a:bodyPr wrap="square">
            <a:spAutoFit/>
          </a:bodyPr>
          <a:lstStyle/>
          <a:p>
            <a:r>
              <a:rPr lang="cs-CZ" dirty="0"/>
              <a:t>Pokud máte k výzkumu jakékoliv otázky, budeme rádi, když se nám ozvete.</a:t>
            </a:r>
            <a:endParaRPr lang="en-US" dirty="0"/>
          </a:p>
        </p:txBody>
      </p:sp>
      <p:pic>
        <p:nvPicPr>
          <p:cNvPr id="8" name="Zástupný symbol obrázku 7" descr="Obsah obrázku oblečení, osoba, žena, usmívající se&#10;&#10;Popis byl vytvořen automaticky">
            <a:extLst>
              <a:ext uri="{FF2B5EF4-FFF2-40B4-BE49-F238E27FC236}">
                <a16:creationId xmlns:a16="http://schemas.microsoft.com/office/drawing/2014/main" id="{5CD67F22-4203-4FB4-84E4-7EDADA20EFB0}"/>
              </a:ext>
            </a:extLst>
          </p:cNvPr>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l="1329" r="1329"/>
          <a:stretch>
            <a:fillRect/>
          </a:stretch>
        </p:blipFill>
        <p:spPr/>
      </p:pic>
      <p:pic>
        <p:nvPicPr>
          <p:cNvPr id="35" name="Picture Placeholder 34"/>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8609" r="8609"/>
          <a:stretch>
            <a:fillRect/>
          </a:stretch>
        </p:blipFill>
        <p:spPr/>
      </p:pic>
      <p:sp>
        <p:nvSpPr>
          <p:cNvPr id="13" name="Text Placeholder 12"/>
          <p:cNvSpPr>
            <a:spLocks noGrp="1"/>
          </p:cNvSpPr>
          <p:nvPr>
            <p:ph type="body" sz="quarter" idx="19"/>
          </p:nvPr>
        </p:nvSpPr>
        <p:spPr>
          <a:xfrm>
            <a:off x="3770065" y="2751710"/>
            <a:ext cx="2463190" cy="192360"/>
          </a:xfrm>
        </p:spPr>
        <p:txBody>
          <a:bodyPr/>
          <a:lstStyle/>
          <a:p>
            <a:r>
              <a:rPr lang="cs-CZ" dirty="0"/>
              <a:t>Role: </a:t>
            </a:r>
            <a:r>
              <a:rPr lang="cs-CZ" b="1" dirty="0"/>
              <a:t>Provedení kvalitativního výzkumu</a:t>
            </a:r>
            <a:endParaRPr lang="en-US" b="1" dirty="0"/>
          </a:p>
        </p:txBody>
      </p:sp>
      <p:sp>
        <p:nvSpPr>
          <p:cNvPr id="14" name="Text Placeholder 13"/>
          <p:cNvSpPr>
            <a:spLocks noGrp="1"/>
          </p:cNvSpPr>
          <p:nvPr>
            <p:ph type="body" sz="quarter" idx="20"/>
          </p:nvPr>
        </p:nvSpPr>
        <p:spPr>
          <a:xfrm>
            <a:off x="3770065" y="2233855"/>
            <a:ext cx="2463190" cy="266182"/>
          </a:xfrm>
        </p:spPr>
        <p:txBody>
          <a:bodyPr/>
          <a:lstStyle/>
          <a:p>
            <a:r>
              <a:rPr lang="cs-CZ" dirty="0"/>
              <a:t>Eva ČEKALOVÁ</a:t>
            </a:r>
            <a:endParaRPr lang="en-US" dirty="0"/>
          </a:p>
        </p:txBody>
      </p:sp>
      <p:sp>
        <p:nvSpPr>
          <p:cNvPr id="15" name="Text Placeholder 14"/>
          <p:cNvSpPr>
            <a:spLocks noGrp="1"/>
          </p:cNvSpPr>
          <p:nvPr>
            <p:ph type="body" sz="quarter" idx="21"/>
          </p:nvPr>
        </p:nvSpPr>
        <p:spPr>
          <a:xfrm>
            <a:off x="3770065" y="2530430"/>
            <a:ext cx="2463190" cy="192360"/>
          </a:xfrm>
        </p:spPr>
        <p:txBody>
          <a:bodyPr/>
          <a:lstStyle/>
          <a:p>
            <a:r>
              <a:rPr lang="en-US" dirty="0"/>
              <a:t>Qualitative Research Vendor</a:t>
            </a:r>
          </a:p>
        </p:txBody>
      </p:sp>
      <p:sp>
        <p:nvSpPr>
          <p:cNvPr id="16" name="Text Placeholder 15"/>
          <p:cNvSpPr>
            <a:spLocks noGrp="1"/>
          </p:cNvSpPr>
          <p:nvPr>
            <p:ph type="body" sz="quarter" idx="22"/>
          </p:nvPr>
        </p:nvSpPr>
        <p:spPr/>
        <p:txBody>
          <a:bodyPr/>
          <a:lstStyle/>
          <a:p>
            <a:r>
              <a:rPr lang="cs-CZ" dirty="0"/>
              <a:t>[kontakt odstraněn]</a:t>
            </a:r>
            <a:endParaRPr lang="en-US" dirty="0"/>
          </a:p>
        </p:txBody>
      </p:sp>
      <p:sp>
        <p:nvSpPr>
          <p:cNvPr id="17" name="Text Placeholder 16"/>
          <p:cNvSpPr>
            <a:spLocks noGrp="1"/>
          </p:cNvSpPr>
          <p:nvPr>
            <p:ph type="body" sz="quarter" idx="23"/>
          </p:nvPr>
        </p:nvSpPr>
        <p:spPr/>
        <p:txBody>
          <a:bodyPr/>
          <a:lstStyle/>
          <a:p>
            <a:r>
              <a:rPr lang="en-US" dirty="0"/>
              <a:t>[kontakt odstraněn]</a:t>
            </a:r>
          </a:p>
        </p:txBody>
      </p:sp>
      <p:sp>
        <p:nvSpPr>
          <p:cNvPr id="21" name="Text Placeholder 20"/>
          <p:cNvSpPr>
            <a:spLocks noGrp="1"/>
          </p:cNvSpPr>
          <p:nvPr>
            <p:ph type="body" sz="quarter" idx="27"/>
          </p:nvPr>
        </p:nvSpPr>
        <p:spPr/>
        <p:txBody>
          <a:bodyPr/>
          <a:lstStyle/>
          <a:p>
            <a:r>
              <a:rPr lang="en-US" dirty="0"/>
              <a:t>[kontakt odstraněn]</a:t>
            </a:r>
          </a:p>
        </p:txBody>
      </p:sp>
      <p:sp>
        <p:nvSpPr>
          <p:cNvPr id="22" name="Text Placeholder 21"/>
          <p:cNvSpPr>
            <a:spLocks noGrp="1"/>
          </p:cNvSpPr>
          <p:nvPr>
            <p:ph type="body" sz="quarter" idx="28"/>
          </p:nvPr>
        </p:nvSpPr>
        <p:spPr/>
        <p:txBody>
          <a:bodyPr/>
          <a:lstStyle/>
          <a:p>
            <a:r>
              <a:rPr lang="en-US" dirty="0"/>
              <a:t>[kontakt odstraněn]</a:t>
            </a:r>
          </a:p>
        </p:txBody>
      </p:sp>
      <p:pic>
        <p:nvPicPr>
          <p:cNvPr id="36" name="Picture Placeholder 35"/>
          <p:cNvPicPr>
            <a:picLocks noGrp="1" noChangeAspect="1"/>
          </p:cNvPicPr>
          <p:nvPr>
            <p:ph type="pic" sz="quarter" idx="29"/>
          </p:nvPr>
        </p:nvPicPr>
        <p:blipFill>
          <a:blip r:embed="rId4">
            <a:extLst>
              <a:ext uri="{28A0092B-C50C-407E-A947-70E740481C1C}">
                <a14:useLocalDpi xmlns:a14="http://schemas.microsoft.com/office/drawing/2010/main" val="0"/>
              </a:ext>
            </a:extLst>
          </a:blip>
          <a:srcRect l="5778" r="5778"/>
          <a:stretch>
            <a:fillRect/>
          </a:stretch>
        </p:blipFill>
        <p:spPr/>
      </p:pic>
      <p:sp>
        <p:nvSpPr>
          <p:cNvPr id="27" name="Text Placeholder 26"/>
          <p:cNvSpPr>
            <a:spLocks noGrp="1"/>
          </p:cNvSpPr>
          <p:nvPr>
            <p:ph type="body" sz="quarter" idx="33"/>
          </p:nvPr>
        </p:nvSpPr>
        <p:spPr/>
        <p:txBody>
          <a:bodyPr/>
          <a:lstStyle/>
          <a:p>
            <a:r>
              <a:rPr lang="cs-CZ" dirty="0"/>
              <a:t>[kontakt odstraněn]</a:t>
            </a:r>
            <a:endParaRPr lang="en-US" dirty="0"/>
          </a:p>
        </p:txBody>
      </p:sp>
      <p:sp>
        <p:nvSpPr>
          <p:cNvPr id="28" name="Text Placeholder 27"/>
          <p:cNvSpPr>
            <a:spLocks noGrp="1"/>
          </p:cNvSpPr>
          <p:nvPr>
            <p:ph type="body" sz="quarter" idx="34"/>
          </p:nvPr>
        </p:nvSpPr>
        <p:spPr/>
        <p:txBody>
          <a:bodyPr/>
          <a:lstStyle/>
          <a:p>
            <a:r>
              <a:rPr lang="en-US" dirty="0"/>
              <a:t>[kontakt odstraněn]</a:t>
            </a:r>
          </a:p>
        </p:txBody>
      </p:sp>
      <p:sp>
        <p:nvSpPr>
          <p:cNvPr id="29" name="Text Placeholder 12"/>
          <p:cNvSpPr>
            <a:spLocks noGrp="1"/>
          </p:cNvSpPr>
          <p:nvPr>
            <p:ph type="body" sz="quarter" idx="19"/>
          </p:nvPr>
        </p:nvSpPr>
        <p:spPr>
          <a:xfrm>
            <a:off x="8701917" y="2751710"/>
            <a:ext cx="2463190" cy="192360"/>
          </a:xfrm>
        </p:spPr>
        <p:txBody>
          <a:bodyPr anchor="t"/>
          <a:lstStyle/>
          <a:p>
            <a:r>
              <a:rPr lang="cs-CZ" dirty="0"/>
              <a:t>Role: </a:t>
            </a:r>
            <a:r>
              <a:rPr lang="cs-CZ" b="1" dirty="0"/>
              <a:t>Projektové řízení + provedení kvantitativního výzkumu</a:t>
            </a:r>
            <a:endParaRPr lang="en-US" b="1" dirty="0"/>
          </a:p>
        </p:txBody>
      </p:sp>
      <p:sp>
        <p:nvSpPr>
          <p:cNvPr id="30" name="Text Placeholder 13"/>
          <p:cNvSpPr>
            <a:spLocks noGrp="1"/>
          </p:cNvSpPr>
          <p:nvPr>
            <p:ph type="body" sz="quarter" idx="20"/>
          </p:nvPr>
        </p:nvSpPr>
        <p:spPr>
          <a:xfrm>
            <a:off x="8701917" y="2233855"/>
            <a:ext cx="2463190" cy="266182"/>
          </a:xfrm>
        </p:spPr>
        <p:txBody>
          <a:bodyPr/>
          <a:lstStyle/>
          <a:p>
            <a:r>
              <a:rPr lang="cs-CZ" dirty="0"/>
              <a:t>Šimon FIALA</a:t>
            </a:r>
            <a:endParaRPr lang="en-US" dirty="0"/>
          </a:p>
        </p:txBody>
      </p:sp>
      <p:sp>
        <p:nvSpPr>
          <p:cNvPr id="31" name="Text Placeholder 14"/>
          <p:cNvSpPr>
            <a:spLocks noGrp="1"/>
          </p:cNvSpPr>
          <p:nvPr>
            <p:ph type="body" sz="quarter" idx="21"/>
          </p:nvPr>
        </p:nvSpPr>
        <p:spPr>
          <a:xfrm>
            <a:off x="8701917" y="2530430"/>
            <a:ext cx="2463190" cy="192360"/>
          </a:xfrm>
        </p:spPr>
        <p:txBody>
          <a:bodyPr/>
          <a:lstStyle/>
          <a:p>
            <a:r>
              <a:rPr lang="en-US" dirty="0"/>
              <a:t>Senior Consultant Marketing Effectiveness</a:t>
            </a:r>
          </a:p>
        </p:txBody>
      </p:sp>
      <p:sp>
        <p:nvSpPr>
          <p:cNvPr id="32" name="Text Placeholder 12"/>
          <p:cNvSpPr>
            <a:spLocks noGrp="1"/>
          </p:cNvSpPr>
          <p:nvPr>
            <p:ph type="body" sz="quarter" idx="19"/>
          </p:nvPr>
        </p:nvSpPr>
        <p:spPr>
          <a:xfrm>
            <a:off x="3770065" y="4929330"/>
            <a:ext cx="2463190" cy="192360"/>
          </a:xfrm>
        </p:spPr>
        <p:txBody>
          <a:bodyPr/>
          <a:lstStyle/>
          <a:p>
            <a:r>
              <a:rPr lang="cs-CZ" dirty="0"/>
              <a:t>Role: </a:t>
            </a:r>
            <a:r>
              <a:rPr lang="cs-CZ" b="1" dirty="0" err="1"/>
              <a:t>Quality</a:t>
            </a:r>
            <a:r>
              <a:rPr lang="cs-CZ" b="1" dirty="0"/>
              <a:t> </a:t>
            </a:r>
            <a:r>
              <a:rPr lang="cs-CZ" b="1" dirty="0" err="1"/>
              <a:t>assurance</a:t>
            </a:r>
            <a:endParaRPr lang="en-US" b="1" dirty="0"/>
          </a:p>
        </p:txBody>
      </p:sp>
      <p:sp>
        <p:nvSpPr>
          <p:cNvPr id="33" name="Text Placeholder 13"/>
          <p:cNvSpPr>
            <a:spLocks noGrp="1"/>
          </p:cNvSpPr>
          <p:nvPr>
            <p:ph type="body" sz="quarter" idx="20"/>
          </p:nvPr>
        </p:nvSpPr>
        <p:spPr>
          <a:xfrm>
            <a:off x="3770065" y="4411475"/>
            <a:ext cx="2463190" cy="266182"/>
          </a:xfrm>
        </p:spPr>
        <p:txBody>
          <a:bodyPr/>
          <a:lstStyle/>
          <a:p>
            <a:r>
              <a:rPr lang="cs-CZ" dirty="0"/>
              <a:t>Jiří NOSEK</a:t>
            </a:r>
            <a:endParaRPr lang="en-US" dirty="0"/>
          </a:p>
        </p:txBody>
      </p:sp>
      <p:sp>
        <p:nvSpPr>
          <p:cNvPr id="34" name="Text Placeholder 14"/>
          <p:cNvSpPr>
            <a:spLocks noGrp="1"/>
          </p:cNvSpPr>
          <p:nvPr>
            <p:ph type="body" sz="quarter" idx="21"/>
          </p:nvPr>
        </p:nvSpPr>
        <p:spPr>
          <a:xfrm>
            <a:off x="3770065" y="4708050"/>
            <a:ext cx="2463190" cy="192360"/>
          </a:xfrm>
        </p:spPr>
        <p:txBody>
          <a:bodyPr/>
          <a:lstStyle/>
          <a:p>
            <a:r>
              <a:rPr lang="cs-CZ" dirty="0" err="1"/>
              <a:t>Client</a:t>
            </a:r>
            <a:r>
              <a:rPr lang="cs-CZ" dirty="0"/>
              <a:t> Business Partner </a:t>
            </a:r>
            <a:r>
              <a:rPr lang="en-US" dirty="0"/>
              <a:t>&amp;</a:t>
            </a:r>
            <a:r>
              <a:rPr lang="cs-CZ" dirty="0"/>
              <a:t> CCO</a:t>
            </a:r>
            <a:endParaRPr lang="en-US" dirty="0"/>
          </a:p>
        </p:txBody>
      </p:sp>
    </p:spTree>
    <p:extLst>
      <p:ext uri="{BB962C8B-B14F-4D97-AF65-F5344CB8AC3E}">
        <p14:creationId xmlns:p14="http://schemas.microsoft.com/office/powerpoint/2010/main" val="36918573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7D6345C6-86A5-49CE-BB8F-5495C242691B}"/>
              </a:ext>
            </a:extLst>
          </p:cNvPr>
          <p:cNvSpPr/>
          <p:nvPr/>
        </p:nvSpPr>
        <p:spPr>
          <a:xfrm>
            <a:off x="0" y="0"/>
            <a:ext cx="10326848" cy="3171039"/>
          </a:xfrm>
          <a:custGeom>
            <a:avLst/>
            <a:gdLst>
              <a:gd name="connsiteX0" fmla="*/ 0 w 5486400"/>
              <a:gd name="connsiteY0" fmla="*/ 0 h 5595457"/>
              <a:gd name="connsiteX1" fmla="*/ 5486400 w 5486400"/>
              <a:gd name="connsiteY1" fmla="*/ 0 h 5595457"/>
              <a:gd name="connsiteX2" fmla="*/ 5486400 w 5486400"/>
              <a:gd name="connsiteY2" fmla="*/ 5595457 h 5595457"/>
              <a:gd name="connsiteX3" fmla="*/ 0 w 5486400"/>
              <a:gd name="connsiteY3" fmla="*/ 5595457 h 5595457"/>
              <a:gd name="connsiteX4" fmla="*/ 0 w 5486400"/>
              <a:gd name="connsiteY4" fmla="*/ 0 h 5595457"/>
              <a:gd name="connsiteX0" fmla="*/ 0 w 5486400"/>
              <a:gd name="connsiteY0" fmla="*/ 0 h 5595457"/>
              <a:gd name="connsiteX1" fmla="*/ 5486400 w 5486400"/>
              <a:gd name="connsiteY1" fmla="*/ 0 h 5595457"/>
              <a:gd name="connsiteX2" fmla="*/ 4462943 w 5486400"/>
              <a:gd name="connsiteY2" fmla="*/ 3615655 h 5595457"/>
              <a:gd name="connsiteX3" fmla="*/ 0 w 5486400"/>
              <a:gd name="connsiteY3" fmla="*/ 5595457 h 5595457"/>
              <a:gd name="connsiteX4" fmla="*/ 0 w 5486400"/>
              <a:gd name="connsiteY4" fmla="*/ 0 h 5595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5595457">
                <a:moveTo>
                  <a:pt x="0" y="0"/>
                </a:moveTo>
                <a:lnTo>
                  <a:pt x="5486400" y="0"/>
                </a:lnTo>
                <a:lnTo>
                  <a:pt x="4462943" y="3615655"/>
                </a:lnTo>
                <a:lnTo>
                  <a:pt x="0" y="5595457"/>
                </a:lnTo>
                <a:lnTo>
                  <a:pt x="0" y="0"/>
                </a:lnTo>
                <a:close/>
              </a:path>
            </a:pathLst>
          </a:custGeom>
          <a:solidFill>
            <a:srgbClr val="5E646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25000"/>
              </a:lnSpc>
            </a:pPr>
            <a:endParaRPr lang="cs-CZ" sz="1600" dirty="0"/>
          </a:p>
        </p:txBody>
      </p:sp>
      <p:sp>
        <p:nvSpPr>
          <p:cNvPr id="2" name="Zástupný symbol pro datum 1">
            <a:extLst>
              <a:ext uri="{FF2B5EF4-FFF2-40B4-BE49-F238E27FC236}">
                <a16:creationId xmlns:a16="http://schemas.microsoft.com/office/drawing/2014/main" id="{B0886D32-639F-490C-A4F5-513244BA2E27}"/>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AE184383-EEAF-42D7-B218-1D2DB122897E}"/>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445CAB9A-0CC7-4930-A437-6A672AF47B77}"/>
              </a:ext>
            </a:extLst>
          </p:cNvPr>
          <p:cNvSpPr>
            <a:spLocks noGrp="1"/>
          </p:cNvSpPr>
          <p:nvPr>
            <p:ph type="sldNum" sz="quarter" idx="16"/>
          </p:nvPr>
        </p:nvSpPr>
        <p:spPr/>
        <p:txBody>
          <a:bodyPr/>
          <a:lstStyle/>
          <a:p>
            <a:fld id="{5F3E29E4-0979-4FCA-B4C5-5FC6044C982A}" type="slidenum">
              <a:rPr lang="en-US" smtClean="0"/>
              <a:t>64</a:t>
            </a:fld>
            <a:endParaRPr lang="en-US"/>
          </a:p>
        </p:txBody>
      </p:sp>
      <p:sp>
        <p:nvSpPr>
          <p:cNvPr id="18" name="Nadpis 17">
            <a:extLst>
              <a:ext uri="{FF2B5EF4-FFF2-40B4-BE49-F238E27FC236}">
                <a16:creationId xmlns:a16="http://schemas.microsoft.com/office/drawing/2014/main" id="{DC39FADC-98FC-4D57-81B9-3C72B8A58A23}"/>
              </a:ext>
            </a:extLst>
          </p:cNvPr>
          <p:cNvSpPr>
            <a:spLocks noGrp="1"/>
          </p:cNvSpPr>
          <p:nvPr>
            <p:ph type="title"/>
          </p:nvPr>
        </p:nvSpPr>
        <p:spPr/>
        <p:txBody>
          <a:bodyPr/>
          <a:lstStyle/>
          <a:p>
            <a:r>
              <a:rPr lang="cs-CZ" dirty="0"/>
              <a:t>Příloha</a:t>
            </a:r>
            <a:endParaRPr lang="en-GB" dirty="0"/>
          </a:p>
        </p:txBody>
      </p:sp>
    </p:spTree>
    <p:extLst>
      <p:ext uri="{BB962C8B-B14F-4D97-AF65-F5344CB8AC3E}">
        <p14:creationId xmlns:p14="http://schemas.microsoft.com/office/powerpoint/2010/main" val="13996186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85E46-55D9-485C-94D7-4566B160C131}"/>
              </a:ext>
            </a:extLst>
          </p:cNvPr>
          <p:cNvSpPr>
            <a:spLocks noGrp="1"/>
          </p:cNvSpPr>
          <p:nvPr>
            <p:ph type="dt" sz="half" idx="14"/>
          </p:nvPr>
        </p:nvSpPr>
        <p:spPr/>
        <p:txBody>
          <a:bodyPr/>
          <a:lstStyle/>
          <a:p>
            <a:r>
              <a:rPr lang="cs-CZ"/>
              <a:t>18. 11. 2019</a:t>
            </a:r>
            <a:endParaRPr lang="en-US"/>
          </a:p>
        </p:txBody>
      </p:sp>
      <p:sp>
        <p:nvSpPr>
          <p:cNvPr id="3" name="Footer Placeholder 2">
            <a:extLst>
              <a:ext uri="{FF2B5EF4-FFF2-40B4-BE49-F238E27FC236}">
                <a16:creationId xmlns:a16="http://schemas.microsoft.com/office/drawing/2014/main" id="{6E775694-1C9A-4FAC-BCA1-4635A99E6CED}"/>
              </a:ext>
            </a:extLst>
          </p:cNvPr>
          <p:cNvSpPr>
            <a:spLocks noGrp="1"/>
          </p:cNvSpPr>
          <p:nvPr>
            <p:ph type="ftr" sz="quarter" idx="15"/>
          </p:nvPr>
        </p:nvSpPr>
        <p:spPr/>
        <p:txBody>
          <a:bodyPr/>
          <a:lstStyle/>
          <a:p>
            <a:r>
              <a:rPr lang="pt-BR"/>
              <a:t>U&amp;A: Výzkum trhu placené TV v ČR 2019</a:t>
            </a:r>
            <a:endParaRPr lang="en-US" dirty="0"/>
          </a:p>
        </p:txBody>
      </p:sp>
      <p:sp>
        <p:nvSpPr>
          <p:cNvPr id="4" name="Slide Number Placeholder 3">
            <a:extLst>
              <a:ext uri="{FF2B5EF4-FFF2-40B4-BE49-F238E27FC236}">
                <a16:creationId xmlns:a16="http://schemas.microsoft.com/office/drawing/2014/main" id="{5580B26D-6880-4DD8-88F8-5F78B280D797}"/>
              </a:ext>
            </a:extLst>
          </p:cNvPr>
          <p:cNvSpPr>
            <a:spLocks noGrp="1"/>
          </p:cNvSpPr>
          <p:nvPr>
            <p:ph type="sldNum" sz="quarter" idx="16"/>
          </p:nvPr>
        </p:nvSpPr>
        <p:spPr/>
        <p:txBody>
          <a:bodyPr/>
          <a:lstStyle/>
          <a:p>
            <a:fld id="{5F3E29E4-0979-4FCA-B4C5-5FC6044C982A}" type="slidenum">
              <a:rPr lang="en-US" smtClean="0"/>
              <a:t>65</a:t>
            </a:fld>
            <a:endParaRPr lang="en-US"/>
          </a:p>
        </p:txBody>
      </p:sp>
      <p:sp>
        <p:nvSpPr>
          <p:cNvPr id="5" name="Title 4">
            <a:extLst>
              <a:ext uri="{FF2B5EF4-FFF2-40B4-BE49-F238E27FC236}">
                <a16:creationId xmlns:a16="http://schemas.microsoft.com/office/drawing/2014/main" id="{2F0D3998-3E33-4D03-902C-37FF13086668}"/>
              </a:ext>
            </a:extLst>
          </p:cNvPr>
          <p:cNvSpPr>
            <a:spLocks noGrp="1"/>
          </p:cNvSpPr>
          <p:nvPr>
            <p:ph type="title"/>
          </p:nvPr>
        </p:nvSpPr>
        <p:spPr/>
        <p:txBody>
          <a:bodyPr/>
          <a:lstStyle/>
          <a:p>
            <a:r>
              <a:rPr lang="cs-CZ" dirty="0"/>
              <a:t>Vnímání poskytovatelů placené TV</a:t>
            </a:r>
          </a:p>
        </p:txBody>
      </p:sp>
      <p:sp>
        <p:nvSpPr>
          <p:cNvPr id="9" name="Text Placeholder 8">
            <a:extLst>
              <a:ext uri="{FF2B5EF4-FFF2-40B4-BE49-F238E27FC236}">
                <a16:creationId xmlns:a16="http://schemas.microsoft.com/office/drawing/2014/main" id="{7D3DC526-DD03-4A3D-BBBE-5D76AFB284CC}"/>
              </a:ext>
            </a:extLst>
          </p:cNvPr>
          <p:cNvSpPr>
            <a:spLocks noGrp="1"/>
          </p:cNvSpPr>
          <p:nvPr>
            <p:ph type="body" sz="quarter" idx="18"/>
          </p:nvPr>
        </p:nvSpPr>
        <p:spPr>
          <a:xfrm>
            <a:off x="1075064" y="6080865"/>
            <a:ext cx="8086472" cy="360000"/>
          </a:xfrm>
        </p:spPr>
        <p:txBody>
          <a:bodyPr/>
          <a:lstStyle/>
          <a:p>
            <a:r>
              <a:rPr lang="cs-CZ" b="1" dirty="0"/>
              <a:t>B12. </a:t>
            </a:r>
            <a:r>
              <a:rPr lang="cs-CZ" dirty="0"/>
              <a:t>Nyní uvidíte sérii výroků, které mohou nebo nemusí platit pro jednotlivé poskytovatele placené TV bez ohledu na to, zda jejich služby využíváte nebo ne. Řekněte mi u každého výroku, na které z těchto poskytovatelů se nejvíc hodí. Můžete vybrat jednoho či více poskytovatelů, ale také žádného. </a:t>
            </a:r>
          </a:p>
          <a:p>
            <a:r>
              <a:rPr lang="cs-CZ" b="1" dirty="0"/>
              <a:t>V % | Báze: </a:t>
            </a:r>
            <a:r>
              <a:rPr lang="cs-CZ" dirty="0"/>
              <a:t>všichni respondenti; </a:t>
            </a:r>
            <a:r>
              <a:rPr lang="cs-CZ" b="1" dirty="0"/>
              <a:t>n=1000 </a:t>
            </a:r>
            <a:r>
              <a:rPr lang="cs-CZ" dirty="0"/>
              <a:t>| </a:t>
            </a:r>
            <a:r>
              <a:rPr lang="cs-CZ" b="1" dirty="0"/>
              <a:t>Řazeno dle</a:t>
            </a:r>
            <a:r>
              <a:rPr lang="cs-CZ" dirty="0"/>
              <a:t>: průměrného image všech značek</a:t>
            </a:r>
          </a:p>
        </p:txBody>
      </p:sp>
      <p:sp>
        <p:nvSpPr>
          <p:cNvPr id="24" name="Zástupný obsah 10">
            <a:extLst>
              <a:ext uri="{FF2B5EF4-FFF2-40B4-BE49-F238E27FC236}">
                <a16:creationId xmlns:a16="http://schemas.microsoft.com/office/drawing/2014/main" id="{00831AA4-B273-4318-A825-C6E5B8CE8B7C}"/>
              </a:ext>
            </a:extLst>
          </p:cNvPr>
          <p:cNvSpPr txBox="1">
            <a:spLocks/>
          </p:cNvSpPr>
          <p:nvPr/>
        </p:nvSpPr>
        <p:spPr>
          <a:xfrm>
            <a:off x="1074738" y="1521735"/>
            <a:ext cx="10759931" cy="597925"/>
          </a:xfrm>
          <a:prstGeom prst="rect">
            <a:avLst/>
          </a:prstGeom>
        </p:spPr>
        <p:txBody>
          <a:bodyPr vert="horz" lIns="0" tIns="0" rIns="0" bIns="0" rtlCol="0">
            <a:noAutofit/>
          </a:bodyPr>
          <a:lstStyle>
            <a:lvl1pPr marL="252000" indent="-252000" algn="l" defTabSz="914400" rtl="0" eaLnBrk="1" latinLnBrk="0" hangingPunct="1">
              <a:lnSpc>
                <a:spcPct val="110000"/>
              </a:lnSpc>
              <a:spcBef>
                <a:spcPts val="1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2400" kern="1200">
                <a:solidFill>
                  <a:schemeClr val="tx1"/>
                </a:solidFill>
                <a:latin typeface="+mn-lt"/>
                <a:ea typeface="+mn-ea"/>
                <a:cs typeface="+mn-cs"/>
              </a:defRPr>
            </a:lvl2pPr>
            <a:lvl3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2000" kern="1200">
                <a:solidFill>
                  <a:schemeClr val="tx1"/>
                </a:solidFill>
                <a:latin typeface="+mn-lt"/>
                <a:ea typeface="+mn-ea"/>
                <a:cs typeface="+mn-cs"/>
              </a:defRPr>
            </a:lvl3pPr>
            <a:lvl4pPr marL="0" indent="0" algn="l" defTabSz="914400" rtl="0" eaLnBrk="1" latinLnBrk="0" hangingPunct="1">
              <a:lnSpc>
                <a:spcPct val="110000"/>
              </a:lnSpc>
              <a:spcBef>
                <a:spcPts val="600"/>
              </a:spcBef>
              <a:buClr>
                <a:schemeClr val="tx2"/>
              </a:buClr>
              <a:buFont typeface="Lato" panose="020F0502020204030203" pitchFamily="34" charset="0"/>
              <a:buChar char="​"/>
              <a:defRPr sz="1600" kern="1200">
                <a:solidFill>
                  <a:schemeClr val="tx1"/>
                </a:solidFill>
                <a:latin typeface="+mn-lt"/>
                <a:ea typeface="+mn-ea"/>
                <a:cs typeface="+mn-cs"/>
              </a:defRPr>
            </a:lvl4pPr>
            <a:lvl5pPr marL="25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5pPr>
            <a:lvl6pPr marL="648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6pPr>
            <a:lvl7pPr marL="1080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7pPr>
            <a:lvl8pPr marL="1512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8pPr>
            <a:lvl9pPr marL="1944000" indent="-252000" algn="l" defTabSz="914400" rtl="0" eaLnBrk="1" latinLnBrk="0" hangingPunct="1">
              <a:lnSpc>
                <a:spcPct val="110000"/>
              </a:lnSpc>
              <a:spcBef>
                <a:spcPts val="600"/>
              </a:spcBef>
              <a:buClr>
                <a:schemeClr val="tx2"/>
              </a:buClr>
              <a:buFont typeface="Wingdings" panose="05000000000000000000" pitchFamily="2" charset="2"/>
              <a:buChar char="§"/>
              <a:defRPr sz="1600" kern="1200">
                <a:solidFill>
                  <a:schemeClr val="tx1"/>
                </a:solidFill>
                <a:latin typeface="+mn-lt"/>
                <a:ea typeface="+mn-ea"/>
                <a:cs typeface="+mn-cs"/>
              </a:defRPr>
            </a:lvl9pPr>
          </a:lstStyle>
          <a:p>
            <a:pPr marL="0" indent="0">
              <a:buNone/>
            </a:pPr>
            <a:r>
              <a:rPr lang="cs-CZ" sz="1400" dirty="0"/>
              <a:t>V image parametrech značek nastalo od roku 2017 řada posunů. Větší část z nich je metodologického původu. V důsledku snížení počtu výroků a dotazovaných značek došlo k navýšení výsledných hodnot napříč trhem. Za zmínku nicméně stojí následující zjištění: 1) nejmenší nárůst se projevil u značky UPC, která dokonce v jednom parametru poklesla. To lze interpretovat jako jistou stagnaci této značky. 2) Značka O2 TV zaznamenala opravdu velký pozitivní posun v atributu „Poskytuje nejmodernější hardware“. 3) Značka DIGI procentuálně významně narostla napříč parametry, což lze připsat také vlivu růstu známosti značky.</a:t>
            </a:r>
          </a:p>
        </p:txBody>
      </p:sp>
      <p:graphicFrame>
        <p:nvGraphicFramePr>
          <p:cNvPr id="25" name="Chart 58">
            <a:extLst>
              <a:ext uri="{FF2B5EF4-FFF2-40B4-BE49-F238E27FC236}">
                <a16:creationId xmlns:a16="http://schemas.microsoft.com/office/drawing/2014/main" id="{0AE49142-79CE-4171-92B5-ECF437540231}"/>
              </a:ext>
            </a:extLst>
          </p:cNvPr>
          <p:cNvGraphicFramePr/>
          <p:nvPr>
            <p:extLst>
              <p:ext uri="{D42A27DB-BD31-4B8C-83A1-F6EECF244321}">
                <p14:modId xmlns:p14="http://schemas.microsoft.com/office/powerpoint/2010/main" val="3350275213"/>
              </p:ext>
            </p:extLst>
          </p:nvPr>
        </p:nvGraphicFramePr>
        <p:xfrm>
          <a:off x="4328720" y="2744715"/>
          <a:ext cx="7505950" cy="35938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Group 200">
            <a:extLst>
              <a:ext uri="{FF2B5EF4-FFF2-40B4-BE49-F238E27FC236}">
                <a16:creationId xmlns:a16="http://schemas.microsoft.com/office/drawing/2014/main" id="{1B2F1D78-4959-4EA3-88BD-399F21BF0262}"/>
              </a:ext>
            </a:extLst>
          </p:cNvPr>
          <p:cNvGraphicFramePr>
            <a:graphicFrameLocks noGrp="1"/>
          </p:cNvGraphicFramePr>
          <p:nvPr>
            <p:extLst>
              <p:ext uri="{D42A27DB-BD31-4B8C-83A1-F6EECF244321}">
                <p14:modId xmlns:p14="http://schemas.microsoft.com/office/powerpoint/2010/main" val="2712794803"/>
              </p:ext>
            </p:extLst>
          </p:nvPr>
        </p:nvGraphicFramePr>
        <p:xfrm>
          <a:off x="740302" y="3023304"/>
          <a:ext cx="3692704" cy="3040032"/>
        </p:xfrm>
        <a:graphic>
          <a:graphicData uri="http://schemas.openxmlformats.org/drawingml/2006/table">
            <a:tbl>
              <a:tblPr>
                <a:tableStyleId>{C115FB49-3FBE-41CF-8DFC-A938FE5134F0}</a:tableStyleId>
              </a:tblPr>
              <a:tblGrid>
                <a:gridCol w="3314313">
                  <a:extLst>
                    <a:ext uri="{9D8B030D-6E8A-4147-A177-3AD203B41FA5}">
                      <a16:colId xmlns:a16="http://schemas.microsoft.com/office/drawing/2014/main" val="20000"/>
                    </a:ext>
                  </a:extLst>
                </a:gridCol>
                <a:gridCol w="378391">
                  <a:extLst>
                    <a:ext uri="{9D8B030D-6E8A-4147-A177-3AD203B41FA5}">
                      <a16:colId xmlns:a16="http://schemas.microsoft.com/office/drawing/2014/main" val="20001"/>
                    </a:ext>
                  </a:extLst>
                </a:gridCol>
              </a:tblGrid>
              <a:tr h="327968">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Službu tohoto </a:t>
                      </a:r>
                      <a:r>
                        <a:rPr lang="cs-CZ" sz="1000" b="0" i="0" u="none" strike="noStrike" kern="1200" dirty="0" err="1">
                          <a:solidFill>
                            <a:srgbClr val="414549"/>
                          </a:solidFill>
                          <a:effectLst/>
                          <a:latin typeface="+mn-lt"/>
                          <a:ea typeface="+mn-ea"/>
                          <a:cs typeface="+mn-cs"/>
                        </a:rPr>
                        <a:t>poskyt</a:t>
                      </a:r>
                      <a:r>
                        <a:rPr lang="cs-CZ" sz="1000" b="0" i="0" u="none" strike="noStrike" kern="1200" dirty="0">
                          <a:solidFill>
                            <a:srgbClr val="414549"/>
                          </a:solidFill>
                          <a:effectLst/>
                          <a:latin typeface="+mn-lt"/>
                          <a:ea typeface="+mn-ea"/>
                          <a:cs typeface="+mn-cs"/>
                        </a:rPr>
                        <a:t>. si mohu pohodlně zřídit online</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0"/>
                  </a:ext>
                </a:extLst>
              </a:tr>
              <a:tr h="327968">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Poskytuje nejmodernější hardware</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1"/>
                  </a:ext>
                </a:extLst>
              </a:tr>
              <a:tr h="327968">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Poskytuje přehledné služby / balíčky</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2"/>
                  </a:ext>
                </a:extLst>
              </a:tr>
              <a:tr h="342688">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Nabízí právě ty kanály, které mě zajímají</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rgbClr val="00B050"/>
                        </a:solidFill>
                        <a:effectLst/>
                        <a:latin typeface="+mn-lt"/>
                      </a:endParaRPr>
                    </a:p>
                  </a:txBody>
                  <a:tcPr marL="90047" marR="90047" marT="18000" marB="18000" anchor="ctr" anchorCtr="1" horzOverflow="overflow"/>
                </a:tc>
                <a:extLst>
                  <a:ext uri="{0D108BD9-81ED-4DB2-BD59-A6C34878D82A}">
                    <a16:rowId xmlns:a16="http://schemas.microsoft.com/office/drawing/2014/main" val="10003"/>
                  </a:ext>
                </a:extLst>
              </a:tr>
              <a:tr h="342688">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Nabízí největší rozsah kanálů</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4"/>
                  </a:ext>
                </a:extLst>
              </a:tr>
              <a:tr h="342688">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Má kvalitní zákaznický servis</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5"/>
                  </a:ext>
                </a:extLst>
              </a:tr>
              <a:tr h="342688">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Vše zařídí, ušetří mi spoustu starostí</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6"/>
                  </a:ext>
                </a:extLst>
              </a:tr>
              <a:tr h="342688">
                <a:tc>
                  <a:txBody>
                    <a:bodyPr/>
                    <a:lstStyle/>
                    <a:p>
                      <a:pPr marL="0" algn="r" defTabSz="914400" rtl="0" eaLnBrk="1" fontAlgn="b" latinLnBrk="0" hangingPunct="1"/>
                      <a:r>
                        <a:rPr lang="cs-CZ" sz="1000" b="0" i="0" u="none" strike="noStrike" kern="1200" dirty="0">
                          <a:solidFill>
                            <a:srgbClr val="414549"/>
                          </a:solidFill>
                          <a:effectLst/>
                          <a:latin typeface="+mn-lt"/>
                          <a:ea typeface="+mn-ea"/>
                          <a:cs typeface="+mn-cs"/>
                        </a:rPr>
                        <a:t>Jedná vůči zákazníkům férově a transparentně</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7"/>
                  </a:ext>
                </a:extLst>
              </a:tr>
              <a:tr h="342688">
                <a:tc>
                  <a:txBody>
                    <a:bodyPr/>
                    <a:lstStyle/>
                    <a:p>
                      <a:pPr marL="0" algn="r" defTabSz="914400" rtl="0" eaLnBrk="1" fontAlgn="b" latinLnBrk="0" hangingPunct="1"/>
                      <a:r>
                        <a:rPr lang="pl-PL" sz="1000" b="0" i="0" u="none" strike="noStrike" kern="1200" dirty="0">
                          <a:solidFill>
                            <a:srgbClr val="414549"/>
                          </a:solidFill>
                          <a:effectLst/>
                          <a:latin typeface="+mn-lt"/>
                          <a:ea typeface="+mn-ea"/>
                          <a:cs typeface="+mn-cs"/>
                        </a:rPr>
                        <a:t>Poskytuje služby za rozumné ceny</a:t>
                      </a:r>
                    </a:p>
                  </a:txBody>
                  <a:tcPr marL="6350" marR="6350" marT="6350" marB="0" anchor="ct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0" algn="l"/>
                          <a:tab pos="261938" algn="l"/>
                          <a:tab pos="623888" algn="l"/>
                          <a:tab pos="812800" algn="l"/>
                          <a:tab pos="987425" algn="l"/>
                          <a:tab pos="1160463" algn="l"/>
                          <a:tab pos="1349375" algn="l"/>
                          <a:tab pos="1524000" algn="l"/>
                        </a:tabLst>
                      </a:pPr>
                      <a:endParaRPr kumimoji="0" lang="cs-CZ" sz="1000" b="0" i="0" u="none" strike="noStrike" cap="none" normalizeH="0" baseline="0" noProof="1">
                        <a:ln>
                          <a:noFill/>
                        </a:ln>
                        <a:solidFill>
                          <a:schemeClr val="tx1"/>
                        </a:solidFill>
                        <a:effectLst/>
                        <a:latin typeface="+mn-lt"/>
                      </a:endParaRPr>
                    </a:p>
                  </a:txBody>
                  <a:tcPr marL="90047" marR="90047" marT="18000" marB="18000" anchor="ctr" anchorCtr="1" horzOverflow="overflow"/>
                </a:tc>
                <a:extLst>
                  <a:ext uri="{0D108BD9-81ED-4DB2-BD59-A6C34878D82A}">
                    <a16:rowId xmlns:a16="http://schemas.microsoft.com/office/drawing/2014/main" val="10008"/>
                  </a:ext>
                </a:extLst>
              </a:tr>
            </a:tbl>
          </a:graphicData>
        </a:graphic>
      </p:graphicFrame>
      <p:sp>
        <p:nvSpPr>
          <p:cNvPr id="32" name="Podnadpis 10">
            <a:extLst>
              <a:ext uri="{FF2B5EF4-FFF2-40B4-BE49-F238E27FC236}">
                <a16:creationId xmlns:a16="http://schemas.microsoft.com/office/drawing/2014/main" id="{3975B075-286D-4683-9C08-5107E2565678}"/>
              </a:ext>
            </a:extLst>
          </p:cNvPr>
          <p:cNvSpPr>
            <a:spLocks noGrp="1"/>
          </p:cNvSpPr>
          <p:nvPr>
            <p:ph type="subTitle" idx="13"/>
          </p:nvPr>
        </p:nvSpPr>
        <p:spPr>
          <a:xfrm>
            <a:off x="1075061" y="964671"/>
            <a:ext cx="7910158" cy="490042"/>
          </a:xfrm>
        </p:spPr>
        <p:txBody>
          <a:bodyPr/>
          <a:lstStyle/>
          <a:p>
            <a:r>
              <a:rPr lang="cs-CZ" dirty="0"/>
              <a:t>Síla a „tvar“ image společností – vývoj v čase</a:t>
            </a:r>
            <a:endParaRPr lang="en-GB" dirty="0"/>
          </a:p>
        </p:txBody>
      </p:sp>
      <p:graphicFrame>
        <p:nvGraphicFramePr>
          <p:cNvPr id="14" name="Group 200">
            <a:extLst>
              <a:ext uri="{FF2B5EF4-FFF2-40B4-BE49-F238E27FC236}">
                <a16:creationId xmlns:a16="http://schemas.microsoft.com/office/drawing/2014/main" id="{B81771EE-2072-44E0-A731-3651358EAF80}"/>
              </a:ext>
            </a:extLst>
          </p:cNvPr>
          <p:cNvGraphicFramePr>
            <a:graphicFrameLocks noGrp="1"/>
          </p:cNvGraphicFramePr>
          <p:nvPr>
            <p:extLst>
              <p:ext uri="{D42A27DB-BD31-4B8C-83A1-F6EECF244321}">
                <p14:modId xmlns:p14="http://schemas.microsoft.com/office/powerpoint/2010/main" val="2555303799"/>
              </p:ext>
            </p:extLst>
          </p:nvPr>
        </p:nvGraphicFramePr>
        <p:xfrm>
          <a:off x="9365304" y="2712865"/>
          <a:ext cx="1271936" cy="3368000"/>
        </p:xfrm>
        <a:graphic>
          <a:graphicData uri="http://schemas.openxmlformats.org/drawingml/2006/table">
            <a:tbl>
              <a:tblPr>
                <a:tableStyleId>{C115FB49-3FBE-41CF-8DFC-A938FE5134F0}</a:tableStyleId>
              </a:tblPr>
              <a:tblGrid>
                <a:gridCol w="1271936">
                  <a:extLst>
                    <a:ext uri="{9D8B030D-6E8A-4147-A177-3AD203B41FA5}">
                      <a16:colId xmlns:a16="http://schemas.microsoft.com/office/drawing/2014/main" val="20000"/>
                    </a:ext>
                  </a:extLst>
                </a:gridCol>
              </a:tblGrid>
              <a:tr h="327968">
                <a:tc>
                  <a:txBody>
                    <a:bodyPr/>
                    <a:lstStyle/>
                    <a:p>
                      <a:pPr marL="0" algn="l" defTabSz="914400" rtl="0" eaLnBrk="1" fontAlgn="b" latinLnBrk="0" hangingPunct="1"/>
                      <a:r>
                        <a:rPr lang="cs-CZ" sz="1000" b="1" i="0" u="none" strike="noStrike" kern="1200" dirty="0">
                          <a:solidFill>
                            <a:srgbClr val="414549"/>
                          </a:solidFill>
                          <a:effectLst/>
                          <a:latin typeface="+mn-lt"/>
                          <a:ea typeface="+mn-ea"/>
                          <a:cs typeface="+mn-cs"/>
                        </a:rPr>
                        <a:t>Největší posun</a:t>
                      </a:r>
                    </a:p>
                  </a:txBody>
                  <a:tcPr marL="6350" marR="6350" marT="6350" marB="0" anchor="ctr"/>
                </a:tc>
                <a:extLst>
                  <a:ext uri="{0D108BD9-81ED-4DB2-BD59-A6C34878D82A}">
                    <a16:rowId xmlns:a16="http://schemas.microsoft.com/office/drawing/2014/main" val="1332847778"/>
                  </a:ext>
                </a:extLst>
              </a:tr>
              <a:tr h="32796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000" b="0" i="0" u="none" strike="noStrike" kern="1200" dirty="0">
                          <a:solidFill>
                            <a:srgbClr val="E0B114"/>
                          </a:solidFill>
                          <a:effectLst/>
                          <a:latin typeface="+mn-lt"/>
                          <a:ea typeface="+mn-ea"/>
                          <a:cs typeface="+mn-cs"/>
                        </a:rPr>
                        <a:t>O2 TV: + 9 %</a:t>
                      </a:r>
                    </a:p>
                  </a:txBody>
                  <a:tcPr marL="6350" marR="6350" marT="6350" marB="0" anchor="ctr"/>
                </a:tc>
                <a:extLst>
                  <a:ext uri="{0D108BD9-81ED-4DB2-BD59-A6C34878D82A}">
                    <a16:rowId xmlns:a16="http://schemas.microsoft.com/office/drawing/2014/main" val="10000"/>
                  </a:ext>
                </a:extLst>
              </a:tr>
              <a:tr h="327968">
                <a:tc>
                  <a:txBody>
                    <a:bodyPr/>
                    <a:lstStyle/>
                    <a:p>
                      <a:pPr marL="0" algn="l" defTabSz="914400" rtl="0" eaLnBrk="1" fontAlgn="b" latinLnBrk="0" hangingPunct="1"/>
                      <a:r>
                        <a:rPr lang="cs-CZ" sz="1000" b="0" i="0" u="none" strike="noStrike" kern="1200" dirty="0">
                          <a:solidFill>
                            <a:srgbClr val="E0B114"/>
                          </a:solidFill>
                          <a:effectLst/>
                          <a:latin typeface="+mn-lt"/>
                          <a:ea typeface="+mn-ea"/>
                          <a:cs typeface="+mn-cs"/>
                        </a:rPr>
                        <a:t>O2 TV: + 17 %</a:t>
                      </a:r>
                    </a:p>
                  </a:txBody>
                  <a:tcPr marL="6350" marR="6350" marT="6350" marB="0" anchor="ctr"/>
                </a:tc>
                <a:extLst>
                  <a:ext uri="{0D108BD9-81ED-4DB2-BD59-A6C34878D82A}">
                    <a16:rowId xmlns:a16="http://schemas.microsoft.com/office/drawing/2014/main" val="10001"/>
                  </a:ext>
                </a:extLst>
              </a:tr>
              <a:tr h="327968">
                <a:tc>
                  <a:txBody>
                    <a:bodyPr/>
                    <a:lstStyle/>
                    <a:p>
                      <a:pPr marL="0" algn="l" defTabSz="914400" rtl="0" eaLnBrk="1" fontAlgn="b" latinLnBrk="0" hangingPunct="1"/>
                      <a:endParaRPr lang="cs-CZ" sz="1000" b="0" i="0" u="none" strike="noStrike" kern="1200" dirty="0">
                        <a:solidFill>
                          <a:srgbClr val="414549"/>
                        </a:solidFill>
                        <a:effectLst/>
                        <a:latin typeface="+mn-lt"/>
                        <a:ea typeface="+mn-ea"/>
                        <a:cs typeface="+mn-cs"/>
                      </a:endParaRPr>
                    </a:p>
                  </a:txBody>
                  <a:tcPr marL="6350" marR="6350" marT="6350" marB="0" anchor="ctr"/>
                </a:tc>
                <a:extLst>
                  <a:ext uri="{0D108BD9-81ED-4DB2-BD59-A6C34878D82A}">
                    <a16:rowId xmlns:a16="http://schemas.microsoft.com/office/drawing/2014/main" val="10002"/>
                  </a:ext>
                </a:extLst>
              </a:tr>
              <a:tr h="342688">
                <a:tc>
                  <a:txBody>
                    <a:bodyPr/>
                    <a:lstStyle/>
                    <a:p>
                      <a:pPr marL="0" algn="l" defTabSz="914400" rtl="0" eaLnBrk="1" fontAlgn="b" latinLnBrk="0" hangingPunct="1"/>
                      <a:endParaRPr lang="cs-CZ" sz="1000" b="0" i="0" u="none" strike="noStrike" kern="1200" dirty="0">
                        <a:solidFill>
                          <a:srgbClr val="414549"/>
                        </a:solidFill>
                        <a:effectLst/>
                        <a:latin typeface="+mn-lt"/>
                        <a:ea typeface="+mn-ea"/>
                        <a:cs typeface="+mn-cs"/>
                      </a:endParaRPr>
                    </a:p>
                  </a:txBody>
                  <a:tcPr marL="6350" marR="6350" marT="6350" marB="0" anchor="ctr"/>
                </a:tc>
                <a:extLst>
                  <a:ext uri="{0D108BD9-81ED-4DB2-BD59-A6C34878D82A}">
                    <a16:rowId xmlns:a16="http://schemas.microsoft.com/office/drawing/2014/main" val="10003"/>
                  </a:ext>
                </a:extLst>
              </a:tr>
              <a:tr h="34268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000" b="0" i="0" u="none" strike="noStrike" kern="1200" dirty="0">
                          <a:solidFill>
                            <a:srgbClr val="818387"/>
                          </a:solidFill>
                          <a:effectLst/>
                          <a:latin typeface="+mn-lt"/>
                          <a:ea typeface="+mn-ea"/>
                          <a:cs typeface="+mn-cs"/>
                        </a:rPr>
                        <a:t>UPC: - 5 %</a:t>
                      </a:r>
                    </a:p>
                  </a:txBody>
                  <a:tcPr marL="6350" marR="6350" marT="6350" marB="0" anchor="ctr"/>
                </a:tc>
                <a:extLst>
                  <a:ext uri="{0D108BD9-81ED-4DB2-BD59-A6C34878D82A}">
                    <a16:rowId xmlns:a16="http://schemas.microsoft.com/office/drawing/2014/main" val="10004"/>
                  </a:ext>
                </a:extLst>
              </a:tr>
              <a:tr h="342688">
                <a:tc>
                  <a:txBody>
                    <a:bodyPr/>
                    <a:lstStyle/>
                    <a:p>
                      <a:pPr marL="0" algn="l" defTabSz="914400" rtl="0" eaLnBrk="1" fontAlgn="b" latinLnBrk="0" hangingPunct="1"/>
                      <a:endParaRPr lang="cs-CZ" sz="1000" b="0" i="0" u="none" strike="noStrike" kern="1200" dirty="0">
                        <a:solidFill>
                          <a:srgbClr val="414549"/>
                        </a:solidFill>
                        <a:effectLst/>
                        <a:latin typeface="+mn-lt"/>
                        <a:ea typeface="+mn-ea"/>
                        <a:cs typeface="+mn-cs"/>
                      </a:endParaRPr>
                    </a:p>
                  </a:txBody>
                  <a:tcPr marL="6350" marR="6350" marT="6350" marB="0" anchor="ctr"/>
                </a:tc>
                <a:extLst>
                  <a:ext uri="{0D108BD9-81ED-4DB2-BD59-A6C34878D82A}">
                    <a16:rowId xmlns:a16="http://schemas.microsoft.com/office/drawing/2014/main" val="10005"/>
                  </a:ext>
                </a:extLst>
              </a:tr>
              <a:tr h="342688">
                <a:tc>
                  <a:txBody>
                    <a:bodyPr/>
                    <a:lstStyle/>
                    <a:p>
                      <a:pPr marL="0" algn="l" defTabSz="914400" rtl="0" eaLnBrk="1" fontAlgn="b" latinLnBrk="0" hangingPunct="1"/>
                      <a:endParaRPr lang="cs-CZ" sz="1000" b="0" i="0" u="none" strike="noStrike" kern="1200" dirty="0">
                        <a:solidFill>
                          <a:srgbClr val="414549"/>
                        </a:solidFill>
                        <a:effectLst/>
                        <a:latin typeface="+mn-lt"/>
                        <a:ea typeface="+mn-ea"/>
                        <a:cs typeface="+mn-cs"/>
                      </a:endParaRPr>
                    </a:p>
                  </a:txBody>
                  <a:tcPr marL="6350" marR="6350" marT="6350" marB="0" anchor="ctr"/>
                </a:tc>
                <a:extLst>
                  <a:ext uri="{0D108BD9-81ED-4DB2-BD59-A6C34878D82A}">
                    <a16:rowId xmlns:a16="http://schemas.microsoft.com/office/drawing/2014/main" val="10006"/>
                  </a:ext>
                </a:extLst>
              </a:tr>
              <a:tr h="342688">
                <a:tc>
                  <a:txBody>
                    <a:bodyPr/>
                    <a:lstStyle/>
                    <a:p>
                      <a:pPr marL="0" algn="l" defTabSz="914400" rtl="0" eaLnBrk="1" fontAlgn="b" latinLnBrk="0" hangingPunct="1"/>
                      <a:endParaRPr lang="cs-CZ" sz="1000" b="0" i="0" u="none" strike="noStrike" kern="1200" dirty="0">
                        <a:solidFill>
                          <a:srgbClr val="414549"/>
                        </a:solidFill>
                        <a:effectLst/>
                        <a:latin typeface="+mn-lt"/>
                        <a:ea typeface="+mn-ea"/>
                        <a:cs typeface="+mn-cs"/>
                      </a:endParaRPr>
                    </a:p>
                  </a:txBody>
                  <a:tcPr marL="6350" marR="6350" marT="6350" marB="0" anchor="ctr"/>
                </a:tc>
                <a:extLst>
                  <a:ext uri="{0D108BD9-81ED-4DB2-BD59-A6C34878D82A}">
                    <a16:rowId xmlns:a16="http://schemas.microsoft.com/office/drawing/2014/main" val="10007"/>
                  </a:ext>
                </a:extLst>
              </a:tr>
              <a:tr h="342688">
                <a:tc>
                  <a:txBody>
                    <a:bodyPr/>
                    <a:lstStyle/>
                    <a:p>
                      <a:pPr marL="0" algn="l" defTabSz="914400" rtl="0" eaLnBrk="1" fontAlgn="b" latinLnBrk="0" hangingPunct="1"/>
                      <a:endParaRPr lang="pl-PL" sz="1000" b="0" i="0" u="none" strike="noStrike" kern="1200" dirty="0">
                        <a:solidFill>
                          <a:srgbClr val="414549"/>
                        </a:solidFill>
                        <a:effectLst/>
                        <a:latin typeface="+mn-lt"/>
                        <a:ea typeface="+mn-ea"/>
                        <a:cs typeface="+mn-cs"/>
                      </a:endParaRPr>
                    </a:p>
                  </a:txBody>
                  <a:tcPr marL="6350" marR="6350" marT="635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039258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7</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Hlavní zjištění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Parametry odebíraných služeb</a:t>
            </a:r>
            <a:endParaRPr lang="en-GB" dirty="0"/>
          </a:p>
        </p:txBody>
      </p:sp>
      <p:sp>
        <p:nvSpPr>
          <p:cNvPr id="7" name="Zástupný obsah 6">
            <a:extLst>
              <a:ext uri="{FF2B5EF4-FFF2-40B4-BE49-F238E27FC236}">
                <a16:creationId xmlns:a16="http://schemas.microsoft.com/office/drawing/2014/main" id="{4CAA3470-EB3B-4274-A9D5-757827E7D516}"/>
              </a:ext>
            </a:extLst>
          </p:cNvPr>
          <p:cNvSpPr>
            <a:spLocks noGrp="1"/>
          </p:cNvSpPr>
          <p:nvPr>
            <p:ph idx="1"/>
          </p:nvPr>
        </p:nvSpPr>
        <p:spPr>
          <a:xfrm>
            <a:off x="1075062" y="1629618"/>
            <a:ext cx="10097764" cy="4751382"/>
          </a:xfrm>
        </p:spPr>
        <p:txBody>
          <a:bodyPr/>
          <a:lstStyle/>
          <a:p>
            <a:r>
              <a:rPr lang="cs-CZ" sz="1400" dirty="0"/>
              <a:t>Uživatelé kabelové i internetové televize ve třech čtvrtinách případů využívají od svého poskytovatele televize i internet. To v případě satelitního příjmu není nasnadě, přesto i zde někteří zákazníci služby kombinují. Důvodem výběru jiného poskytovatele internetu je nejčastěji cena. Druhým nejčastějším důvodem je, že k tomu tak došlo, protože se internet a televize řešily zvlášť a v různou dobu.</a:t>
            </a:r>
          </a:p>
          <a:p>
            <a:r>
              <a:rPr lang="cs-CZ" sz="1400" dirty="0"/>
              <a:t>Uživatelé satelitní TV v průměru platí za svou službu necelých 300 Kč, u internetové je to přibližně 350 Kč </a:t>
            </a:r>
            <a:r>
              <a:rPr lang="cs-CZ" sz="1400" b="1" dirty="0"/>
              <a:t>– zde došlo k poklesu ceny – </a:t>
            </a:r>
            <a:r>
              <a:rPr lang="cs-CZ" sz="1400" dirty="0"/>
              <a:t>a u kabelové 400 Kč. </a:t>
            </a:r>
            <a:r>
              <a:rPr lang="cs-CZ" sz="1400" b="1" dirty="0"/>
              <a:t>Počet kanálů se mezi typy příjmu již významně neliší</a:t>
            </a:r>
            <a:r>
              <a:rPr lang="cs-CZ" sz="1400" dirty="0"/>
              <a:t>.</a:t>
            </a:r>
          </a:p>
          <a:p>
            <a:r>
              <a:rPr lang="cs-CZ" sz="1400" b="1" dirty="0"/>
              <a:t>Ochota začít odebírat služby v řadách stávajících neuživatelů placené TV se od loňska významně zvýšila. Pořízení placené TV v horizontu jednoho roku nevylučuje 40 procent zákazníků. </a:t>
            </a:r>
            <a:r>
              <a:rPr lang="cs-CZ" sz="1400" dirty="0"/>
              <a:t>Naopak stávající uživatelé placené jsou ke změně relativně rezistentní. Dvě třetiny (67 procent) neplánují v příštím roce žádnou změnu. O </a:t>
            </a:r>
            <a:r>
              <a:rPr lang="cs-CZ" sz="1400" b="1" dirty="0"/>
              <a:t>změně poskytovatele uvažuje 13 procent</a:t>
            </a:r>
            <a:r>
              <a:rPr lang="cs-CZ" sz="1400" dirty="0"/>
              <a:t>, polovina z nich by rovnou změnila i typ příjmu.</a:t>
            </a:r>
          </a:p>
          <a:p>
            <a:r>
              <a:rPr lang="cs-CZ" sz="1400" dirty="0"/>
              <a:t>Dva největší motivátory pro pořízení placené televize jsou velké množství kanálů (což lze považovat za tradiční atribut placené TV) a archiv již odvysílaných pořadů (což je inovativní funkcionalita). Dále motivuje možnost přeskakovat reklamy a možnost sledovat TV na více zařízeních (opět inovativní funkce spojené s IPTV/OTT). Významné jsou také dva „tradiční“ atributy, a to vysoká kvalita obrazu a atraktivní a exkluzivní obsah (např. sportovní přenosy).</a:t>
            </a:r>
          </a:p>
          <a:p>
            <a:r>
              <a:rPr lang="cs-CZ" sz="1400" dirty="0"/>
              <a:t>U těch, kteří buď uvažují o pořízení služeb placené TV, nebo zvažují změnu svého poskytovatele, je </a:t>
            </a:r>
            <a:r>
              <a:rPr lang="cs-CZ" sz="1400" b="1" dirty="0"/>
              <a:t>nejvíce atraktivní značkou O2 TV</a:t>
            </a:r>
            <a:r>
              <a:rPr lang="cs-CZ" sz="1400" dirty="0"/>
              <a:t>, kterou preferuje 28 procent a zvažuje 55 procent zájemců (od roku 2017 si O2 TV polepšila). </a:t>
            </a:r>
            <a:r>
              <a:rPr lang="cs-CZ" sz="1400" b="1" dirty="0"/>
              <a:t>DIGI zvažuje – obdobně jako T-Mobile – cca 30 procent a preferuje cca 10 procent zájemců. </a:t>
            </a:r>
            <a:r>
              <a:rPr lang="cs-CZ" sz="1400" dirty="0"/>
              <a:t>Méně známé značky zvažuje okolo 15 procent zájemců, což reflektuje ochotu vyzkoušet služby i od dodavatelů bez renomé.</a:t>
            </a:r>
          </a:p>
          <a:p>
            <a:endParaRPr lang="cs-CZ" sz="1400" dirty="0"/>
          </a:p>
        </p:txBody>
      </p:sp>
    </p:spTree>
    <p:extLst>
      <p:ext uri="{BB962C8B-B14F-4D97-AF65-F5344CB8AC3E}">
        <p14:creationId xmlns:p14="http://schemas.microsoft.com/office/powerpoint/2010/main" val="2086987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8</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Hlavní zjištění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Vnímání atributů placené TV</a:t>
            </a:r>
            <a:endParaRPr lang="en-GB" dirty="0"/>
          </a:p>
        </p:txBody>
      </p:sp>
      <p:grpSp>
        <p:nvGrpSpPr>
          <p:cNvPr id="5" name="Group 4">
            <a:extLst>
              <a:ext uri="{FF2B5EF4-FFF2-40B4-BE49-F238E27FC236}">
                <a16:creationId xmlns:a16="http://schemas.microsoft.com/office/drawing/2014/main" id="{861BB75E-F55A-49BD-9AC5-9C8D38794E2D}"/>
              </a:ext>
            </a:extLst>
          </p:cNvPr>
          <p:cNvGrpSpPr/>
          <p:nvPr/>
        </p:nvGrpSpPr>
        <p:grpSpPr>
          <a:xfrm>
            <a:off x="2336815" y="3011931"/>
            <a:ext cx="8497181" cy="3312460"/>
            <a:chOff x="843536" y="2710367"/>
            <a:chExt cx="8497181" cy="3312460"/>
          </a:xfrm>
        </p:grpSpPr>
        <p:sp>
          <p:nvSpPr>
            <p:cNvPr id="11" name="Rectangle 11">
              <a:extLst>
                <a:ext uri="{FF2B5EF4-FFF2-40B4-BE49-F238E27FC236}">
                  <a16:creationId xmlns:a16="http://schemas.microsoft.com/office/drawing/2014/main" id="{6B020596-B71E-4B3B-83F7-0B9442ED8632}"/>
                </a:ext>
              </a:extLst>
            </p:cNvPr>
            <p:cNvSpPr>
              <a:spLocks noChangeArrowheads="1"/>
            </p:cNvSpPr>
            <p:nvPr>
              <p:custDataLst>
                <p:tags r:id="rId1"/>
              </p:custDataLst>
            </p:nvPr>
          </p:nvSpPr>
          <p:spPr bwMode="gray">
            <a:xfrm>
              <a:off x="5092127" y="4114647"/>
              <a:ext cx="4248590" cy="612000"/>
            </a:xfrm>
            <a:prstGeom prst="rect">
              <a:avLst/>
            </a:prstGeom>
            <a:noFill/>
            <a:ln>
              <a:noFill/>
            </a:ln>
            <a:effectLst/>
            <a:extLst>
              <a:ext uri="{909E8E84-426E-40DD-AFC4-6F175D3DCCD1}">
                <a14:hiddenFill xmlns:a14="http://schemas.microsoft.com/office/drawing/2010/main">
                  <a:gradFill rotWithShape="1">
                    <a:gsLst>
                      <a:gs pos="0">
                        <a:schemeClr val="bg2"/>
                      </a:gs>
                      <a:gs pos="100000">
                        <a:schemeClr val="bg2">
                          <a:gamma/>
                          <a:tint val="0"/>
                          <a:invGamma/>
                        </a:schemeClr>
                      </a:gs>
                    </a:gsLst>
                    <a:lin ang="0" scaled="1"/>
                  </a:gradFill>
                </a14:hiddenFill>
              </a:ext>
              <a:ext uri="{91240B29-F687-4F45-9708-019B960494DF}">
                <a14:hiddenLine xmlns:a14="http://schemas.microsoft.com/office/drawing/2010/main" w="12700" algn="ctr">
                  <a:solidFill>
                    <a:srgbClr val="A80058"/>
                  </a:solidFill>
                  <a:miter lim="800000"/>
                  <a:headEnd/>
                  <a:tailEnd/>
                </a14:hiddenLine>
              </a:ext>
              <a:ext uri="{AF507438-7753-43E0-B8FC-AC1667EBCBE1}">
                <a14:hiddenEffects xmlns:a14="http://schemas.microsoft.com/office/drawing/2010/main">
                  <a:effectLst>
                    <a:outerShdw dist="25400" dir="5400000" algn="t" rotWithShape="0">
                      <a:srgbClr val="58002E">
                        <a:alpha val="39998"/>
                      </a:srgbClr>
                    </a:outerShdw>
                  </a:effectLst>
                </a14:hiddenEffects>
              </a:ext>
            </a:extLst>
          </p:spPr>
          <p:txBody>
            <a:bodyPr lIns="0" tIns="72000" rIns="0" bIns="72000" anchor="b"/>
            <a:lstStyle/>
            <a:p>
              <a:pPr marL="360363" lvl="1" indent="-180975">
                <a:spcBef>
                  <a:spcPct val="10000"/>
                </a:spcBef>
              </a:pPr>
              <a:r>
                <a:rPr lang="cs-CZ" sz="1600" dirty="0">
                  <a:latin typeface="+mj-lt"/>
                </a:rPr>
                <a:t>Možnost sledovat na více zařízeních, </a:t>
              </a:r>
            </a:p>
            <a:p>
              <a:pPr marL="360363" lvl="1" indent="-180975">
                <a:spcBef>
                  <a:spcPct val="10000"/>
                </a:spcBef>
              </a:pPr>
              <a:r>
                <a:rPr lang="cs-CZ" sz="1600" dirty="0">
                  <a:latin typeface="+mj-lt"/>
                </a:rPr>
                <a:t>snadné ovládání, snadná instalace</a:t>
              </a:r>
            </a:p>
          </p:txBody>
        </p:sp>
        <p:sp>
          <p:nvSpPr>
            <p:cNvPr id="12" name="Rectangle 12">
              <a:extLst>
                <a:ext uri="{FF2B5EF4-FFF2-40B4-BE49-F238E27FC236}">
                  <a16:creationId xmlns:a16="http://schemas.microsoft.com/office/drawing/2014/main" id="{32DC76E0-93B8-4731-A238-9677B09D11E6}"/>
                </a:ext>
              </a:extLst>
            </p:cNvPr>
            <p:cNvSpPr>
              <a:spLocks noChangeArrowheads="1"/>
            </p:cNvSpPr>
            <p:nvPr>
              <p:custDataLst>
                <p:tags r:id="rId2"/>
              </p:custDataLst>
            </p:nvPr>
          </p:nvSpPr>
          <p:spPr bwMode="gray">
            <a:xfrm>
              <a:off x="5596183" y="4762737"/>
              <a:ext cx="3744534" cy="612000"/>
            </a:xfrm>
            <a:prstGeom prst="rect">
              <a:avLst/>
            </a:prstGeom>
            <a:noFill/>
            <a:ln>
              <a:noFill/>
            </a:ln>
            <a:effectLst/>
            <a:extLst>
              <a:ext uri="{909E8E84-426E-40DD-AFC4-6F175D3DCCD1}">
                <a14:hiddenFill xmlns:a14="http://schemas.microsoft.com/office/drawing/2010/main">
                  <a:gradFill rotWithShape="1">
                    <a:gsLst>
                      <a:gs pos="0">
                        <a:schemeClr val="bg2"/>
                      </a:gs>
                      <a:gs pos="100000">
                        <a:schemeClr val="bg2">
                          <a:gamma/>
                          <a:tint val="0"/>
                          <a:invGamma/>
                        </a:schemeClr>
                      </a:gs>
                    </a:gsLst>
                    <a:lin ang="0" scaled="1"/>
                  </a:gradFill>
                </a14:hiddenFill>
              </a:ext>
              <a:ext uri="{91240B29-F687-4F45-9708-019B960494DF}">
                <a14:hiddenLine xmlns:a14="http://schemas.microsoft.com/office/drawing/2010/main" w="12700" algn="ctr">
                  <a:solidFill>
                    <a:srgbClr val="A80058"/>
                  </a:solidFill>
                  <a:miter lim="800000"/>
                  <a:headEnd/>
                  <a:tailEnd/>
                </a14:hiddenLine>
              </a:ext>
              <a:ext uri="{AF507438-7753-43E0-B8FC-AC1667EBCBE1}">
                <a14:hiddenEffects xmlns:a14="http://schemas.microsoft.com/office/drawing/2010/main">
                  <a:effectLst>
                    <a:outerShdw dist="25400" dir="5400000" algn="t" rotWithShape="0">
                      <a:srgbClr val="58002E">
                        <a:alpha val="39998"/>
                      </a:srgbClr>
                    </a:outerShdw>
                  </a:effectLst>
                </a14:hiddenEffects>
              </a:ext>
            </a:extLst>
          </p:spPr>
          <p:txBody>
            <a:bodyPr lIns="0" tIns="72000" rIns="0" bIns="72000" anchor="b"/>
            <a:lstStyle/>
            <a:p>
              <a:pPr marL="360363" lvl="1" indent="-180975">
                <a:spcBef>
                  <a:spcPct val="10000"/>
                </a:spcBef>
              </a:pPr>
              <a:r>
                <a:rPr lang="cs-CZ" sz="1600" dirty="0">
                  <a:latin typeface="+mj-lt"/>
                </a:rPr>
                <a:t>Pokročilé funkce ovládání, </a:t>
              </a:r>
            </a:p>
            <a:p>
              <a:pPr marL="360363" lvl="1" indent="-180975">
                <a:spcBef>
                  <a:spcPct val="10000"/>
                </a:spcBef>
              </a:pPr>
              <a:r>
                <a:rPr lang="cs-CZ" sz="1600" dirty="0">
                  <a:latin typeface="+mj-lt"/>
                </a:rPr>
                <a:t>atraktivní sportovní přenosy</a:t>
              </a:r>
              <a:endParaRPr lang="en-US" sz="1600" dirty="0">
                <a:latin typeface="+mj-lt"/>
              </a:endParaRPr>
            </a:p>
          </p:txBody>
        </p:sp>
        <p:sp>
          <p:nvSpPr>
            <p:cNvPr id="13" name="Rectangle 13">
              <a:extLst>
                <a:ext uri="{FF2B5EF4-FFF2-40B4-BE49-F238E27FC236}">
                  <a16:creationId xmlns:a16="http://schemas.microsoft.com/office/drawing/2014/main" id="{BCAD8AD1-93DC-47BF-B511-EBCE825745F5}"/>
                </a:ext>
              </a:extLst>
            </p:cNvPr>
            <p:cNvSpPr>
              <a:spLocks noChangeArrowheads="1"/>
            </p:cNvSpPr>
            <p:nvPr>
              <p:custDataLst>
                <p:tags r:id="rId3"/>
              </p:custDataLst>
            </p:nvPr>
          </p:nvSpPr>
          <p:spPr bwMode="gray">
            <a:xfrm>
              <a:off x="6064234" y="5410827"/>
              <a:ext cx="3276482" cy="612000"/>
            </a:xfrm>
            <a:prstGeom prst="rect">
              <a:avLst/>
            </a:prstGeom>
            <a:noFill/>
            <a:ln>
              <a:noFill/>
            </a:ln>
            <a:effectLst/>
            <a:extLst>
              <a:ext uri="{909E8E84-426E-40DD-AFC4-6F175D3DCCD1}">
                <a14:hiddenFill xmlns:a14="http://schemas.microsoft.com/office/drawing/2010/main">
                  <a:gradFill rotWithShape="1">
                    <a:gsLst>
                      <a:gs pos="0">
                        <a:schemeClr val="bg2"/>
                      </a:gs>
                      <a:gs pos="100000">
                        <a:schemeClr val="bg2">
                          <a:gamma/>
                          <a:tint val="0"/>
                          <a:invGamma/>
                        </a:schemeClr>
                      </a:gs>
                    </a:gsLst>
                    <a:lin ang="0" scaled="1"/>
                  </a:gradFill>
                </a14:hiddenFill>
              </a:ext>
              <a:ext uri="{91240B29-F687-4F45-9708-019B960494DF}">
                <a14:hiddenLine xmlns:a14="http://schemas.microsoft.com/office/drawing/2010/main" w="12700" algn="ctr">
                  <a:solidFill>
                    <a:srgbClr val="A80058"/>
                  </a:solidFill>
                  <a:miter lim="800000"/>
                  <a:headEnd/>
                  <a:tailEnd/>
                </a14:hiddenLine>
              </a:ext>
              <a:ext uri="{AF507438-7753-43E0-B8FC-AC1667EBCBE1}">
                <a14:hiddenEffects xmlns:a14="http://schemas.microsoft.com/office/drawing/2010/main">
                  <a:effectLst>
                    <a:outerShdw dist="25400" dir="5400000" algn="t" rotWithShape="0">
                      <a:srgbClr val="58002E">
                        <a:alpha val="39998"/>
                      </a:srgbClr>
                    </a:outerShdw>
                  </a:effectLst>
                </a14:hiddenEffects>
              </a:ext>
            </a:extLst>
          </p:spPr>
          <p:txBody>
            <a:bodyPr lIns="0" tIns="72000" rIns="0" bIns="72000" anchor="b"/>
            <a:lstStyle/>
            <a:p>
              <a:pPr marL="360363" lvl="1" indent="-180975">
                <a:spcBef>
                  <a:spcPct val="10000"/>
                </a:spcBef>
              </a:pPr>
              <a:r>
                <a:rPr lang="cs-CZ" sz="1600" dirty="0">
                  <a:latin typeface="+mj-lt"/>
                </a:rPr>
                <a:t>Videotéka, výběr dubbing nebo původní znění, titulky</a:t>
              </a:r>
              <a:endParaRPr lang="en-US" sz="1600" dirty="0">
                <a:latin typeface="+mj-lt"/>
              </a:endParaRPr>
            </a:p>
          </p:txBody>
        </p:sp>
        <p:sp>
          <p:nvSpPr>
            <p:cNvPr id="14" name="Rectangle 14">
              <a:extLst>
                <a:ext uri="{FF2B5EF4-FFF2-40B4-BE49-F238E27FC236}">
                  <a16:creationId xmlns:a16="http://schemas.microsoft.com/office/drawing/2014/main" id="{F614421B-4211-4376-AFDB-D8F55224A5BC}"/>
                </a:ext>
              </a:extLst>
            </p:cNvPr>
            <p:cNvSpPr>
              <a:spLocks noChangeArrowheads="1"/>
            </p:cNvSpPr>
            <p:nvPr>
              <p:custDataLst>
                <p:tags r:id="rId4"/>
              </p:custDataLst>
            </p:nvPr>
          </p:nvSpPr>
          <p:spPr bwMode="gray">
            <a:xfrm>
              <a:off x="4084425" y="2710367"/>
              <a:ext cx="5256291" cy="684000"/>
            </a:xfrm>
            <a:prstGeom prst="rect">
              <a:avLst/>
            </a:prstGeom>
            <a:noFill/>
            <a:ln>
              <a:noFill/>
            </a:ln>
            <a:effectLst/>
            <a:extLst>
              <a:ext uri="{909E8E84-426E-40DD-AFC4-6F175D3DCCD1}">
                <a14:hiddenFill xmlns:a14="http://schemas.microsoft.com/office/drawing/2010/main">
                  <a:gradFill rotWithShape="1">
                    <a:gsLst>
                      <a:gs pos="0">
                        <a:schemeClr val="bg2"/>
                      </a:gs>
                      <a:gs pos="100000">
                        <a:schemeClr val="bg2">
                          <a:gamma/>
                          <a:tint val="0"/>
                          <a:invGamma/>
                        </a:schemeClr>
                      </a:gs>
                    </a:gsLst>
                    <a:lin ang="0" scaled="1"/>
                  </a:gradFill>
                </a14:hiddenFill>
              </a:ext>
              <a:ext uri="{91240B29-F687-4F45-9708-019B960494DF}">
                <a14:hiddenLine xmlns:a14="http://schemas.microsoft.com/office/drawing/2010/main" w="12700" algn="ctr">
                  <a:solidFill>
                    <a:srgbClr val="A80058"/>
                  </a:solidFill>
                  <a:miter lim="800000"/>
                  <a:headEnd/>
                  <a:tailEnd/>
                </a14:hiddenLine>
              </a:ext>
              <a:ext uri="{AF507438-7753-43E0-B8FC-AC1667EBCBE1}">
                <a14:hiddenEffects xmlns:a14="http://schemas.microsoft.com/office/drawing/2010/main">
                  <a:effectLst>
                    <a:outerShdw dist="25400" dir="5400000" algn="t" rotWithShape="0">
                      <a:srgbClr val="58002E">
                        <a:alpha val="39998"/>
                      </a:srgbClr>
                    </a:outerShdw>
                  </a:effectLst>
                </a14:hiddenEffects>
              </a:ext>
            </a:extLst>
          </p:spPr>
          <p:txBody>
            <a:bodyPr lIns="0" tIns="72000" rIns="0" bIns="72000" anchor="b"/>
            <a:lstStyle/>
            <a:p>
              <a:pPr marL="360363" lvl="1" indent="-180975">
                <a:spcBef>
                  <a:spcPct val="10000"/>
                </a:spcBef>
              </a:pPr>
              <a:r>
                <a:rPr lang="cs-CZ" sz="1600" dirty="0">
                  <a:latin typeface="+mj-lt"/>
                </a:rPr>
                <a:t>Vysoká kvalita obrazu, </a:t>
              </a:r>
            </a:p>
            <a:p>
              <a:pPr marL="360363" lvl="1" indent="-180975">
                <a:spcBef>
                  <a:spcPct val="10000"/>
                </a:spcBef>
              </a:pPr>
              <a:r>
                <a:rPr lang="cs-CZ" sz="1600" dirty="0">
                  <a:latin typeface="+mj-lt"/>
                </a:rPr>
                <a:t>přístup k archivu pořadů</a:t>
              </a:r>
              <a:endParaRPr lang="en-US" sz="1600" dirty="0">
                <a:latin typeface="+mj-lt"/>
              </a:endParaRPr>
            </a:p>
          </p:txBody>
        </p:sp>
        <p:sp>
          <p:nvSpPr>
            <p:cNvPr id="15" name="Rectangle 15">
              <a:extLst>
                <a:ext uri="{FF2B5EF4-FFF2-40B4-BE49-F238E27FC236}">
                  <a16:creationId xmlns:a16="http://schemas.microsoft.com/office/drawing/2014/main" id="{738CCABB-DDB4-4D34-A04B-48C3F985AF77}"/>
                </a:ext>
              </a:extLst>
            </p:cNvPr>
            <p:cNvSpPr>
              <a:spLocks noChangeArrowheads="1"/>
            </p:cNvSpPr>
            <p:nvPr>
              <p:custDataLst>
                <p:tags r:id="rId5"/>
              </p:custDataLst>
            </p:nvPr>
          </p:nvSpPr>
          <p:spPr bwMode="gray">
            <a:xfrm>
              <a:off x="4588070" y="3430545"/>
              <a:ext cx="4752646" cy="612000"/>
            </a:xfrm>
            <a:prstGeom prst="rect">
              <a:avLst/>
            </a:prstGeom>
            <a:noFill/>
            <a:ln>
              <a:noFill/>
            </a:ln>
            <a:effectLst/>
            <a:extLst>
              <a:ext uri="{909E8E84-426E-40DD-AFC4-6F175D3DCCD1}">
                <a14:hiddenFill xmlns:a14="http://schemas.microsoft.com/office/drawing/2010/main">
                  <a:gradFill rotWithShape="1">
                    <a:gsLst>
                      <a:gs pos="0">
                        <a:schemeClr val="bg2"/>
                      </a:gs>
                      <a:gs pos="100000">
                        <a:schemeClr val="bg2">
                          <a:gamma/>
                          <a:tint val="0"/>
                          <a:invGamma/>
                        </a:schemeClr>
                      </a:gs>
                    </a:gsLst>
                    <a:lin ang="0" scaled="1"/>
                  </a:gradFill>
                </a14:hiddenFill>
              </a:ext>
              <a:ext uri="{91240B29-F687-4F45-9708-019B960494DF}">
                <a14:hiddenLine xmlns:a14="http://schemas.microsoft.com/office/drawing/2010/main" w="12700" algn="ctr">
                  <a:solidFill>
                    <a:srgbClr val="A80058"/>
                  </a:solidFill>
                  <a:miter lim="800000"/>
                  <a:headEnd/>
                  <a:tailEnd/>
                </a14:hiddenLine>
              </a:ext>
              <a:ext uri="{AF507438-7753-43E0-B8FC-AC1667EBCBE1}">
                <a14:hiddenEffects xmlns:a14="http://schemas.microsoft.com/office/drawing/2010/main">
                  <a:effectLst>
                    <a:outerShdw dist="25400" dir="5400000" algn="t" rotWithShape="0">
                      <a:srgbClr val="58002E">
                        <a:alpha val="39998"/>
                      </a:srgbClr>
                    </a:outerShdw>
                  </a:effectLst>
                </a14:hiddenEffects>
              </a:ext>
            </a:extLst>
          </p:spPr>
          <p:txBody>
            <a:bodyPr lIns="0" tIns="72000" rIns="0" bIns="72000" anchor="b"/>
            <a:lstStyle/>
            <a:p>
              <a:pPr marL="360363" lvl="1" indent="-180975">
                <a:spcBef>
                  <a:spcPct val="10000"/>
                </a:spcBef>
              </a:pPr>
              <a:r>
                <a:rPr lang="cs-CZ" sz="1600" dirty="0">
                  <a:latin typeface="+mj-lt"/>
                </a:rPr>
                <a:t>Možnost přeskakovat reklamy, </a:t>
              </a:r>
            </a:p>
            <a:p>
              <a:pPr marL="360363" lvl="1" indent="-180975">
                <a:spcBef>
                  <a:spcPct val="10000"/>
                </a:spcBef>
              </a:pPr>
              <a:r>
                <a:rPr lang="cs-CZ" sz="1600" dirty="0">
                  <a:latin typeface="+mj-lt"/>
                </a:rPr>
                <a:t>velké množství kanálů</a:t>
              </a:r>
              <a:endParaRPr lang="en-US" sz="1600" dirty="0">
                <a:latin typeface="+mj-lt"/>
              </a:endParaRPr>
            </a:p>
          </p:txBody>
        </p:sp>
        <p:cxnSp>
          <p:nvCxnSpPr>
            <p:cNvPr id="16" name="Gerade Verbindung 25">
              <a:extLst>
                <a:ext uri="{FF2B5EF4-FFF2-40B4-BE49-F238E27FC236}">
                  <a16:creationId xmlns:a16="http://schemas.microsoft.com/office/drawing/2014/main" id="{67A8F52A-6BB9-40DC-8EFA-DD22BC1C9B36}"/>
                </a:ext>
              </a:extLst>
            </p:cNvPr>
            <p:cNvCxnSpPr/>
            <p:nvPr>
              <p:custDataLst>
                <p:tags r:id="rId6"/>
              </p:custDataLst>
            </p:nvPr>
          </p:nvCxnSpPr>
          <p:spPr bwMode="gray">
            <a:xfrm>
              <a:off x="4084014" y="3394475"/>
              <a:ext cx="5256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Gerade Verbindung 28">
              <a:extLst>
                <a:ext uri="{FF2B5EF4-FFF2-40B4-BE49-F238E27FC236}">
                  <a16:creationId xmlns:a16="http://schemas.microsoft.com/office/drawing/2014/main" id="{BB4A822E-B1B5-437F-A547-947AE4CB9CB0}"/>
                </a:ext>
              </a:extLst>
            </p:cNvPr>
            <p:cNvCxnSpPr/>
            <p:nvPr>
              <p:custDataLst>
                <p:tags r:id="rId7"/>
              </p:custDataLst>
            </p:nvPr>
          </p:nvCxnSpPr>
          <p:spPr bwMode="gray">
            <a:xfrm>
              <a:off x="4588070" y="4042547"/>
              <a:ext cx="47520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Gerade Verbindung 30">
              <a:extLst>
                <a:ext uri="{FF2B5EF4-FFF2-40B4-BE49-F238E27FC236}">
                  <a16:creationId xmlns:a16="http://schemas.microsoft.com/office/drawing/2014/main" id="{11B4AD92-8DA0-453C-A6EB-22335A75F228}"/>
                </a:ext>
              </a:extLst>
            </p:cNvPr>
            <p:cNvCxnSpPr/>
            <p:nvPr>
              <p:custDataLst>
                <p:tags r:id="rId8"/>
              </p:custDataLst>
            </p:nvPr>
          </p:nvCxnSpPr>
          <p:spPr bwMode="gray">
            <a:xfrm>
              <a:off x="5092126" y="4726623"/>
              <a:ext cx="4248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9" name="Gerade Verbindung 32">
              <a:extLst>
                <a:ext uri="{FF2B5EF4-FFF2-40B4-BE49-F238E27FC236}">
                  <a16:creationId xmlns:a16="http://schemas.microsoft.com/office/drawing/2014/main" id="{C9F7DC39-4FD4-4836-B6B8-A4008ADDF56E}"/>
                </a:ext>
              </a:extLst>
            </p:cNvPr>
            <p:cNvCxnSpPr/>
            <p:nvPr>
              <p:custDataLst>
                <p:tags r:id="rId9"/>
              </p:custDataLst>
            </p:nvPr>
          </p:nvCxnSpPr>
          <p:spPr bwMode="gray">
            <a:xfrm flipV="1">
              <a:off x="5560178" y="5374695"/>
              <a:ext cx="378000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32">
              <a:extLst>
                <a:ext uri="{FF2B5EF4-FFF2-40B4-BE49-F238E27FC236}">
                  <a16:creationId xmlns:a16="http://schemas.microsoft.com/office/drawing/2014/main" id="{57EF369F-A567-4156-8889-72D2FEE38ED9}"/>
                </a:ext>
              </a:extLst>
            </p:cNvPr>
            <p:cNvCxnSpPr/>
            <p:nvPr>
              <p:custDataLst>
                <p:tags r:id="rId10"/>
              </p:custDataLst>
            </p:nvPr>
          </p:nvCxnSpPr>
          <p:spPr bwMode="gray">
            <a:xfrm flipV="1">
              <a:off x="6028230" y="6022827"/>
              <a:ext cx="331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rapezoid 20">
              <a:extLst>
                <a:ext uri="{FF2B5EF4-FFF2-40B4-BE49-F238E27FC236}">
                  <a16:creationId xmlns:a16="http://schemas.microsoft.com/office/drawing/2014/main" id="{72404CE1-805F-4A7B-A52A-125B99C92A33}"/>
                </a:ext>
              </a:extLst>
            </p:cNvPr>
            <p:cNvSpPr/>
            <p:nvPr/>
          </p:nvSpPr>
          <p:spPr bwMode="gray">
            <a:xfrm>
              <a:off x="843536" y="5426667"/>
              <a:ext cx="4835717" cy="596160"/>
            </a:xfrm>
            <a:prstGeom prst="trapezoid">
              <a:avLst>
                <a:gd name="adj" fmla="val 72577"/>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US" sz="1600" dirty="0">
                <a:solidFill>
                  <a:schemeClr val="tx1"/>
                </a:solidFill>
                <a:latin typeface="Arial" pitchFamily="34" charset="0"/>
                <a:cs typeface="Arial" pitchFamily="34" charset="0"/>
              </a:endParaRPr>
            </a:p>
          </p:txBody>
        </p:sp>
        <p:sp>
          <p:nvSpPr>
            <p:cNvPr id="22" name="Trapezoid 21">
              <a:extLst>
                <a:ext uri="{FF2B5EF4-FFF2-40B4-BE49-F238E27FC236}">
                  <a16:creationId xmlns:a16="http://schemas.microsoft.com/office/drawing/2014/main" id="{3E9634D5-E819-4C92-B2D6-E34EE1A8EBCC}"/>
                </a:ext>
              </a:extLst>
            </p:cNvPr>
            <p:cNvSpPr/>
            <p:nvPr/>
          </p:nvSpPr>
          <p:spPr bwMode="gray">
            <a:xfrm>
              <a:off x="1325501" y="4764193"/>
              <a:ext cx="3871056" cy="596160"/>
            </a:xfrm>
            <a:prstGeom prst="trapezoid">
              <a:avLst>
                <a:gd name="adj" fmla="val 73238"/>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US" sz="1600" dirty="0">
                <a:solidFill>
                  <a:schemeClr val="tx1"/>
                </a:solidFill>
                <a:latin typeface="Arial" pitchFamily="34" charset="0"/>
                <a:cs typeface="Arial" pitchFamily="34" charset="0"/>
              </a:endParaRPr>
            </a:p>
          </p:txBody>
        </p:sp>
        <p:sp>
          <p:nvSpPr>
            <p:cNvPr id="23" name="Trapezoid 22">
              <a:extLst>
                <a:ext uri="{FF2B5EF4-FFF2-40B4-BE49-F238E27FC236}">
                  <a16:creationId xmlns:a16="http://schemas.microsoft.com/office/drawing/2014/main" id="{0CAC9B73-FB4E-4807-B1DC-AAF5D056BD8E}"/>
                </a:ext>
              </a:extLst>
            </p:cNvPr>
            <p:cNvSpPr/>
            <p:nvPr/>
          </p:nvSpPr>
          <p:spPr bwMode="gray">
            <a:xfrm>
              <a:off x="1809657" y="4101720"/>
              <a:ext cx="2900554" cy="596160"/>
            </a:xfrm>
            <a:prstGeom prst="trapezoid">
              <a:avLst>
                <a:gd name="adj" fmla="val 72577"/>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US" sz="1600" dirty="0">
                <a:solidFill>
                  <a:schemeClr val="tx1"/>
                </a:solidFill>
                <a:latin typeface="Arial" pitchFamily="34" charset="0"/>
                <a:cs typeface="Arial" pitchFamily="34" charset="0"/>
              </a:endParaRPr>
            </a:p>
          </p:txBody>
        </p:sp>
        <p:sp>
          <p:nvSpPr>
            <p:cNvPr id="24" name="Trapezoid 23">
              <a:extLst>
                <a:ext uri="{FF2B5EF4-FFF2-40B4-BE49-F238E27FC236}">
                  <a16:creationId xmlns:a16="http://schemas.microsoft.com/office/drawing/2014/main" id="{6227043C-1D1E-4E42-95C9-0B390A28E756}"/>
                </a:ext>
              </a:extLst>
            </p:cNvPr>
            <p:cNvSpPr/>
            <p:nvPr/>
          </p:nvSpPr>
          <p:spPr bwMode="gray">
            <a:xfrm>
              <a:off x="2293813" y="3439246"/>
              <a:ext cx="1934433" cy="596160"/>
            </a:xfrm>
            <a:prstGeom prst="trapezoid">
              <a:avLst>
                <a:gd name="adj" fmla="val 72907"/>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US" sz="1600" dirty="0">
                <a:solidFill>
                  <a:schemeClr val="tx1"/>
                </a:solidFill>
                <a:latin typeface="Arial" pitchFamily="34" charset="0"/>
                <a:cs typeface="Arial" pitchFamily="34" charset="0"/>
              </a:endParaRPr>
            </a:p>
          </p:txBody>
        </p:sp>
        <p:sp>
          <p:nvSpPr>
            <p:cNvPr id="25" name="Rechteck 6">
              <a:extLst>
                <a:ext uri="{FF2B5EF4-FFF2-40B4-BE49-F238E27FC236}">
                  <a16:creationId xmlns:a16="http://schemas.microsoft.com/office/drawing/2014/main" id="{C4876F2F-E9DB-4F5C-B757-13E72D08204D}"/>
                </a:ext>
              </a:extLst>
            </p:cNvPr>
            <p:cNvSpPr/>
            <p:nvPr>
              <p:custDataLst>
                <p:tags r:id="rId11"/>
              </p:custDataLst>
            </p:nvPr>
          </p:nvSpPr>
          <p:spPr bwMode="gray">
            <a:xfrm>
              <a:off x="2773587" y="2710367"/>
              <a:ext cx="974884" cy="662590"/>
            </a:xfrm>
            <a:custGeom>
              <a:avLst/>
              <a:gdLst/>
              <a:ahLst/>
              <a:cxnLst/>
              <a:rect l="l" t="t" r="r" b="b"/>
              <a:pathLst>
                <a:path w="1123174" h="1051200">
                  <a:moveTo>
                    <a:pt x="561587" y="0"/>
                  </a:moveTo>
                  <a:lnTo>
                    <a:pt x="1123174" y="1051200"/>
                  </a:lnTo>
                  <a:lnTo>
                    <a:pt x="0" y="1051200"/>
                  </a:lnTo>
                  <a:close/>
                </a:path>
              </a:pathLst>
            </a:cu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endParaRPr lang="en-US" sz="1600" dirty="0">
                <a:solidFill>
                  <a:schemeClr val="tx1"/>
                </a:solidFill>
                <a:latin typeface="+mj-lt"/>
              </a:endParaRPr>
            </a:p>
          </p:txBody>
        </p:sp>
        <p:sp>
          <p:nvSpPr>
            <p:cNvPr id="26" name="Text Box 16">
              <a:extLst>
                <a:ext uri="{FF2B5EF4-FFF2-40B4-BE49-F238E27FC236}">
                  <a16:creationId xmlns:a16="http://schemas.microsoft.com/office/drawing/2014/main" id="{944F86A9-84F8-4335-A57C-E2598D1EED6C}"/>
                </a:ext>
              </a:extLst>
            </p:cNvPr>
            <p:cNvSpPr txBox="1">
              <a:spLocks noChangeArrowheads="1"/>
            </p:cNvSpPr>
            <p:nvPr>
              <p:custDataLst>
                <p:tags r:id="rId12"/>
              </p:custDataLst>
            </p:nvPr>
          </p:nvSpPr>
          <p:spPr bwMode="gray">
            <a:xfrm>
              <a:off x="2773586" y="2710367"/>
              <a:ext cx="972000" cy="684000"/>
            </a:xfrm>
            <a:prstGeom prst="rect">
              <a:avLst/>
            </a:prstGeom>
            <a:noFill/>
            <a:ln w="12700">
              <a:noFill/>
              <a:miter lim="800000"/>
              <a:headEnd/>
              <a:tailEnd/>
            </a:ln>
          </p:spPr>
          <p:txBody>
            <a:bodyPr wrap="none" lIns="0" tIns="0" rIns="0" bIns="72000" anchor="b" anchorCtr="0">
              <a:noAutofit/>
            </a:bodyPr>
            <a:lstStyle/>
            <a:p>
              <a:pPr algn="ctr"/>
              <a:r>
                <a:rPr lang="cs-CZ" sz="1400" b="1" dirty="0">
                  <a:solidFill>
                    <a:schemeClr val="bg1"/>
                  </a:solidFill>
                  <a:latin typeface="Arial" pitchFamily="34" charset="0"/>
                </a:rPr>
                <a:t>Klíč</a:t>
              </a:r>
              <a:endParaRPr lang="en-US" sz="1400" b="1" dirty="0">
                <a:solidFill>
                  <a:schemeClr val="bg1"/>
                </a:solidFill>
                <a:latin typeface="Arial" pitchFamily="34" charset="0"/>
              </a:endParaRPr>
            </a:p>
          </p:txBody>
        </p:sp>
        <p:sp>
          <p:nvSpPr>
            <p:cNvPr id="27" name="Text Box 16">
              <a:extLst>
                <a:ext uri="{FF2B5EF4-FFF2-40B4-BE49-F238E27FC236}">
                  <a16:creationId xmlns:a16="http://schemas.microsoft.com/office/drawing/2014/main" id="{807CDCB5-AC30-4945-9A52-4A8B6AEB1EBD}"/>
                </a:ext>
              </a:extLst>
            </p:cNvPr>
            <p:cNvSpPr txBox="1">
              <a:spLocks noChangeArrowheads="1"/>
            </p:cNvSpPr>
            <p:nvPr>
              <p:custDataLst>
                <p:tags r:id="rId13"/>
              </p:custDataLst>
            </p:nvPr>
          </p:nvSpPr>
          <p:spPr bwMode="gray">
            <a:xfrm>
              <a:off x="2283736" y="3430545"/>
              <a:ext cx="1944000" cy="612000"/>
            </a:xfrm>
            <a:prstGeom prst="rect">
              <a:avLst/>
            </a:prstGeom>
            <a:noFill/>
            <a:ln w="12700">
              <a:noFill/>
              <a:miter lim="800000"/>
              <a:headEnd/>
              <a:tailEnd/>
            </a:ln>
          </p:spPr>
          <p:txBody>
            <a:bodyPr wrap="none" lIns="0" tIns="0" rIns="0" bIns="72000" anchor="b" anchorCtr="0">
              <a:noAutofit/>
            </a:bodyPr>
            <a:lstStyle/>
            <a:p>
              <a:pPr algn="ctr"/>
              <a:r>
                <a:rPr lang="cs-CZ" sz="1400" b="1" dirty="0">
                  <a:solidFill>
                    <a:schemeClr val="bg1"/>
                  </a:solidFill>
                  <a:latin typeface="Arial" pitchFamily="34" charset="0"/>
                </a:rPr>
                <a:t>Zásadní výhoda</a:t>
              </a:r>
              <a:endParaRPr lang="en-US" sz="1400" b="1" dirty="0">
                <a:solidFill>
                  <a:schemeClr val="bg1"/>
                </a:solidFill>
                <a:latin typeface="Arial" pitchFamily="34" charset="0"/>
              </a:endParaRPr>
            </a:p>
          </p:txBody>
        </p:sp>
        <p:sp>
          <p:nvSpPr>
            <p:cNvPr id="28" name="Text Box 16">
              <a:extLst>
                <a:ext uri="{FF2B5EF4-FFF2-40B4-BE49-F238E27FC236}">
                  <a16:creationId xmlns:a16="http://schemas.microsoft.com/office/drawing/2014/main" id="{C8A96B3A-475C-42E9-B145-E0DC8B99D43A}"/>
                </a:ext>
              </a:extLst>
            </p:cNvPr>
            <p:cNvSpPr txBox="1">
              <a:spLocks noChangeArrowheads="1"/>
            </p:cNvSpPr>
            <p:nvPr>
              <p:custDataLst>
                <p:tags r:id="rId14"/>
              </p:custDataLst>
            </p:nvPr>
          </p:nvSpPr>
          <p:spPr bwMode="gray">
            <a:xfrm>
              <a:off x="1816076" y="4085880"/>
              <a:ext cx="2916000" cy="612000"/>
            </a:xfrm>
            <a:prstGeom prst="rect">
              <a:avLst/>
            </a:prstGeom>
            <a:noFill/>
            <a:ln w="12700">
              <a:noFill/>
              <a:miter lim="800000"/>
              <a:headEnd/>
              <a:tailEnd/>
            </a:ln>
          </p:spPr>
          <p:txBody>
            <a:bodyPr wrap="none" lIns="0" tIns="0" rIns="0" bIns="72000" anchor="b" anchorCtr="0">
              <a:noAutofit/>
            </a:bodyPr>
            <a:lstStyle/>
            <a:p>
              <a:pPr algn="ctr"/>
              <a:r>
                <a:rPr lang="cs-CZ" sz="1400" b="1" dirty="0">
                  <a:solidFill>
                    <a:schemeClr val="bg1"/>
                  </a:solidFill>
                  <a:latin typeface="Arial" pitchFamily="34" charset="0"/>
                </a:rPr>
                <a:t>Důležité podkládající atributy</a:t>
              </a:r>
              <a:endParaRPr lang="en-US" sz="1400" b="1" dirty="0">
                <a:solidFill>
                  <a:schemeClr val="bg1"/>
                </a:solidFill>
                <a:latin typeface="Arial" pitchFamily="34" charset="0"/>
              </a:endParaRPr>
            </a:p>
          </p:txBody>
        </p:sp>
        <p:sp>
          <p:nvSpPr>
            <p:cNvPr id="29" name="Text Box 16">
              <a:extLst>
                <a:ext uri="{FF2B5EF4-FFF2-40B4-BE49-F238E27FC236}">
                  <a16:creationId xmlns:a16="http://schemas.microsoft.com/office/drawing/2014/main" id="{94B10D7D-0743-4677-A274-D7DFB8904FDA}"/>
                </a:ext>
              </a:extLst>
            </p:cNvPr>
            <p:cNvSpPr txBox="1">
              <a:spLocks noChangeArrowheads="1"/>
            </p:cNvSpPr>
            <p:nvPr>
              <p:custDataLst>
                <p:tags r:id="rId15"/>
              </p:custDataLst>
            </p:nvPr>
          </p:nvSpPr>
          <p:spPr bwMode="gray">
            <a:xfrm>
              <a:off x="1312146" y="4762737"/>
              <a:ext cx="3888000" cy="612000"/>
            </a:xfrm>
            <a:prstGeom prst="rect">
              <a:avLst/>
            </a:prstGeom>
            <a:noFill/>
            <a:ln w="12700">
              <a:noFill/>
              <a:miter lim="800000"/>
              <a:headEnd/>
              <a:tailEnd/>
            </a:ln>
          </p:spPr>
          <p:txBody>
            <a:bodyPr wrap="none" lIns="0" tIns="0" rIns="0" bIns="72000" anchor="b" anchorCtr="0">
              <a:noAutofit/>
            </a:bodyPr>
            <a:lstStyle/>
            <a:p>
              <a:pPr algn="ctr"/>
              <a:r>
                <a:rPr lang="cs-CZ" sz="1400" b="1" dirty="0">
                  <a:solidFill>
                    <a:schemeClr val="bg1"/>
                  </a:solidFill>
                  <a:latin typeface="Arial" pitchFamily="34" charset="0"/>
                </a:rPr>
                <a:t>Důležité pro někoho</a:t>
              </a:r>
              <a:endParaRPr lang="en-US" sz="1400" b="1" dirty="0">
                <a:solidFill>
                  <a:schemeClr val="bg1"/>
                </a:solidFill>
                <a:latin typeface="Arial" pitchFamily="34" charset="0"/>
              </a:endParaRPr>
            </a:p>
          </p:txBody>
        </p:sp>
        <p:sp>
          <p:nvSpPr>
            <p:cNvPr id="30" name="Text Box 16">
              <a:extLst>
                <a:ext uri="{FF2B5EF4-FFF2-40B4-BE49-F238E27FC236}">
                  <a16:creationId xmlns:a16="http://schemas.microsoft.com/office/drawing/2014/main" id="{C2C86CDC-FCB8-4AAF-9C89-41DA5BFF44DB}"/>
                </a:ext>
              </a:extLst>
            </p:cNvPr>
            <p:cNvSpPr txBox="1">
              <a:spLocks noChangeArrowheads="1"/>
            </p:cNvSpPr>
            <p:nvPr>
              <p:custDataLst>
                <p:tags r:id="rId16"/>
              </p:custDataLst>
            </p:nvPr>
          </p:nvSpPr>
          <p:spPr bwMode="gray">
            <a:xfrm>
              <a:off x="843536" y="5410827"/>
              <a:ext cx="4824000" cy="612000"/>
            </a:xfrm>
            <a:prstGeom prst="rect">
              <a:avLst/>
            </a:prstGeom>
            <a:noFill/>
            <a:ln w="12700">
              <a:noFill/>
              <a:miter lim="800000"/>
              <a:headEnd/>
              <a:tailEnd/>
            </a:ln>
          </p:spPr>
          <p:txBody>
            <a:bodyPr wrap="none" lIns="0" tIns="0" rIns="0" bIns="72000" anchor="b" anchorCtr="0">
              <a:noAutofit/>
            </a:bodyPr>
            <a:lstStyle/>
            <a:p>
              <a:pPr algn="ctr"/>
              <a:r>
                <a:rPr lang="cs-CZ" sz="1400" b="1" dirty="0">
                  <a:solidFill>
                    <a:schemeClr val="bg1"/>
                  </a:solidFill>
                  <a:latin typeface="Arial" pitchFamily="34" charset="0"/>
                </a:rPr>
                <a:t>„Nice to </a:t>
              </a:r>
              <a:r>
                <a:rPr lang="cs-CZ" sz="1400" b="1" dirty="0" err="1">
                  <a:solidFill>
                    <a:schemeClr val="bg1"/>
                  </a:solidFill>
                  <a:latin typeface="Arial" pitchFamily="34" charset="0"/>
                </a:rPr>
                <a:t>have</a:t>
              </a:r>
              <a:r>
                <a:rPr lang="cs-CZ" sz="1400" b="1" dirty="0">
                  <a:solidFill>
                    <a:schemeClr val="bg1"/>
                  </a:solidFill>
                  <a:latin typeface="Arial" pitchFamily="34" charset="0"/>
                </a:rPr>
                <a:t>“</a:t>
              </a:r>
              <a:endParaRPr lang="en-US" sz="1400" b="1" dirty="0">
                <a:solidFill>
                  <a:schemeClr val="bg1"/>
                </a:solidFill>
                <a:latin typeface="Arial" pitchFamily="34" charset="0"/>
              </a:endParaRPr>
            </a:p>
          </p:txBody>
        </p:sp>
      </p:grpSp>
      <p:sp>
        <p:nvSpPr>
          <p:cNvPr id="7" name="Zástupný obsah 6">
            <a:extLst>
              <a:ext uri="{FF2B5EF4-FFF2-40B4-BE49-F238E27FC236}">
                <a16:creationId xmlns:a16="http://schemas.microsoft.com/office/drawing/2014/main" id="{4CAA3470-EB3B-4274-A9D5-757827E7D516}"/>
              </a:ext>
            </a:extLst>
          </p:cNvPr>
          <p:cNvSpPr>
            <a:spLocks noGrp="1"/>
          </p:cNvSpPr>
          <p:nvPr>
            <p:ph idx="1"/>
          </p:nvPr>
        </p:nvSpPr>
        <p:spPr>
          <a:xfrm>
            <a:off x="1075062" y="1520561"/>
            <a:ext cx="10097764" cy="1548630"/>
          </a:xfrm>
        </p:spPr>
        <p:txBody>
          <a:bodyPr/>
          <a:lstStyle/>
          <a:p>
            <a:r>
              <a:rPr lang="cs-CZ" sz="1400" dirty="0"/>
              <a:t>Klíčovou předností placené TV je vysoká kvalita pořadů, která nyní – když přimějeme respondenty si vybrat – předčí velké množství kanálů, jež se jinak umisťuje až na čtvrtém místě. Předčí ho dva atributy spojené s IPTV/OTT, a to archiv pořadů a přeskakování reklam. Srovnatelně si vedou možnost sledovat TV na více a různých zařízeních, snadnost ovládání a instalace, což jsou stále důležité parametry.</a:t>
            </a:r>
          </a:p>
          <a:p>
            <a:r>
              <a:rPr lang="cs-CZ" sz="1400" dirty="0"/>
              <a:t>Nejatraktivnějšími kanály v balíčcích jsou kanály filmové a všeobecné - obojí důležitější pro ženy. Následují pro muže důležité dokumentární a sportovní kanály.</a:t>
            </a:r>
          </a:p>
        </p:txBody>
      </p:sp>
    </p:spTree>
    <p:extLst>
      <p:ext uri="{BB962C8B-B14F-4D97-AF65-F5344CB8AC3E}">
        <p14:creationId xmlns:p14="http://schemas.microsoft.com/office/powerpoint/2010/main" val="782970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F677F0-3380-4CA3-AA5F-A9A336C3FF74}"/>
              </a:ext>
            </a:extLst>
          </p:cNvPr>
          <p:cNvSpPr>
            <a:spLocks noGrp="1"/>
          </p:cNvSpPr>
          <p:nvPr>
            <p:ph type="dt" sz="half" idx="14"/>
          </p:nvPr>
        </p:nvSpPr>
        <p:spPr/>
        <p:txBody>
          <a:bodyPr/>
          <a:lstStyle/>
          <a:p>
            <a:r>
              <a:rPr lang="cs-CZ"/>
              <a:t>18. 11. 2019</a:t>
            </a:r>
            <a:endParaRPr lang="en-US"/>
          </a:p>
        </p:txBody>
      </p:sp>
      <p:sp>
        <p:nvSpPr>
          <p:cNvPr id="3" name="Zástupný symbol pro zápatí 2">
            <a:extLst>
              <a:ext uri="{FF2B5EF4-FFF2-40B4-BE49-F238E27FC236}">
                <a16:creationId xmlns:a16="http://schemas.microsoft.com/office/drawing/2014/main" id="{1C00B38D-DECF-4672-862C-8C3C8C088B35}"/>
              </a:ext>
            </a:extLst>
          </p:cNvPr>
          <p:cNvSpPr>
            <a:spLocks noGrp="1"/>
          </p:cNvSpPr>
          <p:nvPr>
            <p:ph type="ftr" sz="quarter" idx="15"/>
          </p:nvPr>
        </p:nvSpPr>
        <p:spPr/>
        <p:txBody>
          <a:bodyPr/>
          <a:lstStyle/>
          <a:p>
            <a:r>
              <a:rPr lang="pt-BR"/>
              <a:t>U&amp;A: Výzkum trhu placené TV v ČR 2019</a:t>
            </a:r>
            <a:endParaRPr lang="en-US" dirty="0"/>
          </a:p>
        </p:txBody>
      </p:sp>
      <p:sp>
        <p:nvSpPr>
          <p:cNvPr id="4" name="Zástupný symbol pro číslo snímku 3">
            <a:extLst>
              <a:ext uri="{FF2B5EF4-FFF2-40B4-BE49-F238E27FC236}">
                <a16:creationId xmlns:a16="http://schemas.microsoft.com/office/drawing/2014/main" id="{DF3CA949-C557-4CAB-8BDC-D46305F02D15}"/>
              </a:ext>
            </a:extLst>
          </p:cNvPr>
          <p:cNvSpPr>
            <a:spLocks noGrp="1"/>
          </p:cNvSpPr>
          <p:nvPr>
            <p:ph type="sldNum" sz="quarter" idx="16"/>
          </p:nvPr>
        </p:nvSpPr>
        <p:spPr/>
        <p:txBody>
          <a:bodyPr/>
          <a:lstStyle/>
          <a:p>
            <a:fld id="{5F3E29E4-0979-4FCA-B4C5-5FC6044C982A}" type="slidenum">
              <a:rPr lang="en-US" smtClean="0"/>
              <a:pPr/>
              <a:t>9</a:t>
            </a:fld>
            <a:endParaRPr lang="en-US"/>
          </a:p>
        </p:txBody>
      </p:sp>
      <p:sp>
        <p:nvSpPr>
          <p:cNvPr id="6" name="Nadpis 5">
            <a:extLst>
              <a:ext uri="{FF2B5EF4-FFF2-40B4-BE49-F238E27FC236}">
                <a16:creationId xmlns:a16="http://schemas.microsoft.com/office/drawing/2014/main" id="{85E3C2F7-724E-4C61-9191-0ECEF11ED763}"/>
              </a:ext>
            </a:extLst>
          </p:cNvPr>
          <p:cNvSpPr>
            <a:spLocks noGrp="1"/>
          </p:cNvSpPr>
          <p:nvPr>
            <p:ph type="title"/>
          </p:nvPr>
        </p:nvSpPr>
        <p:spPr/>
        <p:txBody>
          <a:bodyPr/>
          <a:lstStyle/>
          <a:p>
            <a:r>
              <a:rPr lang="cs-CZ" dirty="0"/>
              <a:t>Hlavní zjištění</a:t>
            </a:r>
            <a:endParaRPr lang="en-GB" dirty="0"/>
          </a:p>
        </p:txBody>
      </p:sp>
      <p:sp>
        <p:nvSpPr>
          <p:cNvPr id="8" name="Podnadpis 7">
            <a:extLst>
              <a:ext uri="{FF2B5EF4-FFF2-40B4-BE49-F238E27FC236}">
                <a16:creationId xmlns:a16="http://schemas.microsoft.com/office/drawing/2014/main" id="{5EDFF068-5133-43A9-9517-695C4B837E46}"/>
              </a:ext>
            </a:extLst>
          </p:cNvPr>
          <p:cNvSpPr>
            <a:spLocks noGrp="1"/>
          </p:cNvSpPr>
          <p:nvPr>
            <p:ph type="subTitle" idx="13"/>
          </p:nvPr>
        </p:nvSpPr>
        <p:spPr/>
        <p:txBody>
          <a:bodyPr/>
          <a:lstStyle/>
          <a:p>
            <a:r>
              <a:rPr lang="cs-CZ" dirty="0"/>
              <a:t>Vnímání poskytovatelů placené TV a ochota doporučit</a:t>
            </a:r>
            <a:endParaRPr lang="en-GB" dirty="0"/>
          </a:p>
        </p:txBody>
      </p:sp>
      <p:sp>
        <p:nvSpPr>
          <p:cNvPr id="7" name="Zástupný obsah 6">
            <a:extLst>
              <a:ext uri="{FF2B5EF4-FFF2-40B4-BE49-F238E27FC236}">
                <a16:creationId xmlns:a16="http://schemas.microsoft.com/office/drawing/2014/main" id="{4CAA3470-EB3B-4274-A9D5-757827E7D516}"/>
              </a:ext>
            </a:extLst>
          </p:cNvPr>
          <p:cNvSpPr>
            <a:spLocks noGrp="1"/>
          </p:cNvSpPr>
          <p:nvPr>
            <p:ph idx="1"/>
          </p:nvPr>
        </p:nvSpPr>
        <p:spPr>
          <a:xfrm>
            <a:off x="1075062" y="1629618"/>
            <a:ext cx="10097764" cy="4751382"/>
          </a:xfrm>
        </p:spPr>
        <p:txBody>
          <a:bodyPr/>
          <a:lstStyle/>
          <a:p>
            <a:r>
              <a:rPr lang="cs-CZ" sz="1400" b="1" dirty="0"/>
              <a:t>Síla image DIGI odpovídá známosti tohoto poskytovatele. </a:t>
            </a:r>
            <a:r>
              <a:rPr lang="cs-CZ" sz="1400" dirty="0"/>
              <a:t>Společně s T-Mobile je významně slabší než image 3 leaderů trhu – O2 TV, UPC a </a:t>
            </a:r>
            <a:r>
              <a:rPr lang="cs-CZ" sz="1400" dirty="0" err="1"/>
              <a:t>Skylinku</a:t>
            </a:r>
            <a:r>
              <a:rPr lang="cs-CZ" sz="1400" dirty="0"/>
              <a:t>. O2 TV je významným leaderem ve schopnosti dodávat služby na základě objednávky online a v poskytování nejmodernějších zařízení. Skylink si vede slušně v oblasti přehlednosti balíčků a rozsahu a relevance obsažených kanálů. </a:t>
            </a:r>
            <a:r>
              <a:rPr lang="cs-CZ" sz="1400" b="1" dirty="0"/>
              <a:t>Hodnocení image DIGI je ve většině oblastí spíše průměrné, nicméně DIGI si vede relativně dobře v důležitém atributu relevance nabízených kanálů.</a:t>
            </a:r>
          </a:p>
          <a:p>
            <a:r>
              <a:rPr lang="cs-CZ" sz="1400" b="1" dirty="0"/>
              <a:t>Hodnocení poskytovatelů placené televize (zde hodnoceno metrikou NPS) se významně liší dle typu příjmu. </a:t>
            </a:r>
            <a:r>
              <a:rPr lang="cs-CZ" sz="1400" dirty="0"/>
              <a:t>V případě satelitního a kabelového příjmu je ochota doporučit poskytovatele nízká. V případě kabelového příjmu je středně dobrá a v případě IPTV/OTT dosahuje poměrně vysokých hodnot.</a:t>
            </a:r>
          </a:p>
          <a:p>
            <a:pPr lvl="1"/>
            <a:r>
              <a:rPr lang="cs-CZ" sz="1400" dirty="0"/>
              <a:t>U významných dodavatelů placené televize se NPS skór pohybuje okolo NPS=10, tedy mírně příznivého postoje k ochotě doporučit. Značka T-Mobile TV v porovnání s rokem 2017 ztratila svůj vynikající skór a srovnala se s ostatními značkami. Výborně si PODA. </a:t>
            </a:r>
            <a:r>
              <a:rPr lang="cs-CZ" sz="1400" b="1" dirty="0"/>
              <a:t>Značka DIGI také dosáhla dobrého skóru NPS=+40</a:t>
            </a:r>
            <a:r>
              <a:rPr lang="cs-CZ" sz="1400" dirty="0"/>
              <a:t>, nicméně velmi nízká báze neumožňuje zjištění v případě DIGI, PODA ani T-Mobile kvantifikovat.</a:t>
            </a:r>
          </a:p>
        </p:txBody>
      </p:sp>
    </p:spTree>
    <p:extLst>
      <p:ext uri="{BB962C8B-B14F-4D97-AF65-F5344CB8AC3E}">
        <p14:creationId xmlns:p14="http://schemas.microsoft.com/office/powerpoint/2010/main" val="549927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GfK">
  <a:themeElements>
    <a:clrScheme name="GfK">
      <a:dk1>
        <a:srgbClr val="414549"/>
      </a:dk1>
      <a:lt1>
        <a:srgbClr val="FFFFFF"/>
      </a:lt1>
      <a:dk2>
        <a:srgbClr val="E55A00"/>
      </a:dk2>
      <a:lt2>
        <a:srgbClr val="000000"/>
      </a:lt2>
      <a:accent1>
        <a:srgbClr val="414549"/>
      </a:accent1>
      <a:accent2>
        <a:srgbClr val="85280F"/>
      </a:accent2>
      <a:accent3>
        <a:srgbClr val="202D46"/>
      </a:accent3>
      <a:accent4>
        <a:srgbClr val="E2B726"/>
      </a:accent4>
      <a:accent5>
        <a:srgbClr val="543E35"/>
      </a:accent5>
      <a:accent6>
        <a:srgbClr val="496249"/>
      </a:accent6>
      <a:hlink>
        <a:srgbClr val="E55A00"/>
      </a:hlink>
      <a:folHlink>
        <a:srgbClr val="C39166"/>
      </a:folHlink>
    </a:clrScheme>
    <a:fontScheme name="GfK">
      <a:majorFont>
        <a:latin typeface="Lato Light"/>
        <a:ea typeface=""/>
        <a:cs typeface=""/>
        <a:font script="Jpan" typeface="Meiryo UI"/>
        <a:font script="Hang" typeface="맑은고딕"/>
        <a:font script="Hans" typeface="Boldface"/>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Lato"/>
        <a:ea typeface=""/>
        <a:cs typeface=""/>
        <a:font script="Jpan" typeface="Meiryo UI"/>
        <a:font script="Hang" typeface="맑은고딕"/>
        <a:font script="Hans" typeface="Boldface"/>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lnSpc>
            <a:spcPct val="125000"/>
          </a:lnSpc>
          <a:defRPr sz="16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252000" indent="-252000">
          <a:lnSpc>
            <a:spcPct val="125000"/>
          </a:lnSpc>
          <a:buClr>
            <a:schemeClr val="tx2"/>
          </a:buClr>
          <a:buFont typeface="Wingdings" panose="05000000000000000000" pitchFamily="2" charset="2"/>
          <a:buChar char="§"/>
          <a:defRPr sz="1600" dirty="0" err="1" smtClean="0"/>
        </a:defPPr>
      </a:lstStyle>
    </a:txDef>
  </a:objectDefaults>
  <a:extraClrSchemeLst/>
  <a:custClrLst>
    <a:custClr name="GfK SAND 100%">
      <a:srgbClr val="C39166"/>
    </a:custClr>
    <a:custClr name="GfK PURPLE 100%">
      <a:srgbClr val="42122D"/>
    </a:custClr>
    <a:custClr name="GfK PETROL 100%">
      <a:srgbClr val="4D9991"/>
    </a:custClr>
    <a:custClr name="GfK ORANGE">
      <a:srgbClr val="E55A00"/>
    </a:custClr>
    <a:custClr name="GfK GRAY 100%">
      <a:srgbClr val="414549"/>
    </a:custClr>
    <a:custClr name="GfK RED 100%">
      <a:srgbClr val="85280F"/>
    </a:custClr>
    <a:custClr name="GfK BLUE 100%">
      <a:srgbClr val="202D46"/>
    </a:custClr>
    <a:custClr name="GfK YELLOW 100%">
      <a:srgbClr val="E2B726"/>
    </a:custClr>
    <a:custClr name="GfK BROWN 100%">
      <a:srgbClr val="543E35"/>
    </a:custClr>
    <a:custClr name="GfK GREEN 100%">
      <a:srgbClr val="496249"/>
    </a:custClr>
    <a:custClr name="GfK SAND 80%">
      <a:srgbClr val="CFA785"/>
    </a:custClr>
    <a:custClr name="GfK PURPLE 80%">
      <a:srgbClr val="684157"/>
    </a:custClr>
    <a:custClr name="GfK PETROL 80%">
      <a:srgbClr val="71ADA7"/>
    </a:custClr>
    <a:custClr>
      <a:srgbClr val="FFFFFF"/>
    </a:custClr>
    <a:custClr name="GfK GRAY 80%">
      <a:srgbClr val="676A6D"/>
    </a:custClr>
    <a:custClr name="GfK RED 80%">
      <a:srgbClr val="9D533F"/>
    </a:custClr>
    <a:custClr name="GfK BLUE 80%">
      <a:srgbClr val="4D576B"/>
    </a:custClr>
    <a:custClr name="GfK YELLOW 80%">
      <a:srgbClr val="E8C551"/>
    </a:custClr>
    <a:custClr name="GfK BROWN 80%">
      <a:srgbClr val="76655D"/>
    </a:custClr>
    <a:custClr name="GfK GREEN 80%">
      <a:srgbClr val="6D816D"/>
    </a:custClr>
    <a:custClr name="GfK SAND 60%">
      <a:srgbClr val="DBBDA3"/>
    </a:custClr>
    <a:custClr name="GfK PURPLE 60%">
      <a:srgbClr val="8E7181"/>
    </a:custClr>
    <a:custClr name="GfK PETROL 60%">
      <a:srgbClr val="94C2BD"/>
    </a:custClr>
    <a:custClr>
      <a:srgbClr val="FFFFFF"/>
    </a:custClr>
    <a:custClr name="GfK GRAY 60%">
      <a:srgbClr val="8D8F92"/>
    </a:custClr>
    <a:custClr name="GfK RED 60%">
      <a:srgbClr val="B67E6F"/>
    </a:custClr>
    <a:custClr name="GfK BLUE 60%">
      <a:srgbClr val="798190"/>
    </a:custClr>
    <a:custClr name="GfK YELLOW 60%">
      <a:srgbClr val="EED47D"/>
    </a:custClr>
    <a:custClr name="GfK BROWN 60%">
      <a:srgbClr val="988B86"/>
    </a:custClr>
    <a:custClr name="GfK GREEN 60%">
      <a:srgbClr val="92A192"/>
    </a:custClr>
    <a:custClr name="GfK SAND 40%">
      <a:srgbClr val="E7D3C2"/>
    </a:custClr>
    <a:custClr name="GfK PURPLE 40%">
      <a:srgbClr val="B3A0AB"/>
    </a:custClr>
    <a:custClr name="GfK PETROL 40%">
      <a:srgbClr val="B8D6D3"/>
    </a:custClr>
    <a:custClr>
      <a:srgbClr val="FFFFFF"/>
    </a:custClr>
    <a:custClr name="GfK GRAY 40%">
      <a:srgbClr val="B3B5B6"/>
    </a:custClr>
    <a:custClr name="GfK RED 40%">
      <a:srgbClr val="CEA99F"/>
    </a:custClr>
    <a:custClr name="GfK BLUE 40%">
      <a:srgbClr val="A6ABB5"/>
    </a:custClr>
    <a:custClr name="GfK YELLOW 40%">
      <a:srgbClr val="F3E2A8"/>
    </a:custClr>
    <a:custClr name="GfK BROWN 40%">
      <a:srgbClr val="BBB2AE"/>
    </a:custClr>
    <a:custClr name="GfK GREEN 40%">
      <a:srgbClr val="B6C0B6"/>
    </a:custClr>
    <a:custClr name="GfK SAND 20%">
      <a:srgbClr val="F3E9E0"/>
    </a:custClr>
    <a:custClr name="GfK PURPLE 20%">
      <a:srgbClr val="D9D0D5"/>
    </a:custClr>
    <a:custClr>
      <a:srgbClr val="FFFFFF"/>
    </a:custClr>
    <a:custClr>
      <a:srgbClr val="FFFFFF"/>
    </a:custClr>
    <a:custClr name="GfK GRAY 20%">
      <a:srgbClr val="D9DADB"/>
    </a:custClr>
    <a:custClr name="GfK RED 20%">
      <a:srgbClr val="E7D4CF"/>
    </a:custClr>
    <a:custClr name="GfK BLUE 20%">
      <a:srgbClr val="D2D5DA"/>
    </a:custClr>
    <a:custClr name="GfK YELLOW 20%">
      <a:srgbClr val="F9F1D4"/>
    </a:custClr>
    <a:custClr name="GfK BROWN 20%">
      <a:srgbClr val="DDD8D7"/>
    </a:custClr>
    <a:custClr name="GfK GREEN 20%">
      <a:srgbClr val="D2E0DB"/>
    </a:custClr>
  </a:custClrLst>
  <a:extLst>
    <a:ext uri="{05A4C25C-085E-4340-85A3-A5531E510DB2}">
      <thm15:themeFamily xmlns:thm15="http://schemas.microsoft.com/office/thememl/2012/main" name="GfK Template Lato.potx" id="{9B41F6FD-FD88-4220-BF2A-EDDFA9568A3A}" vid="{E05CAEFB-A675-4FF4-A247-1F6AB37A1E93}"/>
    </a:ext>
  </a:extLst>
</a:theme>
</file>

<file path=ppt/theme/theme2.xml><?xml version="1.0" encoding="utf-8"?>
<a:theme xmlns:a="http://schemas.openxmlformats.org/drawingml/2006/main" name="Office Theme">
  <a:themeElements>
    <a:clrScheme name="GfK">
      <a:dk1>
        <a:srgbClr val="414549"/>
      </a:dk1>
      <a:lt1>
        <a:srgbClr val="FFFFFF"/>
      </a:lt1>
      <a:dk2>
        <a:srgbClr val="E55A00"/>
      </a:dk2>
      <a:lt2>
        <a:srgbClr val="FFFFFF"/>
      </a:lt2>
      <a:accent1>
        <a:srgbClr val="85280F"/>
      </a:accent1>
      <a:accent2>
        <a:srgbClr val="E2B726"/>
      </a:accent2>
      <a:accent3>
        <a:srgbClr val="543E35"/>
      </a:accent3>
      <a:accent4>
        <a:srgbClr val="496249"/>
      </a:accent4>
      <a:accent5>
        <a:srgbClr val="202D46"/>
      </a:accent5>
      <a:accent6>
        <a:srgbClr val="C39166"/>
      </a:accent6>
      <a:hlink>
        <a:srgbClr val="C39166"/>
      </a:hlink>
      <a:folHlink>
        <a:srgbClr val="C39166"/>
      </a:folHlink>
    </a:clrScheme>
    <a:fontScheme name="GfK">
      <a:majorFont>
        <a:latin typeface="Lato Light"/>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3460</TotalTime>
  <Words>11040</Words>
  <Application>Microsoft Office PowerPoint</Application>
  <PresentationFormat>Widescreen</PresentationFormat>
  <Paragraphs>895</Paragraphs>
  <Slides>65</Slides>
  <Notes>13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73" baseType="lpstr">
      <vt:lpstr>Arial</vt:lpstr>
      <vt:lpstr>Calibri</vt:lpstr>
      <vt:lpstr>Courier New</vt:lpstr>
      <vt:lpstr>Lato</vt:lpstr>
      <vt:lpstr>Lato Light</vt:lpstr>
      <vt:lpstr>Wingdings</vt:lpstr>
      <vt:lpstr>GfK</vt:lpstr>
      <vt:lpstr>Worksheet</vt:lpstr>
      <vt:lpstr>U&amp;A: Výzkum trhu placené TV v ČR 2019</vt:lpstr>
      <vt:lpstr>Obsah</vt:lpstr>
      <vt:lpstr>Základní údaje o výzkumu</vt:lpstr>
      <vt:lpstr>Hlavní zjištění  a doporučení </vt:lpstr>
      <vt:lpstr>Hlavní zjištění</vt:lpstr>
      <vt:lpstr>Hlavní zjištění</vt:lpstr>
      <vt:lpstr>Hlavní zjištění</vt:lpstr>
      <vt:lpstr>Hlavní zjištění</vt:lpstr>
      <vt:lpstr>Hlavní zjištění</vt:lpstr>
      <vt:lpstr>Doporučení</vt:lpstr>
      <vt:lpstr>Doporučení</vt:lpstr>
      <vt:lpstr>Doporučení</vt:lpstr>
      <vt:lpstr>Segmentace (potenciálních) zákazníků placené TV</vt:lpstr>
      <vt:lpstr>Hlavní zjištění</vt:lpstr>
      <vt:lpstr>Hlavní zjištění</vt:lpstr>
      <vt:lpstr>Doporučení</vt:lpstr>
      <vt:lpstr>Doporučení</vt:lpstr>
      <vt:lpstr>Doporučení</vt:lpstr>
      <vt:lpstr>Doporučení</vt:lpstr>
      <vt:lpstr>Doporučení</vt:lpstr>
      <vt:lpstr>Doporučení</vt:lpstr>
      <vt:lpstr>Detailní analýza</vt:lpstr>
      <vt:lpstr>Značky v dotazovaných seznamech podpořené znalosti</vt:lpstr>
      <vt:lpstr>Využívaný typ příjmu TV</vt:lpstr>
      <vt:lpstr>Využívané typy příjmu</vt:lpstr>
      <vt:lpstr>Hlavní typ příjmu</vt:lpstr>
      <vt:lpstr>Placená TV vs. TV zdarma</vt:lpstr>
      <vt:lpstr>Informovanost o přechodu na DVB-T2 a reakce na něj</vt:lpstr>
      <vt:lpstr>Znalost poskytovatelů placené TV, klientství</vt:lpstr>
      <vt:lpstr>Znalost značky</vt:lpstr>
      <vt:lpstr>Znalost značky</vt:lpstr>
      <vt:lpstr>Znalost značky</vt:lpstr>
      <vt:lpstr>Klientství</vt:lpstr>
      <vt:lpstr>Klientství</vt:lpstr>
      <vt:lpstr>Klientství</vt:lpstr>
      <vt:lpstr>Parametry odebíraných služeb</vt:lpstr>
      <vt:lpstr>Internet od poskytovatele a průměrná měsíční platba (za TV)</vt:lpstr>
      <vt:lpstr>Internet od poskytovatele a průměrná měsíční platba (za TV)</vt:lpstr>
      <vt:lpstr>Proč uživatel nemá internet od stejného poskytovatele, jako TV</vt:lpstr>
      <vt:lpstr>Preference ve vztahu k nastavení služby placené TV</vt:lpstr>
      <vt:lpstr>Zájem začít odebírat služby placené televize</vt:lpstr>
      <vt:lpstr>Zájem změnit dodavatele placené televize</vt:lpstr>
      <vt:lpstr>Atraktivita atributů placené TV v očích stávajících neuživatelů</vt:lpstr>
      <vt:lpstr>Zvažování a preference značek poskytovatelů placené TV</vt:lpstr>
      <vt:lpstr>Zvažování a preference značek poskytovatelů placené TV</vt:lpstr>
      <vt:lpstr>Vnímání atributů placené TV</vt:lpstr>
      <vt:lpstr>Vnímání atributů placené TV</vt:lpstr>
      <vt:lpstr>Zvažování a preference značek poskytovatelů placené TV</vt:lpstr>
      <vt:lpstr>Zvažování a preference značek poskytovatelů placené TV</vt:lpstr>
      <vt:lpstr>Vnímání poskytovatelů placené TV</vt:lpstr>
      <vt:lpstr>Vnímání poskytovatelů placené TV</vt:lpstr>
      <vt:lpstr>Vnímání poskytovatelů placené TV</vt:lpstr>
      <vt:lpstr>Vnímání poskytovatelů placené TV</vt:lpstr>
      <vt:lpstr>Spokojenost  s poskytovateli placené TV</vt:lpstr>
      <vt:lpstr>Ochota doporučit poskytovatele</vt:lpstr>
      <vt:lpstr>Ochota doporučit poskytovatele</vt:lpstr>
      <vt:lpstr>Cenová citlivost vůči produktu placené TV</vt:lpstr>
      <vt:lpstr>Cenová citlivost</vt:lpstr>
      <vt:lpstr>Cenová citlivost</vt:lpstr>
      <vt:lpstr>Spotřebitelské chování vůči televizi</vt:lpstr>
      <vt:lpstr>Spotřebitelské chování vůči televizi</vt:lpstr>
      <vt:lpstr>Děkujeme  za pozornost.</vt:lpstr>
      <vt:lpstr>GfK tým pro vás</vt:lpstr>
      <vt:lpstr>Příloha</vt:lpstr>
      <vt:lpstr>Vnímání poskytovatelů placené TV</vt:lpstr>
    </vt:vector>
  </TitlesOfParts>
  <Company>GfK 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Vyhodnocení diskusních skupin na téma placené televize a vnímání značky DIGI</dc:title>
  <dc:creator>Fiala, Simon (GfK)</dc:creator>
  <cp:lastModifiedBy>Fiala, Simon (GfK)</cp:lastModifiedBy>
  <cp:revision>391</cp:revision>
  <cp:lastPrinted>2019-10-08T10:53:11Z</cp:lastPrinted>
  <dcterms:created xsi:type="dcterms:W3CDTF">2019-09-25T07:15:42Z</dcterms:created>
  <dcterms:modified xsi:type="dcterms:W3CDTF">2019-11-25T14:35:07Z</dcterms:modified>
</cp:coreProperties>
</file>